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256" r:id="rId3"/>
    <p:sldId id="662" r:id="rId4"/>
    <p:sldId id="663" r:id="rId5"/>
    <p:sldId id="687" r:id="rId6"/>
    <p:sldId id="685" r:id="rId7"/>
    <p:sldId id="664" r:id="rId8"/>
    <p:sldId id="441" r:id="rId9"/>
    <p:sldId id="419" r:id="rId10"/>
    <p:sldId id="686" r:id="rId11"/>
    <p:sldId id="676" r:id="rId12"/>
    <p:sldId id="669" r:id="rId13"/>
    <p:sldId id="671" r:id="rId14"/>
    <p:sldId id="688" r:id="rId15"/>
    <p:sldId id="689" r:id="rId16"/>
    <p:sldId id="673" r:id="rId17"/>
    <p:sldId id="484" r:id="rId18"/>
    <p:sldId id="675" r:id="rId19"/>
    <p:sldId id="678" r:id="rId20"/>
    <p:sldId id="439" r:id="rId21"/>
    <p:sldId id="683" r:id="rId22"/>
    <p:sldId id="679" r:id="rId23"/>
    <p:sldId id="684" r:id="rId24"/>
    <p:sldId id="680" r:id="rId25"/>
    <p:sldId id="489" r:id="rId26"/>
    <p:sldId id="271" r:id="rId27"/>
    <p:sldId id="646" r:id="rId28"/>
    <p:sldId id="647" r:id="rId29"/>
    <p:sldId id="574" r:id="rId30"/>
    <p:sldId id="656" r:id="rId31"/>
    <p:sldId id="691" r:id="rId32"/>
    <p:sldId id="649" r:id="rId33"/>
    <p:sldId id="464" r:id="rId34"/>
    <p:sldId id="690" r:id="rId35"/>
    <p:sldId id="487" r:id="rId36"/>
    <p:sldId id="650" r:id="rId37"/>
    <p:sldId id="651" r:id="rId38"/>
    <p:sldId id="652" r:id="rId39"/>
    <p:sldId id="654" r:id="rId40"/>
    <p:sldId id="657" r:id="rId41"/>
    <p:sldId id="658" r:id="rId42"/>
    <p:sldId id="660" r:id="rId43"/>
    <p:sldId id="659" r:id="rId44"/>
    <p:sldId id="479"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462" autoAdjust="0"/>
  </p:normalViewPr>
  <p:slideViewPr>
    <p:cSldViewPr snapToGrid="0">
      <p:cViewPr varScale="1">
        <p:scale>
          <a:sx n="81" d="100"/>
          <a:sy n="81" d="100"/>
        </p:scale>
        <p:origin x="9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3T20:29:28.611"/>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1,'2'26,"-1"0,4 1,-1-1,14 46,-9-38,-2-1,5 42,1 36,-3-20,1 105,-9-155,10 75,3 20,-14 295,-2-223,3-167,4-1,-2 1,19 72,1 9,9 93,-3-36,30 219,-29-151,-2-100,-29-133,2-2,0 3,3-2,-2 0,0 0,2-1,-1 2,3-2,-2-1,11 16,-7-9,-2 0,1 1,0 2,-4-2,7 34,-3-23,15 47,-18-55,2 1,0 0,2 42,-7-48,0 2,1-2,0 1,2-2,0 1,0-1,1 2,12 20,-8-19,-1 2,-1-1,1 1,4 25,-4-21,0 1,14 30,93 142,-80-141,3 22,-32-63,-1 1,1-2,2-2,0 1,1 1,13 14,-3-6,-2 2,23 35,-29-39,4-1,-3 1,2-2,2-1,18 17,3-5,-13-12,-1 3,0 0,-1 1,33 44,-43-47,4-1,-1 0,2-2,24 21,81 49,-60-45,-35-23,2-3,1-1,58 17,-53-18,1-1,38 24,-34-16,75 27,-38-20,-33-12,0-3,1-2,46 4,20 2,16 2,242-6,-298-12,37 3,-27 0,2-6,80-12,124-30,-166 32,198 9,-155 7,-115-3,0-4,62-13,-4 1,42-11,90-46,-93 21,19-4,-144 48,-1 0,-1-3,1 1,-1-4,-2 2,1-2,27-27,-17 17,59-41,-51 41,-1-2,-1-2,34-36,46-37,-34 35,-54 42,4-1,-1 3,51-27,-67 39,1 2,-3-2,2 1,-2-3,0 1,-1-3,14-12,-10 8,-2 3,4-1,25-19,243-162,-264 181,0-2,29-31,-32 28,1 2,40-29,57-39,34-23,-78 58,-50 33,36-19,66-47,55-26,-150 89,1 0,-2-2,46-50,2-1,-1 8,83-81,-147 137,0-1,-1 1,0-3,-1 0,-3 2,3-3,5-15,-10 20,2 2,-1-2,1 4,0-3,-1 1,13-11,-3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3T20:29:28.611"/>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1,'2'19,"-1"0,3 1,0-1,12 33,-8-27,-2-1,5 31,0 26,-2-14,1 76,-8-113,9 55,2 14,-12 216,-2-163,3-122,3-1,-1 1,16 53,2 6,7 68,-2-26,27 160,-27-111,-1-72,-26-98,2-1,0 2,2-2,-1 1,0-1,1 0,0 1,2-1,-2-1,11 12,-7-7,-2 0,1 1,0 1,-3-1,6 25,-3-17,13 34,-15-40,1 1,0 0,2 30,-6-34,0 1,1-2,-1 1,3-1,-1 0,1 0,0 1,11 15,-7-14,-1 1,-1 0,1 0,4 19,-4-16,0 1,12 22,84 104,-72-104,3 17,-29-46,0 0,0-1,2-1,0 0,1 1,11 10,-2-4,-2 1,21 26,-26-29,3 0,-2 0,1-1,2-1,16 13,3-4,-11-9,-2 2,1 1,-2 0,30 32,-38-34,3-1,-1 0,2-1,22 15,72 36,-54-33,-31-17,2-2,0-1,53 13,-48-14,1 0,34 17,-30-11,66 19,-33-14,-30-9,0-2,1-2,42 3,17 2,14 1,216-4,-265-9,32 2,-24 0,2-4,72-9,110-22,-148 24,177 6,-139 5,-102-2,-1-3,56-9,-3 0,37-8,80-33,-83 15,18-3,-130 35,0 0,-1-2,1 1,-1-3,-2 1,1-1,24-20,-15 12,52-29,-45 29,-1-1,0-1,29-27,42-27,-31 26,-48 30,4 0,-1 2,45-20,-59 29,0 1,-2-1,1 0,-1-2,0 1,-1-2,12-9,-9 6,-1 2,3-1,23-13,216-119,-235 132,0-1,25-23,-28 21,1 1,36-21,51-29,30-16,-70 42,-44 24,31-14,60-34,49-19,-134 65,1 0,-2-2,41-36,2-1,-1 6,74-59,-131 100,-1-1,0 1,0-2,-1 0,-2 1,2-2,4-11,-8 15,1 1,0-1,0 2,0-1,0 0,11-8,-3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3T20:29:28.611"/>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1,'2'19,"-1"0,3 1,0-1,12 33,-8-27,-2-1,5 31,0 26,-2-14,1 76,-8-113,9 55,2 14,-12 216,-2-163,3-122,3-1,-1 1,16 53,2 6,7 68,-2-26,27 160,-27-111,-1-72,-26-98,2-1,0 2,2-2,-1 1,0-1,1 0,0 1,2-1,-2-1,11 12,-7-7,-2 0,1 1,0 1,-3-1,6 25,-3-17,13 34,-15-40,1 1,0 0,2 30,-6-34,0 1,1-2,-1 1,3-1,-1 0,1 0,0 1,11 15,-7-14,-1 1,-1 0,1 0,4 19,-4-16,0 1,12 22,84 104,-72-104,3 17,-29-46,0 0,0-1,2-1,0 0,1 1,11 10,-2-4,-2 1,21 26,-26-29,3 0,-2 0,1-1,2-1,16 13,3-4,-11-9,-2 2,1 1,-2 0,30 32,-38-34,3-1,-1 0,2-1,22 15,72 36,-54-33,-31-17,2-2,0-1,53 13,-48-14,1 0,34 17,-30-11,66 19,-33-14,-30-9,0-2,1-2,42 3,17 2,14 1,216-4,-265-9,32 2,-24 0,2-4,72-9,110-22,-148 24,177 6,-139 5,-102-2,-1-3,56-9,-3 0,37-8,80-33,-83 15,18-3,-130 35,0 0,-1-2,1 1,-1-3,-2 1,1-1,24-20,-15 12,52-29,-45 29,-1-1,0-1,29-27,42-27,-31 26,-48 30,4 0,-1 2,45-20,-59 29,0 1,-2-1,1 0,-1-2,0 1,-1-2,12-9,-9 6,-1 2,3-1,23-13,216-119,-235 132,0-1,25-23,-28 21,1 1,36-21,51-29,30-16,-70 42,-44 24,31-14,60-34,49-19,-134 65,1 0,-2-2,41-36,2-1,-1 6,74-59,-131 100,-1-1,0 1,0-2,-1 0,-2 1,2-2,4-11,-8 15,1 1,0-1,0 2,0-1,0 0,11-8,-3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6T07:42:48.03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27,'22'24,"33"47,12 14,-64-80,1 0,0 0,-1 1,0-1,0 1,-1-1,0 1,3 10,-4-10,1 0,0 0,0-1,1 1,0-1,0 1,0-1,0 0,6 6,-4-6,0-1,0 0,1 0,-1 0,1-1,0 1,0-1,0-1,1 1,6 1,7 1,41 3,-42-6,1 0,31 10,-36-7,14 5,1-1,1-1,-1-1,1-2,50 3,-48-8,-1 2,51 9,3 3,1-3,135-2,318-9,-502 2,52 9,-52-6,51 2,-70-6,192-5,-166 1,1-2,71-18,-74 15,1 2,0 1,-1 3,76 5,-17 0,687-3,-745-2,49-9,43-2,-30 15,83-4,-131-10,-43 9,-1-1,21-1,293 2,-167 5,-69-3,109 3,-100 10,35 2,72 1,-102-5,-13 1,-44-5,55 1,502-8,-561-1,50-9,-51 5,54 0,-19 7,87-2,-159 0,0 0,0 0,0 0,0-1,-1 0,1-1,0 1,-1-1,0-1,0 1,0-1,0 0,0 0,-1-1,1 1,-1-1,-1-1,1 1,7-11,-5 2,0 0,-1 0,0 0,-1 0,-1-1,0 0,-1 0,1-17,-3 19,1-1,1 1,0 0,1 0,0 0,1 1,0-1,1 1,0 0,1 1,1 0,10-13,-15 21,0 1,1-1,0 1,0-1,0 1,0 0,0 0,0 1,0-1,1 1,-1 0,0 0,10 0,6 0,38 3,-29 0,392-1,-401-2,0-2,0 0,-1-1,30-10,-28 8,1 0,0 1,31-2,-14 5,1 3,-1 1,66 12,10-1,-8-1,26 13,-40-10,-25-6,106 16,-149-22,45 1,-50-4,0 0,0 2,37 8,-21-2,0-2,46 3,-10-1,158 27,-160-25,-38-4,47 1,-30-6,164-3,-40-22,-143 19,0-1,39-14,-41 12,-10 4,-1 1,1 0,30 0,-26 3,41-8,-2-1,0 3,1 2,86 7,-36-1,20-1,141-3,-179-10,25 0,-96 10,0-1,24-6,8-2,-1 2,-18 3,70-4,-80 9,49-10,-47 6,41-2,49-5,-77 6,47-1,1109 8,-1181-1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2D471-2AC3-4D8A-B430-C1D641F8DCCA}" type="datetimeFigureOut">
              <a:rPr lang="de-DE" smtClean="0"/>
              <a:t>24.04.2022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BDF02-540B-43B4-9953-76428F00ACAC}" type="slidenum">
              <a:rPr lang="de-DE" smtClean="0"/>
              <a:t>‹Nr.›</a:t>
            </a:fld>
            <a:endParaRPr lang="de-DE"/>
          </a:p>
        </p:txBody>
      </p:sp>
    </p:spTree>
    <p:extLst>
      <p:ext uri="{BB962C8B-B14F-4D97-AF65-F5344CB8AC3E}">
        <p14:creationId xmlns:p14="http://schemas.microsoft.com/office/powerpoint/2010/main" val="2084243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urses.analyticsvidhya.com/courses/introduction-to-data-science-2?utm_source=blog&amp;utm_medium=understandingsupportvectormachineartic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Ein Computer weiß nicht, was ein Bild ist, was er versteht, sind die Zahlen. Wir wissen, dass der Computer nur binäre Werte verarbeitet, also 0 und 1. Der Computer zerlegt ein Bild in Pixel.  Dies ist die kleinste Komponente eines Bildes, ein einfarbiges </a:t>
            </a:r>
            <a:r>
              <a:rPr lang="de-DE" dirty="0" err="1"/>
              <a:t>Quadrat.Wenn</a:t>
            </a:r>
            <a:r>
              <a:rPr lang="de-DE" dirty="0"/>
              <a:t> ein Bild aus genügend Pixeln besteht, haben wir den Eindruck, ein zusammenhängendes Bild zu sehen, aber wenn wir dieses Bild vergrößern, sehen wir die verschiedenen Pixel, aus denen es sich zusammensetzt.</a:t>
            </a:r>
          </a:p>
          <a:p>
            <a:endParaRPr lang="de-DE" dirty="0"/>
          </a:p>
          <a:p>
            <a:r>
              <a:rPr lang="de-DE" dirty="0"/>
              <a:t>Da wir nun wissen, wie der Computer das Konzept des Bildes versteht, werden wir sehen, wie es dem Computer gelingt, Bilder zu erkennen, ein Bild mit Deep Learning zu verstehen.</a:t>
            </a:r>
          </a:p>
          <a:p>
            <a:endParaRPr lang="de-DE" dirty="0"/>
          </a:p>
          <a:p>
            <a:r>
              <a:rPr lang="de-DE" dirty="0"/>
              <a:t>Bei der Bilderkennung durch Deep Learning verwenden wir nämlich fast systematisch neuronale Faltungsnetzwerke.</a:t>
            </a:r>
          </a:p>
          <a:p>
            <a:endParaRPr lang="de-DE" dirty="0"/>
          </a:p>
          <a:p>
            <a:endParaRPr lang="de-DE" dirty="0"/>
          </a:p>
          <a:p>
            <a:endParaRPr lang="de-DE" dirty="0"/>
          </a:p>
          <a:p>
            <a:r>
              <a:rPr lang="de-DE" dirty="0"/>
              <a:t>Ein Pixel kann jede beliebige Farbe haben, er besteht also aus drei Komponenten: Rot, Grün und Blau, die zusammengemischt jede beliebige Farbe wiedergeben können. Dazu wird der Wert jeder Komponente auf einer Skala von 0 bis 255 kodiert (8-Bit-Kodierung).Wenn ein Pixel zum Beispiel den folgenden Wert hat: Rot = 0, Grün = 0 und Blau = 0, dann wird dieses Pixel schwarz sein, und im Gegenteil, wenn dieses Pixel den Wert Rot = 255, Grün = 255 und Blau = 255 hat, dann wird es weiß </a:t>
            </a:r>
            <a:r>
              <a:rPr lang="de-DE" dirty="0" err="1"/>
              <a:t>sein.Was</a:t>
            </a:r>
            <a:r>
              <a:rPr lang="de-DE" dirty="0"/>
              <a:t> ein Bild einzigartig macht, ist der Wert seiner Pixel, aber auch ihre räumliche Anordnung. In der Tat ist die Reihenfolge der Pixel entscheidend, und aus diesem Grund betrachten wir ein Bild als ein Array, bei dem die Anzahl der Zeilen der Höhe (in Pixeln) des Bildes und die Anzahl der Spalten der Breite des Bildes (in Pixeln) entspricht und bei dem jede Zelle ein Pixel darstellt.</a:t>
            </a:r>
          </a:p>
          <a:p>
            <a:endParaRPr lang="de-DE" dirty="0"/>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3</a:t>
            </a:fld>
            <a:endParaRPr lang="de-DE"/>
          </a:p>
        </p:txBody>
      </p:sp>
    </p:spTree>
    <p:extLst>
      <p:ext uri="{BB962C8B-B14F-4D97-AF65-F5344CB8AC3E}">
        <p14:creationId xmlns:p14="http://schemas.microsoft.com/office/powerpoint/2010/main" val="1031286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Etwa fünfzehn Jahre später fand ein Psychologe Franck Rosenblatt, im Jahr 1957, einen Weg, dieses Modell zu verbessern, indem er den ersten Lernalgorithmus in der Geschichte des Deep Learning vorschlug. Es handelt sich um  den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Perceptrons</a:t>
            </a:r>
            <a:r>
              <a:rPr lang="de-DE" sz="18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Modell des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Perceptrons</a:t>
            </a:r>
            <a:r>
              <a:rPr lang="de-DE" sz="1800" dirty="0">
                <a:effectLst/>
                <a:latin typeface="Arial" panose="020B0604020202020204" pitchFamily="34" charset="0"/>
                <a:ea typeface="Calibri" panose="020F0502020204030204" pitchFamily="34" charset="0"/>
                <a:cs typeface="Times New Roman" panose="02020603050405020304" pitchFamily="18" charset="0"/>
              </a:rPr>
              <a:t> ähnelt in der Tat sehr stark dem Modell, welches s wir gerade gesprochen haben.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Es ist ein künstliches Neuron, das aktiviert wird, wenn die gewichtete Summe seiner Eingänge einen bestimmten Schwellenwert überschreitet, normalerweise 0.</a:t>
            </a:r>
          </a:p>
          <a:p>
            <a:pPr algn="just">
              <a:lnSpc>
                <a:spcPct val="150000"/>
              </a:lnSpc>
              <a:spcAft>
                <a:spcPts val="600"/>
              </a:spcAft>
            </a:pPr>
            <a:r>
              <a:rPr lang="de-DE"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Damit verfügt der</a:t>
            </a:r>
            <a:r>
              <a:rPr lang="de-DE" sz="18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Empfänger  aber auch über einen Lernalgorithmus, welcher es ihm ermöglicht, die Werte seiner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a:t>
            </a:r>
            <a:r>
              <a:rPr lang="de-DE" sz="1800" dirty="0">
                <a:effectLst/>
                <a:latin typeface="Arial" panose="020B0604020202020204" pitchFamily="34" charset="0"/>
                <a:ea typeface="Calibri" panose="020F0502020204030204" pitchFamily="34" charset="0"/>
                <a:cs typeface="Times New Roman" panose="02020603050405020304" pitchFamily="18" charset="0"/>
              </a:rPr>
              <a:t>zu finden, um die gewünschten Ergebnisse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zu erhalten.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Bei der Entwicklung dieses Algorithmus ließ sich Frank Rosenblatt von der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Hebbschen</a:t>
            </a:r>
            <a:r>
              <a:rPr lang="de-DE" sz="1800" dirty="0">
                <a:effectLst/>
                <a:latin typeface="Arial" panose="020B0604020202020204" pitchFamily="34" charset="0"/>
                <a:ea typeface="Calibri" panose="020F0502020204030204" pitchFamily="34" charset="0"/>
                <a:cs typeface="Times New Roman" panose="02020603050405020304" pitchFamily="18" charset="0"/>
              </a:rPr>
              <a:t> Theorie inspirieren.</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Diese Theorie besagt, dass, </a:t>
            </a:r>
            <a:r>
              <a:rPr lang="de-DE" sz="1800" b="1" dirty="0">
                <a:effectLst/>
                <a:latin typeface="Arial" panose="020B0604020202020204" pitchFamily="34" charset="0"/>
                <a:ea typeface="Calibri" panose="020F0502020204030204" pitchFamily="34" charset="0"/>
                <a:cs typeface="Times New Roman" panose="02020603050405020304" pitchFamily="18" charset="0"/>
              </a:rPr>
              <a:t>wenn zwei biologische Neuronen gemeinsam erregt werden, sie ihre synaptischen Verbindungen verstärken.</a:t>
            </a:r>
          </a:p>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Frank Rosenblatt hat einen Lernalgorithmus entwickelt, mit welchem ein künstliches Neuron auf Referenzdaten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(X, y) </a:t>
            </a:r>
            <a:r>
              <a:rPr lang="de-DE" sz="1800" dirty="0">
                <a:effectLst/>
                <a:latin typeface="Arial" panose="020B0604020202020204" pitchFamily="34" charset="0"/>
                <a:ea typeface="Calibri" panose="020F0502020204030204" pitchFamily="34" charset="0"/>
                <a:cs typeface="Times New Roman" panose="02020603050405020304" pitchFamily="18" charset="0"/>
              </a:rPr>
              <a:t>trainiert wird. Ziel ist es, die Parameter w zu verstärken, wenn ein Eingang </a:t>
            </a:r>
            <a:r>
              <a:rPr lang="de-DE" sz="1800" b="1" dirty="0">
                <a:effectLst/>
                <a:latin typeface="Arial" panose="020B0604020202020204" pitchFamily="34" charset="0"/>
                <a:ea typeface="Calibri" panose="020F0502020204030204" pitchFamily="34" charset="0"/>
                <a:cs typeface="Times New Roman" panose="02020603050405020304" pitchFamily="18" charset="0"/>
              </a:rPr>
              <a:t>x</a:t>
            </a:r>
            <a:r>
              <a:rPr lang="de-DE" sz="1800" dirty="0">
                <a:effectLst/>
                <a:latin typeface="Arial" panose="020B0604020202020204" pitchFamily="34" charset="0"/>
                <a:ea typeface="Calibri" panose="020F0502020204030204" pitchFamily="34" charset="0"/>
                <a:cs typeface="Times New Roman" panose="02020603050405020304" pitchFamily="18" charset="0"/>
              </a:rPr>
              <a:t> gleichzeitig mit dem Ausgang y in den Daten aktiviert wird.</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Zu diesem Zweck entwickelte er die folgende Formel, in der die Parameter w berechnet werden, indem die Differenz zwischen der Referenzausgabe und dem Output, den das Neuron erzeugt, mit dem Wert jedes Inputs X und mit einem positiven Trainingsschritt multipliziert wird.</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12</a:t>
            </a:fld>
            <a:endParaRPr lang="de-DE"/>
          </a:p>
        </p:txBody>
      </p:sp>
    </p:spTree>
    <p:extLst>
      <p:ext uri="{BB962C8B-B14F-4D97-AF65-F5344CB8AC3E}">
        <p14:creationId xmlns:p14="http://schemas.microsoft.com/office/powerpoint/2010/main" val="50059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https://fr.wikipedia.org/wiki/R%C3%A8gle_de_Hebb#Engrammes_d'Hebb_et_th%C3%A9orie_des_assembl%C3%A9es_de_neurones</a:t>
            </a:r>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chemeClr val="bg1">
                    <a:lumMod val="95000"/>
                  </a:schemeClr>
                </a:solidFill>
              </a:rPr>
              <a:t>Je häufiger ein Neuron A gleichzeitig mit Neuron B aktiv ist, umso bevorzugter werden die beiden Neuronen aufeinander reagieren („</a:t>
            </a:r>
            <a:r>
              <a:rPr lang="de-DE" dirty="0" err="1">
                <a:solidFill>
                  <a:schemeClr val="bg1">
                    <a:lumMod val="95000"/>
                  </a:schemeClr>
                </a:solidFill>
              </a:rPr>
              <a:t>what</a:t>
            </a:r>
            <a:r>
              <a:rPr lang="de-DE" dirty="0">
                <a:solidFill>
                  <a:schemeClr val="bg1">
                    <a:lumMod val="95000"/>
                  </a:schemeClr>
                </a:solidFill>
              </a:rPr>
              <a:t> </a:t>
            </a:r>
            <a:r>
              <a:rPr lang="de-DE" dirty="0" err="1">
                <a:solidFill>
                  <a:schemeClr val="bg1">
                    <a:lumMod val="95000"/>
                  </a:schemeClr>
                </a:solidFill>
              </a:rPr>
              <a:t>fires</a:t>
            </a:r>
            <a:r>
              <a:rPr lang="de-DE" dirty="0">
                <a:solidFill>
                  <a:schemeClr val="bg1">
                    <a:lumMod val="95000"/>
                  </a:schemeClr>
                </a:solidFill>
              </a:rPr>
              <a:t> </a:t>
            </a:r>
            <a:r>
              <a:rPr lang="de-DE" dirty="0" err="1">
                <a:solidFill>
                  <a:schemeClr val="bg1">
                    <a:lumMod val="95000"/>
                  </a:schemeClr>
                </a:solidFill>
              </a:rPr>
              <a:t>together</a:t>
            </a:r>
            <a:r>
              <a:rPr lang="de-DE" dirty="0">
                <a:solidFill>
                  <a:schemeClr val="bg1">
                    <a:lumMod val="95000"/>
                  </a:schemeClr>
                </a:solidFill>
              </a:rPr>
              <a:t>, </a:t>
            </a:r>
            <a:r>
              <a:rPr lang="de-DE" dirty="0" err="1">
                <a:solidFill>
                  <a:schemeClr val="bg1">
                    <a:lumMod val="95000"/>
                  </a:schemeClr>
                </a:solidFill>
              </a:rPr>
              <a:t>wires</a:t>
            </a:r>
            <a:r>
              <a:rPr lang="de-DE" dirty="0">
                <a:solidFill>
                  <a:schemeClr val="bg1">
                    <a:lumMod val="95000"/>
                  </a:schemeClr>
                </a:solidFill>
              </a:rPr>
              <a:t> </a:t>
            </a:r>
            <a:r>
              <a:rPr lang="de-DE" dirty="0" err="1">
                <a:solidFill>
                  <a:schemeClr val="bg1">
                    <a:lumMod val="95000"/>
                  </a:schemeClr>
                </a:solidFill>
              </a:rPr>
              <a:t>together</a:t>
            </a:r>
            <a:r>
              <a:rPr lang="de-DE" dirty="0">
                <a:solidFill>
                  <a:schemeClr val="bg1">
                    <a:lumMod val="95000"/>
                  </a:schemeClr>
                </a:solidFill>
              </a:rPr>
              <a: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13</a:t>
            </a:fld>
            <a:endParaRPr lang="de-DE"/>
          </a:p>
        </p:txBody>
      </p:sp>
    </p:spTree>
    <p:extLst>
      <p:ext uri="{BB962C8B-B14F-4D97-AF65-F5344CB8AC3E}">
        <p14:creationId xmlns:p14="http://schemas.microsoft.com/office/powerpoint/2010/main" val="474820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https://fr.wikipedia.org/wiki/R%C3%A8gle_de_Hebb#Engrammes_d'Hebb_et_th%C3%A9orie_des_assembl%C3%A9es_de_neurones</a:t>
            </a:r>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chemeClr val="bg1">
                    <a:lumMod val="95000"/>
                  </a:schemeClr>
                </a:solidFill>
              </a:rPr>
              <a:t>Je häufiger ein Neuron A gleichzeitig mit Neuron B aktiv ist, umso bevorzugter werden die beiden Neuronen aufeinander reagieren („</a:t>
            </a:r>
            <a:r>
              <a:rPr lang="de-DE" dirty="0" err="1">
                <a:solidFill>
                  <a:schemeClr val="bg1">
                    <a:lumMod val="95000"/>
                  </a:schemeClr>
                </a:solidFill>
              </a:rPr>
              <a:t>what</a:t>
            </a:r>
            <a:r>
              <a:rPr lang="de-DE" dirty="0">
                <a:solidFill>
                  <a:schemeClr val="bg1">
                    <a:lumMod val="95000"/>
                  </a:schemeClr>
                </a:solidFill>
              </a:rPr>
              <a:t> </a:t>
            </a:r>
            <a:r>
              <a:rPr lang="de-DE" dirty="0" err="1">
                <a:solidFill>
                  <a:schemeClr val="bg1">
                    <a:lumMod val="95000"/>
                  </a:schemeClr>
                </a:solidFill>
              </a:rPr>
              <a:t>fires</a:t>
            </a:r>
            <a:r>
              <a:rPr lang="de-DE" dirty="0">
                <a:solidFill>
                  <a:schemeClr val="bg1">
                    <a:lumMod val="95000"/>
                  </a:schemeClr>
                </a:solidFill>
              </a:rPr>
              <a:t> </a:t>
            </a:r>
            <a:r>
              <a:rPr lang="de-DE" dirty="0" err="1">
                <a:solidFill>
                  <a:schemeClr val="bg1">
                    <a:lumMod val="95000"/>
                  </a:schemeClr>
                </a:solidFill>
              </a:rPr>
              <a:t>together</a:t>
            </a:r>
            <a:r>
              <a:rPr lang="de-DE" dirty="0">
                <a:solidFill>
                  <a:schemeClr val="bg1">
                    <a:lumMod val="95000"/>
                  </a:schemeClr>
                </a:solidFill>
              </a:rPr>
              <a:t>, </a:t>
            </a:r>
            <a:r>
              <a:rPr lang="de-DE" dirty="0" err="1">
                <a:solidFill>
                  <a:schemeClr val="bg1">
                    <a:lumMod val="95000"/>
                  </a:schemeClr>
                </a:solidFill>
              </a:rPr>
              <a:t>wires</a:t>
            </a:r>
            <a:r>
              <a:rPr lang="de-DE" dirty="0">
                <a:solidFill>
                  <a:schemeClr val="bg1">
                    <a:lumMod val="95000"/>
                  </a:schemeClr>
                </a:solidFill>
              </a:rPr>
              <a:t> </a:t>
            </a:r>
            <a:r>
              <a:rPr lang="de-DE" dirty="0" err="1">
                <a:solidFill>
                  <a:schemeClr val="bg1">
                    <a:lumMod val="95000"/>
                  </a:schemeClr>
                </a:solidFill>
              </a:rPr>
              <a:t>together</a:t>
            </a:r>
            <a:r>
              <a:rPr lang="de-DE" dirty="0">
                <a:solidFill>
                  <a:schemeClr val="bg1">
                    <a:lumMod val="95000"/>
                  </a:schemeClr>
                </a:solidFill>
              </a:rPr>
              <a: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15</a:t>
            </a:fld>
            <a:endParaRPr lang="de-DE"/>
          </a:p>
        </p:txBody>
      </p:sp>
    </p:spTree>
    <p:extLst>
      <p:ext uri="{BB962C8B-B14F-4D97-AF65-F5344CB8AC3E}">
        <p14:creationId xmlns:p14="http://schemas.microsoft.com/office/powerpoint/2010/main" val="93560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Wenn das Neuron eine andere Ausgabe produziert als, was erwartet wird, zum Beispiel wenn es </a:t>
            </a:r>
            <a:r>
              <a:rPr lang="de-DE" sz="1800" b="1" dirty="0">
                <a:effectLst/>
                <a:latin typeface="Arial" panose="020B0604020202020204" pitchFamily="34" charset="0"/>
                <a:ea typeface="Calibri" panose="020F0502020204030204" pitchFamily="34" charset="0"/>
                <a:cs typeface="Times New Roman" panose="02020603050405020304" pitchFamily="18" charset="0"/>
              </a:rPr>
              <a:t>y=0</a:t>
            </a:r>
            <a:r>
              <a:rPr lang="de-DE" sz="1800" dirty="0">
                <a:effectLst/>
                <a:latin typeface="Arial" panose="020B0604020202020204" pitchFamily="34" charset="0"/>
                <a:ea typeface="Calibri" panose="020F0502020204030204" pitchFamily="34" charset="0"/>
                <a:cs typeface="Times New Roman" panose="02020603050405020304" pitchFamily="18" charset="0"/>
              </a:rPr>
              <a:t> ausgibt, während man </a:t>
            </a:r>
            <a:r>
              <a:rPr lang="de-DE" sz="1800" b="1" dirty="0">
                <a:effectLst/>
                <a:latin typeface="Arial" panose="020B0604020202020204" pitchFamily="34" charset="0"/>
                <a:ea typeface="Calibri" panose="020F0502020204030204" pitchFamily="34" charset="0"/>
                <a:cs typeface="Times New Roman" panose="02020603050405020304" pitchFamily="18" charset="0"/>
              </a:rPr>
              <a:t>y=1</a:t>
            </a:r>
            <a:r>
              <a:rPr lang="de-DE" sz="1800" dirty="0">
                <a:effectLst/>
                <a:latin typeface="Arial" panose="020B0604020202020204" pitchFamily="34" charset="0"/>
                <a:ea typeface="Calibri" panose="020F0502020204030204" pitchFamily="34" charset="0"/>
                <a:cs typeface="Times New Roman" panose="02020603050405020304" pitchFamily="18" charset="0"/>
              </a:rPr>
              <a:t> haben möchten, dann ergibt die Formel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w +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alpha</a:t>
            </a:r>
            <a:r>
              <a:rPr lang="de-DE" sz="1800" b="1" dirty="0">
                <a:effectLst/>
                <a:latin typeface="Arial" panose="020B0604020202020204" pitchFamily="34" charset="0"/>
                <a:ea typeface="Calibri" panose="020F0502020204030204" pitchFamily="34" charset="0"/>
                <a:cs typeface="Times New Roman" panose="02020603050405020304" pitchFamily="18" charset="0"/>
              </a:rPr>
              <a:t> X.</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Für die Eingaben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x</a:t>
            </a:r>
            <a:r>
              <a:rPr lang="de-DE" sz="1800" dirty="0">
                <a:effectLst/>
                <a:latin typeface="Arial" panose="020B0604020202020204" pitchFamily="34" charset="0"/>
                <a:ea typeface="Calibri" panose="020F0502020204030204" pitchFamily="34" charset="0"/>
                <a:cs typeface="Times New Roman" panose="02020603050405020304" pitchFamily="18" charset="0"/>
              </a:rPr>
              <a:t>, die den Wert 1 haben, wird also der Koeffizient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um einen kleinen Alpha-Schritt erhöht.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Er wird "verstärkt"  was eine Erhöhung der Funktion w1 x1 + w2 x2 bewirkt...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was das Neuron näher an seine Aktivierungsschwelle bringt.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Solange das Neuron einen schlechten Output produziert,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wird der Koeffizient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a:t>
            </a:r>
            <a:r>
              <a:rPr lang="de-DE" sz="1800" dirty="0">
                <a:effectLst/>
                <a:latin typeface="Arial" panose="020B0604020202020204" pitchFamily="34" charset="0"/>
                <a:ea typeface="Calibri" panose="020F0502020204030204" pitchFamily="34" charset="0"/>
                <a:cs typeface="Times New Roman" panose="02020603050405020304" pitchFamily="18" charset="0"/>
              </a:rPr>
              <a:t>dank der Formel weiter ansteigen,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bis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y_true</a:t>
            </a:r>
            <a:r>
              <a:rPr lang="de-DE" sz="1800" dirty="0">
                <a:effectLst/>
                <a:latin typeface="Arial" panose="020B0604020202020204" pitchFamily="34" charset="0"/>
                <a:ea typeface="Calibri" panose="020F0502020204030204" pitchFamily="34" charset="0"/>
                <a:cs typeface="Times New Roman" panose="02020603050405020304" pitchFamily="18" charset="0"/>
              </a:rPr>
              <a:t> gleich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ist... und in diesem Moment wird die Formel </a:t>
            </a: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w = w + 0</a:t>
            </a:r>
            <a:r>
              <a:rPr lang="de-DE" sz="1800" dirty="0">
                <a:effectLst/>
                <a:latin typeface="Arial" panose="020B0604020202020204" pitchFamily="34" charset="0"/>
                <a:ea typeface="Calibri" panose="020F0502020204030204" pitchFamily="34" charset="0"/>
                <a:cs typeface="Times New Roman" panose="02020603050405020304" pitchFamily="18" charset="0"/>
              </a:rPr>
              <a:t> ergeben!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bedeutet, dass die Parameter aufhören, sich zu entwickeln.</a:t>
            </a: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Und das war's!</a:t>
            </a:r>
            <a:r>
              <a:rPr lang="de-DE" sz="1800"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a:effectLst/>
                <a:latin typeface="Arial" panose="020B0604020202020204" pitchFamily="34" charset="0"/>
                <a:ea typeface="Calibri" panose="020F0502020204030204" pitchFamily="34" charset="0"/>
                <a:cs typeface="Times New Roman" panose="02020603050405020304" pitchFamily="18" charset="0"/>
              </a:rPr>
              <a:t>Auf diese Weise entwickelte Frank Rosenblatt den ersten Lernalgorithmus in der Geschichte des Deep Learning.</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Nach dieser Erfindung gab es wieder eine ungebremste Begeisterung für künstliche </a:t>
            </a:r>
            <a:r>
              <a:rPr lang="de-DE" sz="18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Intelligenz</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r>
              <a:rPr lang="de-DE" sz="1800" dirty="0">
                <a:effectLst/>
                <a:latin typeface="Arial" panose="020B0604020202020204" pitchFamily="34" charset="0"/>
                <a:ea typeface="Calibri" panose="020F0502020204030204" pitchFamily="34" charset="0"/>
                <a:cs typeface="Times New Roman" panose="02020603050405020304" pitchFamily="18" charset="0"/>
              </a:rPr>
              <a:t>Aber das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Perzeptron</a:t>
            </a:r>
            <a:r>
              <a:rPr lang="de-DE" sz="1800" dirty="0">
                <a:effectLst/>
                <a:latin typeface="Arial" panose="020B0604020202020204" pitchFamily="34" charset="0"/>
                <a:ea typeface="Calibri" panose="020F0502020204030204" pitchFamily="34" charset="0"/>
                <a:cs typeface="Times New Roman" panose="02020603050405020304" pitchFamily="18" charset="0"/>
              </a:rPr>
              <a:t> ein lineares Modell ist </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16</a:t>
            </a:fld>
            <a:endParaRPr lang="de-DE"/>
          </a:p>
        </p:txBody>
      </p:sp>
    </p:spTree>
    <p:extLst>
      <p:ext uri="{BB962C8B-B14F-4D97-AF65-F5344CB8AC3E}">
        <p14:creationId xmlns:p14="http://schemas.microsoft.com/office/powerpoint/2010/main" val="259201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Glücklicherweise änderte sich alles in den 1980er Jahren, als Geoffrey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Hinton</a:t>
            </a:r>
            <a:r>
              <a:rPr lang="de-DE" sz="1800" dirty="0">
                <a:effectLst/>
                <a:latin typeface="Arial" panose="020B0604020202020204" pitchFamily="34" charset="0"/>
                <a:ea typeface="Calibri" panose="020F0502020204030204" pitchFamily="34" charset="0"/>
                <a:cs typeface="Times New Roman" panose="02020603050405020304" pitchFamily="18" charset="0"/>
              </a:rPr>
              <a:t>, einer der Väter des Deep Learning, das mehrschichtige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Perceptron</a:t>
            </a:r>
            <a:r>
              <a:rPr lang="de-DE" sz="1800" dirty="0">
                <a:effectLst/>
                <a:latin typeface="Arial" panose="020B0604020202020204" pitchFamily="34" charset="0"/>
                <a:ea typeface="Calibri" panose="020F0502020204030204" pitchFamily="34" charset="0"/>
                <a:cs typeface="Times New Roman" panose="02020603050405020304" pitchFamily="18" charset="0"/>
              </a:rPr>
              <a:t> entwickelte, das erste echte künstliche neuronale Netz!</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Wenn wir nämlich den Graphen seiner Aggregationsfunktion f(x1, x2) = w1x1 + w2x2 einzeichnen, so erhalten wir eine Linie, deren Neigung von den Parametern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abhängt und deren Position mit einem kleinen zusätzlichen Parameter, dem Bias, verändert werden kann.</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Mit dieser Linie kann man tolle Sachen machen, wie zum Beispiel 2 Klassen von Punkten trennen. Da dank der Aktivierungsfunktion alles, was oberhalb dieser Linie liegt, eine Ausgabe y = 1 und alles, was darunter liegt, ergibt y = 0.</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Das einzige Problem ist, dass viele Phänomene in dem Universum keine linearen Phänomene sind.</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in diesem Fall ist die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Ansatzt</a:t>
            </a:r>
            <a:r>
              <a:rPr lang="de-DE" sz="1800" dirty="0">
                <a:effectLst/>
                <a:latin typeface="Arial" panose="020B0604020202020204" pitchFamily="34" charset="0"/>
                <a:ea typeface="Calibri" panose="020F0502020204030204" pitchFamily="34" charset="0"/>
                <a:cs typeface="Times New Roman" panose="02020603050405020304" pitchFamily="18" charset="0"/>
              </a:rPr>
              <a:t> von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HAmilton</a:t>
            </a:r>
            <a:r>
              <a:rPr lang="de-DE" sz="1800" dirty="0">
                <a:effectLst/>
                <a:latin typeface="Arial" panose="020B0604020202020204" pitchFamily="34" charset="0"/>
                <a:ea typeface="Calibri" panose="020F0502020204030204" pitchFamily="34" charset="0"/>
                <a:cs typeface="Times New Roman" panose="02020603050405020304" pitchFamily="18" charset="0"/>
              </a:rPr>
              <a:t> allein nicht sehr nützlich.</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Deswegen greift man noch die  Idee von McCulloch und Pitts: Wenn man mehrere Neuronen miteinander verbindet, ist es möglich, komplexere Probleme zu lösen als mit einem einzigen.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grafische Darstellung der Eingaben x1 x2, geben dieses Mal nicht ein lineares Modell aus.  Und das ist viel interessanter.</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Man hat 3 Neuronen, aufgeteilt in 2 Schichten (eine Eingabeschicht und eine Ausgabeschicht) - das nennt man  ein mehrschichtiges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Perceptron</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man kann so viele Schichten und Neuronen hinzufügen, wie möglichst.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Je mehr man hinzufügt, desto komplexer und interessanter wird das Ergebnis sein.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17</a:t>
            </a:fld>
            <a:endParaRPr lang="de-DE"/>
          </a:p>
        </p:txBody>
      </p:sp>
    </p:spTree>
    <p:extLst>
      <p:ext uri="{BB962C8B-B14F-4D97-AF65-F5344CB8AC3E}">
        <p14:creationId xmlns:p14="http://schemas.microsoft.com/office/powerpoint/2010/main" val="2768222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Eine Frage bleibt jedoch offen... Wie trainiert man ein solches neuronales Netz, damit es das tut, was man von ihm verlangt?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Das heißt, wie findet man die Werte aller Parameter w und b so, dass man ein gutes Modell erhält?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Nun, die Lösung ist die Verwendung einer Technik namens Backpropagation, Dabei wird ermittelt, wie sich die Leistung des Netzes in Abhängigkeit von den Parametern in den einzelnen Schichten des Modells verändert.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heißt, zu bestimmen, wie sich die Ausgabe des Netzes in Abhängigkeit von den Parametern in jeder Schicht des Modells verändert.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Dazu berechnen wir eine Gradienten, welche angibt, wie sich der Output in Abhängigkeit von der letzten Schicht verändert, dann wie sich die letzte Schicht in Abhängigkeit von der vorletzten verändert, dann wie sich die vorletzte in Abhängigkeit von der vorvorletzten verändert usw...</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bis wir bei der allerersten Schicht unseres Netzes angelangt sind.</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Dies ist eine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Backpropagation</a:t>
            </a:r>
            <a:r>
              <a:rPr lang="de-DE" sz="1800" dirty="0">
                <a:effectLst/>
                <a:latin typeface="Arial" panose="020B0604020202020204" pitchFamily="34" charset="0"/>
                <a:ea typeface="Calibri" panose="020F0502020204030204" pitchFamily="34" charset="0"/>
                <a:cs typeface="Times New Roman" panose="02020603050405020304" pitchFamily="18" charset="0"/>
              </a:rPr>
              <a:t>: Mit diesen Informationen, diesen Gradienten, lassen sich dann die Parameter jeder Schicht aktualisieren , so dass sie den Fehler zwischen der Modellausgabe und der erwarteten Antwort (dem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y_true</a:t>
            </a:r>
            <a:r>
              <a:rPr lang="de-DE" sz="1800" dirty="0">
                <a:effectLst/>
                <a:latin typeface="Arial" panose="020B0604020202020204" pitchFamily="34" charset="0"/>
                <a:ea typeface="Calibri" panose="020F0502020204030204" pitchFamily="34" charset="0"/>
                <a:cs typeface="Times New Roman" panose="02020603050405020304" pitchFamily="18" charset="0"/>
              </a:rPr>
              <a:t>-Wert) minimieren.</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dafür verwenden wird  die Formel, welche ähnlich von Frank Rosenblatt  ist verwendet.</a:t>
            </a:r>
          </a:p>
          <a:p>
            <a:pPr algn="just"/>
            <a:r>
              <a:rPr lang="de-DE" sz="1800" dirty="0">
                <a:effectLst/>
                <a:latin typeface="Arial" panose="020B0604020202020204" pitchFamily="34" charset="0"/>
                <a:ea typeface="Calibri" panose="020F0502020204030204" pitchFamily="34" charset="0"/>
                <a:cs typeface="Times New Roman" panose="02020603050405020304" pitchFamily="18" charset="0"/>
              </a:rPr>
              <a:t>Das ist die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Gradientenabstiegsformel</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18</a:t>
            </a:fld>
            <a:endParaRPr lang="de-DE"/>
          </a:p>
        </p:txBody>
      </p:sp>
    </p:spTree>
    <p:extLst>
      <p:ext uri="{BB962C8B-B14F-4D97-AF65-F5344CB8AC3E}">
        <p14:creationId xmlns:p14="http://schemas.microsoft.com/office/powerpoint/2010/main" val="66212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Zusammenfassend lässt sich sagen, dass zur Entwicklung und zum Training künstlicher neuronaler Netze die folgenden vier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Schritte in einer Schleife wiederholen: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erste Schritt ist der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Vorwärtspropagation</a:t>
            </a:r>
            <a:r>
              <a:rPr lang="de-DE" sz="1800" dirty="0">
                <a:effectLst/>
                <a:latin typeface="Arial" panose="020B0604020202020204" pitchFamily="34" charset="0"/>
                <a:ea typeface="Calibri" panose="020F0502020204030204" pitchFamily="34" charset="0"/>
                <a:cs typeface="Times New Roman" panose="02020603050405020304" pitchFamily="18" charset="0"/>
              </a:rPr>
              <a:t>: Die Daten werden von der ersten Schicht zur letzten geleitet. Um eine Ausgabe </a:t>
            </a:r>
            <a:r>
              <a:rPr lang="de-DE" sz="20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zu erzeugen.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zweite Schritt ist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Berechnung des Fehlers </a:t>
            </a:r>
            <a:r>
              <a:rPr lang="de-DE" sz="1800" dirty="0">
                <a:effectLst/>
                <a:latin typeface="Arial" panose="020B0604020202020204" pitchFamily="34" charset="0"/>
                <a:ea typeface="Calibri" panose="020F0502020204030204" pitchFamily="34" charset="0"/>
                <a:cs typeface="Times New Roman" panose="02020603050405020304" pitchFamily="18" charset="0"/>
              </a:rPr>
              <a:t>zwischen dieser Ausgabe und der Referenzausgabe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y_true</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dirty="0">
                <a:effectLst/>
                <a:latin typeface="Arial" panose="020B0604020202020204" pitchFamily="34" charset="0"/>
                <a:ea typeface="Calibri" panose="020F0502020204030204" pitchFamily="34" charset="0"/>
                <a:cs typeface="Times New Roman" panose="02020603050405020304" pitchFamily="18" charset="0"/>
              </a:rPr>
              <a:t>welche man haben wolle.</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Hierfür wird eine sogenannte</a:t>
            </a:r>
            <a:r>
              <a:rPr lang="de-DE" sz="1800" b="1" dirty="0">
                <a:effectLst/>
                <a:latin typeface="Arial" panose="020B0604020202020204" pitchFamily="34" charset="0"/>
                <a:ea typeface="Calibri" panose="020F0502020204030204" pitchFamily="34" charset="0"/>
                <a:cs typeface="Times New Roman" panose="02020603050405020304" pitchFamily="18" charset="0"/>
              </a:rPr>
              <a:t> Kostenfunktion </a:t>
            </a:r>
            <a:r>
              <a:rPr lang="de-DE" sz="1800" b="0" dirty="0">
                <a:effectLst/>
                <a:latin typeface="Arial" panose="020B0604020202020204" pitchFamily="34" charset="0"/>
                <a:ea typeface="Calibri" panose="020F0502020204030204" pitchFamily="34" charset="0"/>
                <a:cs typeface="Times New Roman" panose="02020603050405020304" pitchFamily="18" charset="0"/>
              </a:rPr>
              <a:t>verwendet</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dritte Schritt ist dann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Backpropagation: </a:t>
            </a:r>
            <a:r>
              <a:rPr lang="de-DE" sz="1800" dirty="0">
                <a:effectLst/>
                <a:latin typeface="Arial" panose="020B0604020202020204" pitchFamily="34" charset="0"/>
                <a:ea typeface="Calibri" panose="020F0502020204030204" pitchFamily="34" charset="0"/>
                <a:cs typeface="Times New Roman" panose="02020603050405020304" pitchFamily="18" charset="0"/>
              </a:rPr>
              <a:t>Es wird gemessen, wie sich diese Kostenfunktion in Bezug auf jede Schicht des Modells, von der letzten bis zur ersten Schicht verändert.</a:t>
            </a:r>
          </a:p>
          <a:p>
            <a:endParaRPr lang="de-DE" dirty="0"/>
          </a:p>
          <a:p>
            <a:r>
              <a:rPr lang="de-DE" dirty="0"/>
              <a:t>Der vierte und letzte Schritt umfasst schließlich die Korrektur der einzelnen Parameter des Modells mit dem </a:t>
            </a:r>
            <a:r>
              <a:rPr lang="de-DE" dirty="0" err="1"/>
              <a:t>Gradientenabstiegsalgorithmus</a:t>
            </a:r>
            <a:r>
              <a:rPr lang="de-DE" dirty="0"/>
              <a:t>, Danach wird zum ersten Schritt, der Vorwärtspropagation, zurückgekehrt, um einen neuen Trainingszyklus zu beginnen.</a:t>
            </a:r>
          </a:p>
        </p:txBody>
      </p:sp>
      <p:sp>
        <p:nvSpPr>
          <p:cNvPr id="4" name="Foliennummernplatzhalter 3"/>
          <p:cNvSpPr>
            <a:spLocks noGrp="1"/>
          </p:cNvSpPr>
          <p:nvPr>
            <p:ph type="sldNum" sz="quarter" idx="5"/>
          </p:nvPr>
        </p:nvSpPr>
        <p:spPr/>
        <p:txBody>
          <a:bodyPr/>
          <a:lstStyle/>
          <a:p>
            <a:fld id="{692BDF02-540B-43B4-9953-76428F00ACAC}" type="slidenum">
              <a:rPr lang="de-DE" smtClean="0"/>
              <a:t>19</a:t>
            </a:fld>
            <a:endParaRPr lang="de-DE"/>
          </a:p>
        </p:txBody>
      </p:sp>
    </p:spTree>
    <p:extLst>
      <p:ext uri="{BB962C8B-B14F-4D97-AF65-F5344CB8AC3E}">
        <p14:creationId xmlns:p14="http://schemas.microsoft.com/office/powerpoint/2010/main" val="110911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Idee auch hier: </a:t>
            </a:r>
          </a:p>
          <a:p>
            <a:endParaRPr lang="de-DE" dirty="0"/>
          </a:p>
          <a:p>
            <a:r>
              <a:rPr lang="de-DE" dirty="0"/>
              <a:t>Wir geben dem Neuronalen Netz zusätzliche Intuitionen über unsere Daten mit </a:t>
            </a:r>
          </a:p>
          <a:p>
            <a:r>
              <a:rPr lang="de-DE" dirty="0"/>
              <a:t>Dazu können wir einen CNN-Layer verwenden </a:t>
            </a:r>
          </a:p>
          <a:p>
            <a:r>
              <a:rPr lang="de-DE" dirty="0"/>
              <a:t>Unser Neuronales Netz kann auf der ersten Ebene lernen, Kanten zu erkennen </a:t>
            </a:r>
          </a:p>
          <a:p>
            <a:r>
              <a:rPr lang="de-DE" dirty="0"/>
              <a:t>Und diese neuen „Features“ werden dann auf höheren Ebenen weiterverarbeitet</a:t>
            </a:r>
          </a:p>
        </p:txBody>
      </p:sp>
    </p:spTree>
    <p:extLst>
      <p:ext uri="{BB962C8B-B14F-4D97-AF65-F5344CB8AC3E}">
        <p14:creationId xmlns:p14="http://schemas.microsoft.com/office/powerpoint/2010/main" val="413942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i="0" u="none" strike="noStrike" baseline="0" dirty="0">
                <a:solidFill>
                  <a:srgbClr val="002060"/>
                </a:solidFill>
                <a:latin typeface="Arial" panose="020B0604020202020204" pitchFamily="34" charset="0"/>
              </a:rPr>
              <a:t>1-Convolution</a:t>
            </a:r>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In der Funktionalanalysis, einem Teilbereich der Mathematik, beschreibt die Faltung, auch Konvolution, einen mathematischen Operator, der für zwei Funktionen  und  eine dritte Funktion  liefert. </a:t>
            </a:r>
          </a:p>
          <a:p>
            <a:r>
              <a:rPr lang="de-DE" b="0" i="0" dirty="0">
                <a:solidFill>
                  <a:srgbClr val="202124"/>
                </a:solidFill>
                <a:effectLst/>
                <a:latin typeface="Roboto" panose="02000000000000000000" pitchFamily="2" charset="0"/>
              </a:rPr>
              <a:t>Jedes Bild wird als eine Matrix von Pixelwerten betrachtet. Bei den folgenden 5*5 Bildern sind die Pixelwerte nur 0 und 1</a:t>
            </a:r>
          </a:p>
          <a:p>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Die Filtermatrix wird über das Bild gelegt und das Ergebnis des Punktprodukts berechnet, um Muster zu erkennen. </a:t>
            </a:r>
          </a:p>
          <a:p>
            <a:endParaRPr lang="de-DE" b="0" i="0" dirty="0">
              <a:solidFill>
                <a:srgbClr val="202124"/>
              </a:solidFill>
              <a:effectLst/>
              <a:latin typeface="Roboto" panose="02000000000000000000" pitchFamily="2" charset="0"/>
            </a:endParaRPr>
          </a:p>
          <a:p>
            <a:r>
              <a:rPr lang="de-DE" b="0" i="0" dirty="0">
                <a:solidFill>
                  <a:srgbClr val="202124"/>
                </a:solidFill>
                <a:effectLst/>
                <a:latin typeface="Roboto" panose="02000000000000000000" pitchFamily="2" charset="0"/>
              </a:rPr>
              <a:t>2-Nach jeder </a:t>
            </a:r>
            <a:r>
              <a:rPr lang="de-DE" b="1" i="0" dirty="0">
                <a:solidFill>
                  <a:srgbClr val="202124"/>
                </a:solidFill>
                <a:effectLst/>
                <a:latin typeface="Roboto" panose="02000000000000000000" pitchFamily="2" charset="0"/>
              </a:rPr>
              <a:t>Faltungsoperation</a:t>
            </a:r>
            <a:r>
              <a:rPr lang="de-DE" b="0" i="0" dirty="0">
                <a:solidFill>
                  <a:srgbClr val="202124"/>
                </a:solidFill>
                <a:effectLst/>
                <a:latin typeface="Roboto" panose="02000000000000000000" pitchFamily="2" charset="0"/>
              </a:rPr>
              <a:t> wendet das CNN eine </a:t>
            </a:r>
            <a:r>
              <a:rPr lang="de-DE" b="0" i="0" dirty="0" err="1">
                <a:solidFill>
                  <a:srgbClr val="202124"/>
                </a:solidFill>
                <a:effectLst/>
                <a:latin typeface="Roboto" panose="02000000000000000000" pitchFamily="2" charset="0"/>
              </a:rPr>
              <a:t>ReLU</a:t>
            </a:r>
            <a:r>
              <a:rPr lang="de-DE" b="0" i="0" dirty="0">
                <a:solidFill>
                  <a:srgbClr val="202124"/>
                </a:solidFill>
                <a:effectLst/>
                <a:latin typeface="Roboto" panose="02000000000000000000" pitchFamily="2" charset="0"/>
              </a:rPr>
              <a:t>-Transformation (</a:t>
            </a:r>
            <a:r>
              <a:rPr lang="de-DE" b="0" i="0" dirty="0" err="1">
                <a:solidFill>
                  <a:srgbClr val="202124"/>
                </a:solidFill>
                <a:effectLst/>
                <a:latin typeface="Roboto" panose="02000000000000000000" pitchFamily="2" charset="0"/>
              </a:rPr>
              <a:t>Rectified</a:t>
            </a:r>
            <a:r>
              <a:rPr lang="de-DE" b="0" i="0" dirty="0">
                <a:solidFill>
                  <a:srgbClr val="202124"/>
                </a:solidFill>
                <a:effectLst/>
                <a:latin typeface="Roboto" panose="02000000000000000000" pitchFamily="2" charset="0"/>
              </a:rPr>
              <a:t> Linear Unit) auf das gefaltete Merkmal an, um Nichtlinearität in das Modell einzuführen.</a:t>
            </a:r>
            <a:endParaRPr lang="de-DE" b="1" dirty="0"/>
          </a:p>
          <a:p>
            <a:endParaRPr lang="de-DE" b="1" dirty="0"/>
          </a:p>
          <a:p>
            <a:r>
              <a:rPr lang="de-DE" b="1" dirty="0" err="1"/>
              <a:t>ReLUs</a:t>
            </a:r>
            <a:r>
              <a:rPr lang="de-DE" dirty="0"/>
              <a:t> Aufgabe, besteht darin, das Training zu beschleunigen.  alle negativen Elemente werden auf 0,0 gesetzt - keine Exponentielle, keine Multiplikations- oder Divisionsoperationen.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solidFill>
                  <a:schemeClr val="accent2"/>
                </a:solidFill>
              </a:rPr>
              <a:t>4-Pooling-Schichten werden in CNNs verwendet, um die Anzahl der Parameter im Modell zu reduzieren und damit das Overfitting zu verringern</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21</a:t>
            </a:fld>
            <a:endParaRPr lang="de-DE"/>
          </a:p>
        </p:txBody>
      </p:sp>
    </p:spTree>
    <p:extLst>
      <p:ext uri="{BB962C8B-B14F-4D97-AF65-F5344CB8AC3E}">
        <p14:creationId xmlns:p14="http://schemas.microsoft.com/office/powerpoint/2010/main" val="286414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25</a:t>
            </a:fld>
            <a:endParaRPr lang="de-DE"/>
          </a:p>
        </p:txBody>
      </p:sp>
    </p:spTree>
    <p:extLst>
      <p:ext uri="{BB962C8B-B14F-4D97-AF65-F5344CB8AC3E}">
        <p14:creationId xmlns:p14="http://schemas.microsoft.com/office/powerpoint/2010/main" val="424435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Maschinelles Lernen ist ein Bereich der künstlichen Intelligenz, der darin besteht, eine Maschine so zu programmieren, dass sie anhand von Aufgabenbeispielen lernt, wie man sie ausführt.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Aus mathematischer Sicht werden diese Beispiele durch Daten dargestellt, welche die Maschine verwendet, um ein Modell zu entwickeln.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zum Beispiel eine Funktion des Typs f(x) = a x + b:</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Das Ziel des maschinellen Lernens ist es,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zu finden, welche das bestmögliche Modell ergeben, das heißt, das Modell, das am besten zu unseren Daten passt.</a:t>
            </a:r>
          </a:p>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 diesem Zweck wird in der Maschine einen Optimierungsalgorithmus programmiert, welcher verschiedene Werte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testet,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bis man eine Kombination erhalten, welche den Abstand zwischen dem Modell und den Punkten minimiert.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4</a:t>
            </a:fld>
            <a:endParaRPr lang="de-DE"/>
          </a:p>
        </p:txBody>
      </p:sp>
    </p:spTree>
    <p:extLst>
      <p:ext uri="{BB962C8B-B14F-4D97-AF65-F5344CB8AC3E}">
        <p14:creationId xmlns:p14="http://schemas.microsoft.com/office/powerpoint/2010/main" val="154910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Das Spiegeln eines Bildes </a:t>
            </a:r>
            <a:r>
              <a:rPr lang="de-DE" dirty="0"/>
              <a:t>(und seiner Beschriftungen) ist eine täuschend einfache Technik, die die Modellleistung erheblich verbessern kann.</a:t>
            </a:r>
          </a:p>
          <a:p>
            <a:endParaRPr lang="de-DE" dirty="0"/>
          </a:p>
          <a:p>
            <a:r>
              <a:rPr lang="de-DE" dirty="0"/>
              <a:t>Unsere Modelle lernen, welche Ansammlung von Pixeln und welche Beziehung zwischen diesen Ansammlungen von Pixeln ein Objekt im Bild kennzeichnet. Modelle für maschinelles Lernen (wie z. B. neuronale Faltungsnetzwerke) haben jedoch die Tendenz, recht anfällig zu sein: Sie können sich zwar eine bestimmte Anordnung von Pixeln merken, die ein Objekt beschreibt, aber wenn dasselbe Objekt im Bild gespiegelt wird, haben unsere Modelle möglicherweise Schwierigkeiten, es zu erkennen.</a:t>
            </a:r>
          </a:p>
          <a:p>
            <a:r>
              <a:rPr lang="de-DE" dirty="0"/>
              <a:t>Vergleichen Sie die Ausrichtung Ihres Gesichts, wenn Sie ein Selfie machen, mit der Ausrichtung, wenn Sie das rückwärtige Objektiv Ihrer Kamera verwenden: Eine Interpretation kann gespiegelt sein, die andere nicht, aber beide sind immer noch Ihr Gesicht. Diese Spiegelung der Ausrichtung nennen wir das Flippen eines Bildes.</a:t>
            </a:r>
          </a:p>
          <a:p>
            <a:endParaRPr lang="de-DE" dirty="0"/>
          </a:p>
          <a:p>
            <a:r>
              <a:rPr lang="de-DE" dirty="0"/>
              <a:t>Durch das Erstellen mehrerer Versionen unserer Bilder in verschiedenen Ausrichtungen geben wir unserem Deep-Learning-Modell mehr Informationen, aus denen es lernen kann, ohne den aufwendigen Prozess des Sammelns und Kennzeichnens weiterer Trainingsdaten durchlaufen zu müssen.</a:t>
            </a:r>
          </a:p>
          <a:p>
            <a:endParaRPr lang="de-DE" dirty="0"/>
          </a:p>
          <a:p>
            <a:pPr marL="171450" indent="-171450">
              <a:buFont typeface="Arial" panose="020B0604020202020204" pitchFamily="34" charset="0"/>
              <a:buChar char="•"/>
            </a:pPr>
            <a:r>
              <a:rPr lang="de-DE" b="1" dirty="0"/>
              <a:t>Farbzitternde </a:t>
            </a:r>
            <a:r>
              <a:rPr lang="de-DE" b="1" dirty="0" err="1"/>
              <a:t>Augmentierung</a:t>
            </a:r>
            <a:r>
              <a:rPr lang="de-DE" b="1" dirty="0"/>
              <a:t> im HSV-Raum</a:t>
            </a:r>
          </a:p>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Zufällige horizontale Spiegelung</a:t>
            </a:r>
          </a:p>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Zufällige Skalierung um 10 Prozent</a:t>
            </a:r>
            <a:endParaRPr lang="de-DE" dirty="0"/>
          </a:p>
          <a:p>
            <a:endParaRPr lang="de-DE" dirty="0"/>
          </a:p>
          <a:p>
            <a:r>
              <a:rPr lang="de-DE" dirty="0"/>
              <a:t>Farbzitternde </a:t>
            </a:r>
            <a:r>
              <a:rPr lang="de-DE" dirty="0" err="1"/>
              <a:t>Augmentierung</a:t>
            </a:r>
            <a:r>
              <a:rPr lang="de-DE" dirty="0"/>
              <a:t> im HSV-Raum</a:t>
            </a:r>
          </a:p>
          <a:p>
            <a:endParaRPr lang="de-DE" dirty="0"/>
          </a:p>
          <a:p>
            <a:r>
              <a:rPr lang="de-DE" dirty="0"/>
              <a:t>Zufällige horizontale Spiegelung</a:t>
            </a:r>
          </a:p>
          <a:p>
            <a:endParaRPr lang="de-DE" dirty="0"/>
          </a:p>
          <a:p>
            <a:r>
              <a:rPr lang="de-DE" dirty="0"/>
              <a:t>Zufällige Skalierung um 10 Prozent</a:t>
            </a:r>
          </a:p>
          <a:p>
            <a:endParaRPr lang="de-DE" dirty="0"/>
          </a:p>
          <a:p>
            <a:r>
              <a:rPr lang="de-DE" b="1" dirty="0"/>
              <a:t>Datenerweiterung</a:t>
            </a:r>
          </a:p>
          <a:p>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Farbzitternde Augmentieren im HSV-Raum</a:t>
            </a:r>
          </a:p>
          <a:p>
            <a:endParaRPr lang="de-DE" b="1" dirty="0"/>
          </a:p>
          <a:p>
            <a:r>
              <a:rPr lang="de-DE" b="0" i="0" dirty="0">
                <a:solidFill>
                  <a:srgbClr val="000000"/>
                </a:solidFill>
                <a:effectLst/>
                <a:latin typeface="Open Sans" panose="020B0606030504020204" pitchFamily="34" charset="0"/>
              </a:rPr>
              <a:t>Die Motivation dafür ist, dass, wenn vielleicht das Sonnenlicht etwas gelber wäre oder die Beleuchtung etwas gelber wäre, dies leicht die Farbe eines Bildes ändern könnte. Aber die Identität der Person oder die Identität des Inhaltslabels soll gleich bleiben. Durch die Einführung dieser Farbverzerrungen machen wir unseren Lernalgorithmus robuster gegenüber Änderungen in der Farbe unserer Bilder.</a:t>
            </a:r>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CB3E6E99-D0F0-4BB5-B7A8-077A59E73EC8}" type="slidenum">
              <a:rPr lang="de-DE" smtClean="0"/>
              <a:t>26</a:t>
            </a:fld>
            <a:endParaRPr lang="de-DE"/>
          </a:p>
        </p:txBody>
      </p:sp>
    </p:spTree>
    <p:extLst>
      <p:ext uri="{BB962C8B-B14F-4D97-AF65-F5344CB8AC3E}">
        <p14:creationId xmlns:p14="http://schemas.microsoft.com/office/powerpoint/2010/main" val="139322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2-Stage Detektor besteht aus 2 Schritten:</a:t>
            </a:r>
            <a:endParaRPr lang="de-DE" sz="18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Für jede möglich Detektion wird die anschließende Klassifikation einzeln aufgerufen.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dirty="0"/>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Ross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Girshick</a:t>
            </a:r>
            <a:r>
              <a:rPr lang="de-DE" sz="1200" dirty="0">
                <a:effectLst/>
                <a:latin typeface="Arial" panose="020B0604020202020204" pitchFamily="34" charset="0"/>
                <a:ea typeface="Calibri" panose="020F0502020204030204" pitchFamily="34" charset="0"/>
                <a:cs typeface="Times New Roman" panose="02020603050405020304" pitchFamily="18" charset="0"/>
              </a:rPr>
              <a:t>, Jeff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Donahue</a:t>
            </a:r>
            <a:r>
              <a:rPr lang="de-DE" sz="1200" dirty="0">
                <a:effectLst/>
                <a:latin typeface="Arial" panose="020B0604020202020204" pitchFamily="34" charset="0"/>
                <a:ea typeface="Calibri" panose="020F0502020204030204" pitchFamily="34" charset="0"/>
                <a:cs typeface="Times New Roman" panose="02020603050405020304" pitchFamily="18" charset="0"/>
              </a:rPr>
              <a:t> und anderen Autoren  präsentieren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 RCNN. </a:t>
            </a:r>
            <a:r>
              <a:rPr lang="de-DE" sz="1200" dirty="0">
                <a:effectLst/>
                <a:latin typeface="Arial" panose="020B0604020202020204" pitchFamily="34" charset="0"/>
                <a:ea typeface="Calibri" panose="020F0502020204030204" pitchFamily="34" charset="0"/>
                <a:cs typeface="Times New Roman" panose="02020603050405020304" pitchFamily="18" charset="0"/>
              </a:rPr>
              <a:t> Dies  ist eine Kombination von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proposal</a:t>
            </a:r>
            <a:r>
              <a:rPr lang="de-DE" sz="1200" dirty="0">
                <a:effectLst/>
                <a:latin typeface="Arial" panose="020B0604020202020204" pitchFamily="34" charset="0"/>
                <a:ea typeface="Calibri" panose="020F0502020204030204" pitchFamily="34" charset="0"/>
                <a:cs typeface="Times New Roman" panose="02020603050405020304" pitchFamily="18" charset="0"/>
              </a:rPr>
              <a:t> und CNN.</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Die Hauptidee von </a:t>
            </a:r>
            <a:r>
              <a:rPr lang="de-DE" sz="1200" b="1" dirty="0">
                <a:effectLst/>
                <a:latin typeface="Arial" panose="020B0604020202020204" pitchFamily="34" charset="0"/>
                <a:ea typeface="Calibri" panose="020F0502020204030204" pitchFamily="34" charset="0"/>
                <a:cs typeface="Times New Roman" panose="02020603050405020304" pitchFamily="18" charset="0"/>
              </a:rPr>
              <a:t>RCNN</a:t>
            </a:r>
            <a:r>
              <a:rPr lang="de-DE" sz="1200" dirty="0">
                <a:effectLst/>
                <a:latin typeface="Arial" panose="020B0604020202020204" pitchFamily="34" charset="0"/>
                <a:ea typeface="Calibri" panose="020F0502020204030204" pitchFamily="34" charset="0"/>
                <a:cs typeface="Times New Roman" panose="02020603050405020304" pitchFamily="18" charset="0"/>
              </a:rPr>
              <a:t> ist die Zusammenfassung von zwei Schritten: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Aft>
                <a:spcPts val="800"/>
              </a:spcAft>
              <a:buFont typeface="Arial" panose="020B0604020202020204" pitchFamily="34" charset="0"/>
              <a:buChar char="•"/>
              <a:tabLst>
                <a:tab pos="457200" algn="l"/>
              </a:tabLst>
            </a:pPr>
            <a:r>
              <a:rPr lang="de-DE" sz="1200" dirty="0">
                <a:effectLst/>
                <a:latin typeface="Arial" panose="020B0604020202020204" pitchFamily="34" charset="0"/>
                <a:ea typeface="Calibri" panose="020F0502020204030204" pitchFamily="34" charset="0"/>
                <a:cs typeface="Times New Roman" panose="02020603050405020304" pitchFamily="18" charset="0"/>
              </a:rPr>
              <a:t>Vorschlagen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Regions</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of</a:t>
            </a:r>
            <a:r>
              <a:rPr lang="de-DE" sz="1200" dirty="0">
                <a:effectLst/>
                <a:latin typeface="Arial" panose="020B0604020202020204" pitchFamily="34" charset="0"/>
                <a:ea typeface="Calibri" panose="020F0502020204030204" pitchFamily="34" charset="0"/>
                <a:cs typeface="Times New Roman" panose="02020603050405020304" pitchFamily="18" charset="0"/>
              </a:rPr>
              <a:t> Interest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RoI</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Aft>
                <a:spcPts val="800"/>
              </a:spcAft>
              <a:buFont typeface="Arial" panose="020B0604020202020204" pitchFamily="34" charset="0"/>
              <a:buChar char="•"/>
              <a:tabLst>
                <a:tab pos="457200" algn="l"/>
              </a:tabLst>
            </a:pPr>
            <a:r>
              <a:rPr lang="de-DE" sz="1200" dirty="0">
                <a:effectLst/>
                <a:latin typeface="Arial" panose="020B0604020202020204" pitchFamily="34" charset="0"/>
                <a:ea typeface="Calibri" panose="020F0502020204030204" pitchFamily="34" charset="0"/>
                <a:cs typeface="Times New Roman" panose="02020603050405020304" pitchFamily="18" charset="0"/>
              </a:rPr>
              <a:t>Klassifikation und Bounding-box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Bbox</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Deswegen gehört RCNN zu ”</a:t>
            </a:r>
            <a:r>
              <a:rPr lang="de-DE" sz="1200" b="1" dirty="0">
                <a:effectLst/>
                <a:latin typeface="Arial" panose="020B0604020202020204" pitchFamily="34" charset="0"/>
                <a:ea typeface="Calibri" panose="020F0502020204030204" pitchFamily="34" charset="0"/>
                <a:cs typeface="Times New Roman" panose="02020603050405020304" pitchFamily="18" charset="0"/>
              </a:rPr>
              <a:t>2-stage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detector</a:t>
            </a:r>
            <a:r>
              <a:rPr lang="de-DE" sz="1200" dirty="0">
                <a:effectLst/>
                <a:latin typeface="Arial" panose="020B0604020202020204" pitchFamily="34" charset="0"/>
                <a:ea typeface="Calibri" panose="020F0502020204030204" pitchFamily="34" charset="0"/>
                <a:cs typeface="Times New Roman" panose="02020603050405020304" pitchFamily="18" charset="0"/>
              </a:rPr>
              <a:t>” oder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based</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detectors</a:t>
            </a:r>
            <a:r>
              <a:rPr lang="de-DE" sz="12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de-DE" sz="12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R-CNN </a:t>
            </a:r>
            <a:r>
              <a:rPr lang="de-DE" sz="1200" dirty="0">
                <a:effectLst/>
                <a:latin typeface="Arial" panose="020B0604020202020204" pitchFamily="34" charset="0"/>
                <a:ea typeface="Calibri" panose="020F0502020204030204" pitchFamily="34" charset="0"/>
                <a:cs typeface="Times New Roman" panose="02020603050405020304" pitchFamily="18" charset="0"/>
              </a:rPr>
              <a:t>verwendet </a:t>
            </a:r>
            <a:r>
              <a:rPr lang="de-DE" sz="1200" b="1" dirty="0">
                <a:effectLst/>
                <a:latin typeface="Arial" panose="020B0604020202020204" pitchFamily="34" charset="0"/>
                <a:ea typeface="Calibri" panose="020F0502020204030204" pitchFamily="34" charset="0"/>
                <a:cs typeface="Times New Roman" panose="02020603050405020304" pitchFamily="18" charset="0"/>
              </a:rPr>
              <a:t>selektive Suche </a:t>
            </a:r>
            <a:r>
              <a:rPr lang="de-DE" sz="1200" dirty="0">
                <a:effectLst/>
                <a:latin typeface="Arial" panose="020B0604020202020204" pitchFamily="34" charset="0"/>
                <a:ea typeface="Calibri" panose="020F0502020204030204" pitchFamily="34" charset="0"/>
                <a:cs typeface="Times New Roman" panose="02020603050405020304" pitchFamily="18" charset="0"/>
              </a:rPr>
              <a:t>und andere Vorverarbeitungsschritte, um die potenziellen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Bounding-Boxen</a:t>
            </a:r>
            <a:r>
              <a:rPr lang="de-DE" sz="1200" dirty="0">
                <a:effectLst/>
                <a:latin typeface="Arial" panose="020B0604020202020204" pitchFamily="34" charset="0"/>
                <a:ea typeface="Calibri" panose="020F0502020204030204" pitchFamily="34" charset="0"/>
                <a:cs typeface="Times New Roman" panose="02020603050405020304" pitchFamily="18" charset="0"/>
              </a:rPr>
              <a:t> zu extrahieren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Seine Aufgabe ist es, eine jeder Größe Eingabe Bild auf eine Ausgabe fester Größe abzubilden: die Eingabe in das Netz kann also jede beliebige Größe haben (!!!) + dieser Ansatz extrahiert die Faltungsmerkmale des Originalbildes nur einmal.</a:t>
            </a:r>
          </a:p>
          <a:p>
            <a:pPr algn="just">
              <a:lnSpc>
                <a:spcPct val="107000"/>
              </a:lnSpc>
              <a:spcAft>
                <a:spcPts val="800"/>
              </a:spcAft>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Im Jahr 2015  </a:t>
            </a:r>
            <a:r>
              <a:rPr lang="de-DE" sz="1200" dirty="0">
                <a:effectLst/>
                <a:latin typeface="Arial" panose="020B0604020202020204" pitchFamily="34" charset="0"/>
                <a:ea typeface="Calibri" panose="020F0502020204030204" pitchFamily="34" charset="0"/>
                <a:cs typeface="Times New Roman" panose="02020603050405020304" pitchFamily="18" charset="0"/>
              </a:rPr>
              <a:t>veröffentlichen die gleiche Autoren </a:t>
            </a:r>
            <a:r>
              <a:rPr lang="de-DE" sz="1200" b="1" dirty="0">
                <a:effectLst/>
                <a:latin typeface="Arial" panose="020B0604020202020204" pitchFamily="34" charset="0"/>
                <a:ea typeface="Calibri" panose="020F0502020204030204" pitchFamily="34" charset="0"/>
                <a:cs typeface="Times New Roman" panose="02020603050405020304" pitchFamily="18" charset="0"/>
              </a:rPr>
              <a:t>Fast R-CNN</a:t>
            </a:r>
            <a:r>
              <a:rPr lang="de-DE" sz="1200" dirty="0">
                <a:effectLst/>
                <a:latin typeface="Arial" panose="020B0604020202020204" pitchFamily="34" charset="0"/>
                <a:ea typeface="Calibri" panose="020F0502020204030204" pitchFamily="34" charset="0"/>
                <a:cs typeface="Times New Roman" panose="02020603050405020304" pitchFamily="18" charset="0"/>
              </a:rPr>
              <a:t>. Der hat eine bessere Mean </a:t>
            </a:r>
            <a:r>
              <a:rPr lang="de-DE" sz="1200" b="1" dirty="0">
                <a:effectLst/>
                <a:latin typeface="Arial" panose="020B0604020202020204" pitchFamily="34" charset="0"/>
                <a:ea typeface="Calibri" panose="020F0502020204030204" pitchFamily="34" charset="0"/>
                <a:cs typeface="Times New Roman" panose="02020603050405020304" pitchFamily="18" charset="0"/>
              </a:rPr>
              <a:t>Average Precision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mAP</a:t>
            </a:r>
            <a:r>
              <a:rPr lang="de-DE" sz="1200" dirty="0">
                <a:effectLst/>
                <a:latin typeface="Arial" panose="020B0604020202020204" pitchFamily="34" charset="0"/>
                <a:ea typeface="Calibri" panose="020F0502020204030204" pitchFamily="34" charset="0"/>
                <a:cs typeface="Times New Roman" panose="02020603050405020304" pitchFamily="18" charset="0"/>
              </a:rPr>
              <a:t>) als das vorherige </a:t>
            </a:r>
            <a:r>
              <a:rPr lang="de-DE" sz="1200" b="1" dirty="0">
                <a:effectLst/>
                <a:latin typeface="Arial" panose="020B0604020202020204" pitchFamily="34" charset="0"/>
                <a:ea typeface="Calibri" panose="020F0502020204030204" pitchFamily="34" charset="0"/>
                <a:cs typeface="Times New Roman" panose="02020603050405020304" pitchFamily="18" charset="0"/>
              </a:rPr>
              <a:t>R-CNN</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2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b="1" dirty="0">
                <a:effectLst/>
                <a:latin typeface="Arial" panose="020B0604020202020204" pitchFamily="34" charset="0"/>
                <a:ea typeface="Calibri" panose="020F0502020204030204" pitchFamily="34" charset="0"/>
                <a:cs typeface="Times New Roman" panose="02020603050405020304" pitchFamily="18" charset="0"/>
              </a:rPr>
              <a:t>Faster R-CNN </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Eine Besonderheit von Faster R-CNN ist das </a:t>
            </a:r>
            <a:r>
              <a:rPr lang="de-DE" sz="1200" b="1" dirty="0">
                <a:effectLst/>
                <a:latin typeface="Arial" panose="020B0604020202020204" pitchFamily="34" charset="0"/>
                <a:ea typeface="Calibri" panose="020F0502020204030204" pitchFamily="34" charset="0"/>
                <a:cs typeface="Times New Roman" panose="02020603050405020304" pitchFamily="18" charset="0"/>
              </a:rPr>
              <a:t>Region Proposal Network </a:t>
            </a:r>
            <a:r>
              <a:rPr lang="de-DE" sz="1200" dirty="0">
                <a:effectLst/>
                <a:latin typeface="Arial" panose="020B0604020202020204" pitchFamily="34" charset="0"/>
                <a:ea typeface="Calibri" panose="020F0502020204030204" pitchFamily="34" charset="0"/>
                <a:cs typeface="Times New Roman" panose="02020603050405020304" pitchFamily="18" charset="0"/>
              </a:rPr>
              <a:t>(RPN). Das RPN ersetzte die </a:t>
            </a:r>
            <a:r>
              <a:rPr lang="de-DE" sz="1200" b="1" dirty="0">
                <a:effectLst/>
                <a:latin typeface="Arial" panose="020B0604020202020204" pitchFamily="34" charset="0"/>
                <a:ea typeface="Calibri" panose="020F0502020204030204" pitchFamily="34" charset="0"/>
                <a:cs typeface="Times New Roman" panose="02020603050405020304" pitchFamily="18" charset="0"/>
              </a:rPr>
              <a:t>external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region</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proposal</a:t>
            </a:r>
            <a:r>
              <a:rPr lang="de-DE" sz="1200" dirty="0">
                <a:effectLst/>
                <a:latin typeface="Arial" panose="020B0604020202020204" pitchFamily="34" charset="0"/>
                <a:ea typeface="Calibri" panose="020F0502020204030204" pitchFamily="34" charset="0"/>
                <a:cs typeface="Times New Roman" panose="02020603050405020304" pitchFamily="18" charset="0"/>
              </a:rPr>
              <a:t> Methode </a:t>
            </a:r>
            <a:r>
              <a:rPr lang="de-DE" sz="1200" b="1" dirty="0">
                <a:effectLst/>
                <a:latin typeface="Arial" panose="020B0604020202020204" pitchFamily="34" charset="0"/>
                <a:ea typeface="Calibri" panose="020F0502020204030204" pitchFamily="34" charset="0"/>
                <a:cs typeface="Times New Roman" panose="02020603050405020304" pitchFamily="18" charset="0"/>
              </a:rPr>
              <a:t>(</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selective</a:t>
            </a:r>
            <a:r>
              <a:rPr lang="de-DE" sz="1200" b="1" dirty="0">
                <a:effectLst/>
                <a:latin typeface="Arial" panose="020B0604020202020204" pitchFamily="34" charset="0"/>
                <a:ea typeface="Calibri" panose="020F0502020204030204" pitchFamily="34" charset="0"/>
                <a:cs typeface="Times New Roman" panose="02020603050405020304" pitchFamily="18" charset="0"/>
              </a:rPr>
              <a:t> </a:t>
            </a:r>
            <a:r>
              <a:rPr lang="de-DE" sz="1200" b="1" dirty="0" err="1">
                <a:effectLst/>
                <a:latin typeface="Arial" panose="020B0604020202020204" pitchFamily="34" charset="0"/>
                <a:ea typeface="Calibri" panose="020F0502020204030204" pitchFamily="34" charset="0"/>
                <a:cs typeface="Times New Roman" panose="02020603050405020304" pitchFamily="18" charset="0"/>
              </a:rPr>
              <a:t>search</a:t>
            </a:r>
            <a:r>
              <a:rPr lang="de-DE" sz="1200" b="1" dirty="0">
                <a:effectLst/>
                <a:latin typeface="Arial" panose="020B0604020202020204" pitchFamily="34" charset="0"/>
                <a:ea typeface="Calibri" panose="020F0502020204030204" pitchFamily="34" charset="0"/>
                <a:cs typeface="Times New Roman" panose="02020603050405020304" pitchFamily="18" charset="0"/>
              </a:rPr>
              <a:t>).</a:t>
            </a:r>
            <a:r>
              <a:rPr lang="de-DE" sz="1200" dirty="0">
                <a:effectLst/>
                <a:latin typeface="Arial" panose="020B0604020202020204" pitchFamily="34" charset="0"/>
                <a:ea typeface="Calibri" panose="020F0502020204030204" pitchFamily="34" charset="0"/>
                <a:cs typeface="Times New Roman" panose="02020603050405020304" pitchFamily="18" charset="0"/>
              </a:rPr>
              <a:t> </a:t>
            </a:r>
          </a:p>
          <a:p>
            <a:pPr algn="l"/>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27</a:t>
            </a:fld>
            <a:endParaRPr lang="de-DE"/>
          </a:p>
        </p:txBody>
      </p:sp>
    </p:spTree>
    <p:extLst>
      <p:ext uri="{BB962C8B-B14F-4D97-AF65-F5344CB8AC3E}">
        <p14:creationId xmlns:p14="http://schemas.microsoft.com/office/powerpoint/2010/main" val="3345710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buFont typeface="Wingdings" panose="05000000000000000000" pitchFamily="2" charset="2"/>
              <a:buNone/>
            </a:pPr>
            <a:r>
              <a:rPr lang="de-DE" sz="1800" b="1" i="0" u="none" strike="noStrike" baseline="0" dirty="0" err="1">
                <a:latin typeface="+mn-lt"/>
                <a:ea typeface="Roboto" panose="02000000000000000000" pitchFamily="2" charset="0"/>
              </a:rPr>
              <a:t>Two</a:t>
            </a:r>
            <a:r>
              <a:rPr lang="de-DE" sz="1800" b="1" i="0" u="none" strike="noStrike" baseline="0" dirty="0">
                <a:latin typeface="+mn-lt"/>
                <a:ea typeface="Roboto" panose="02000000000000000000" pitchFamily="2" charset="0"/>
              </a:rPr>
              <a:t>-Stage Methoden </a:t>
            </a:r>
            <a:r>
              <a:rPr lang="de-DE" sz="1800" b="0" i="0" u="none" strike="noStrike" baseline="0" dirty="0">
                <a:latin typeface="+mn-lt"/>
                <a:ea typeface="Roboto" panose="02000000000000000000" pitchFamily="2" charset="0"/>
              </a:rPr>
              <a:t>müssen in einem ersten Schritt sogenannte Region-</a:t>
            </a:r>
            <a:r>
              <a:rPr lang="de-DE" sz="1800" b="0" i="0" u="none" strike="noStrike" baseline="0" dirty="0" err="1">
                <a:latin typeface="+mn-lt"/>
                <a:ea typeface="Roboto" panose="02000000000000000000" pitchFamily="2" charset="0"/>
              </a:rPr>
              <a:t>Proposals</a:t>
            </a:r>
            <a:r>
              <a:rPr lang="de-DE" sz="1800" b="0" i="0" u="none" strike="noStrike" baseline="0" dirty="0">
                <a:latin typeface="+mn-lt"/>
                <a:ea typeface="Roboto" panose="02000000000000000000" pitchFamily="2" charset="0"/>
              </a:rPr>
              <a:t>, also Vorschläge für Bereiche, in denen sich Objekte befinden betrachten. </a:t>
            </a:r>
          </a:p>
          <a:p>
            <a:pPr marL="285750" indent="-285750" algn="just">
              <a:buFont typeface="Wingdings" panose="05000000000000000000" pitchFamily="2" charset="2"/>
              <a:buChar char="Ø"/>
            </a:pPr>
            <a:endParaRPr lang="de-DE" sz="1800" b="0" i="0" u="none" strike="noStrike" baseline="0" dirty="0">
              <a:latin typeface="+mn-lt"/>
              <a:ea typeface="Roboto" panose="02000000000000000000" pitchFamily="2" charset="0"/>
            </a:endParaRPr>
          </a:p>
          <a:p>
            <a:pPr marL="0" indent="0" algn="just">
              <a:buFont typeface="Wingdings" panose="05000000000000000000" pitchFamily="2" charset="2"/>
              <a:buNone/>
            </a:pPr>
            <a:r>
              <a:rPr lang="de-DE" sz="1800" b="0" i="0" u="none" strike="noStrike" baseline="0" dirty="0">
                <a:latin typeface="+mn-lt"/>
                <a:ea typeface="Roboto" panose="02000000000000000000" pitchFamily="2" charset="0"/>
              </a:rPr>
              <a:t>Und zweiten Schritt werden diese Regionen verwendet und der Inhalt als Klassifikationsproblem betrachtet, d.h. die Klasse des abgebildeten Objekts ermittelt</a:t>
            </a:r>
            <a:endParaRPr lang="de-DE" sz="1800" b="0" i="0" u="none" strike="noStrike" baseline="0" dirty="0">
              <a:effectLst/>
              <a:latin typeface="+mn-lt"/>
              <a:ea typeface="Roboto" panose="02000000000000000000" pitchFamily="2" charset="0"/>
              <a:cs typeface="Times New Roman" panose="02020603050405020304" pitchFamily="18" charset="0"/>
            </a:endParaRPr>
          </a:p>
          <a:p>
            <a:pPr algn="just">
              <a:lnSpc>
                <a:spcPct val="107000"/>
              </a:lnSpc>
              <a:spcAft>
                <a:spcPts val="800"/>
              </a:spcAft>
            </a:pPr>
            <a:r>
              <a:rPr lang="de-DE" sz="1800" dirty="0">
                <a:effectLst/>
                <a:latin typeface="+mn-lt"/>
                <a:ea typeface="Calibri" panose="020F0502020204030204" pitchFamily="34" charset="0"/>
                <a:cs typeface="Times New Roman" panose="02020603050405020304" pitchFamily="18" charset="0"/>
              </a:rPr>
              <a:t>Das führt dazu, dass die Zeit, um ein Bild zu verarbeiten sehr hoch ist</a:t>
            </a: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b="1"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Single Shot Detektor (SSD)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SSD ist ein Single-Shot-Detektor. Er hat kein </a:t>
            </a:r>
            <a:r>
              <a:rPr lang="de-DE" sz="1800" b="1" dirty="0">
                <a:effectLst/>
                <a:latin typeface="Arial" panose="020B0604020202020204" pitchFamily="34" charset="0"/>
                <a:ea typeface="Calibri" panose="020F0502020204030204" pitchFamily="34" charset="0"/>
                <a:cs typeface="Times New Roman" panose="02020603050405020304" pitchFamily="18" charset="0"/>
              </a:rPr>
              <a:t>delegiertes Regionsvorschlagsnetzwerk </a:t>
            </a:r>
            <a:r>
              <a:rPr lang="de-DE" sz="1800" dirty="0">
                <a:effectLst/>
                <a:latin typeface="Arial" panose="020B0604020202020204" pitchFamily="34" charset="0"/>
                <a:ea typeface="Calibri" panose="020F0502020204030204" pitchFamily="34" charset="0"/>
                <a:cs typeface="Times New Roman" panose="02020603050405020304" pitchFamily="18" charset="0"/>
              </a:rPr>
              <a:t>und ermittelt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Boundary Boxes und die Klassen </a:t>
            </a:r>
            <a:r>
              <a:rPr lang="de-DE" sz="1800" dirty="0">
                <a:effectLst/>
                <a:latin typeface="Arial" panose="020B0604020202020204" pitchFamily="34" charset="0"/>
                <a:ea typeface="Calibri" panose="020F0502020204030204" pitchFamily="34" charset="0"/>
                <a:cs typeface="Times New Roman" panose="02020603050405020304" pitchFamily="18" charset="0"/>
              </a:rPr>
              <a:t>direkt aus Feature Maps in einem einzigen Durchgang. </a:t>
            </a:r>
            <a:r>
              <a:rPr lang="de-DE" sz="1800" i="1" dirty="0">
                <a:effectLst/>
                <a:latin typeface="Arial" panose="020B0604020202020204" pitchFamily="34" charset="0"/>
                <a:ea typeface="Calibri" panose="020F0502020204030204" pitchFamily="34" charset="0"/>
                <a:cs typeface="Times New Roman" panose="02020603050405020304" pitchFamily="18" charset="0"/>
              </a:rPr>
              <a:t>Um die Genauigkeit zu verbessern, führt SSD ein: kleine Faltungsfilter zur Vorhersage von Objektklassen und Offsets zu Standard-Grenzboxen. </a:t>
            </a:r>
          </a:p>
          <a:p>
            <a:pPr algn="just">
              <a:lnSpc>
                <a:spcPct val="107000"/>
              </a:lnSpc>
              <a:spcAft>
                <a:spcPts val="8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b="1" dirty="0">
                <a:effectLst/>
                <a:latin typeface="+mn-lt"/>
                <a:ea typeface="Calibri" panose="020F0502020204030204" pitchFamily="34" charset="0"/>
                <a:cs typeface="Times New Roman" panose="02020603050405020304" pitchFamily="18" charset="0"/>
              </a:rPr>
              <a:t>Single Shot Detektors hingegen</a:t>
            </a:r>
            <a:r>
              <a:rPr lang="de-DE" sz="1800" dirty="0">
                <a:effectLst/>
                <a:latin typeface="+mn-lt"/>
                <a:ea typeface="Calibri" panose="020F0502020204030204" pitchFamily="34" charset="0"/>
                <a:cs typeface="Times New Roman" panose="02020603050405020304" pitchFamily="18" charset="0"/>
              </a:rPr>
              <a:t>, machen die Detektion in </a:t>
            </a:r>
            <a:r>
              <a:rPr lang="de-DE" sz="1800" b="1" dirty="0">
                <a:effectLst/>
                <a:latin typeface="+mn-lt"/>
                <a:ea typeface="Calibri" panose="020F0502020204030204" pitchFamily="34" charset="0"/>
                <a:cs typeface="Times New Roman" panose="02020603050405020304" pitchFamily="18" charset="0"/>
              </a:rPr>
              <a:t>einem Schritt</a:t>
            </a:r>
            <a:r>
              <a:rPr lang="de-DE" sz="18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r>
              <a:rPr lang="de-DE" sz="1800" b="0" i="0" u="none" strike="noStrike" baseline="0" dirty="0">
                <a:latin typeface="+mn-lt"/>
              </a:rPr>
              <a:t>Sie betrachten die Objekterkennung als ein Regressionsproblem, bei dem mithilfe eines neuronalen Netzes aus den Pixeln des Eingangsbildes, Objekte ermittelt werden. </a:t>
            </a:r>
          </a:p>
          <a:p>
            <a:pPr algn="just"/>
            <a:r>
              <a:rPr lang="de-DE" sz="1800" b="0" i="0" u="none" strike="noStrike" baseline="0" dirty="0">
                <a:latin typeface="+mn-lt"/>
              </a:rPr>
              <a:t>Hierbei wird ein erkanntes Objekt durch eine sogenannte Bounding Box beschrieben, die Position und Größe eindeutig bestimmt.</a:t>
            </a:r>
          </a:p>
          <a:p>
            <a:pPr algn="just"/>
            <a:endParaRPr lang="de-DE" sz="1800" b="0" i="0" u="none" strike="noStrike" baseline="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mn-lt"/>
                <a:ea typeface="Calibri" panose="020F0502020204030204" pitchFamily="34" charset="0"/>
                <a:cs typeface="Times New Roman" panose="02020603050405020304" pitchFamily="18" charset="0"/>
              </a:rPr>
              <a:t>Wie das im Detail aussieht, werden wir uns anschließend anhand von YOLO anschauen.</a:t>
            </a:r>
          </a:p>
          <a:p>
            <a:pPr algn="just">
              <a:lnSpc>
                <a:spcPct val="107000"/>
              </a:lnSpc>
              <a:spcAft>
                <a:spcPts val="800"/>
              </a:spcAft>
            </a:pPr>
            <a:endParaRPr lang="de-DE" sz="1800" dirty="0">
              <a:effectLst/>
              <a:latin typeface="+mn-lt"/>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b="0" i="0" u="none" strike="noStrike" baseline="0" dirty="0">
              <a:effectLst/>
              <a:latin typeface="NimbusRomNo9L-Regu"/>
              <a:ea typeface="Calibri" panose="020F0502020204030204" pitchFamily="34" charset="0"/>
              <a:cs typeface="Times New Roman" panose="02020603050405020304" pitchFamily="18" charset="0"/>
            </a:endParaRPr>
          </a:p>
          <a:p>
            <a:pPr algn="l"/>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28</a:t>
            </a:fld>
            <a:endParaRPr lang="de-DE"/>
          </a:p>
        </p:txBody>
      </p:sp>
    </p:spTree>
    <p:extLst>
      <p:ext uri="{BB962C8B-B14F-4D97-AF65-F5344CB8AC3E}">
        <p14:creationId xmlns:p14="http://schemas.microsoft.com/office/powerpoint/2010/main" val="390697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Zunächst teilt der YOLO-Algorithmus das Eingangsbild in ein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SxS</a:t>
            </a:r>
            <a:r>
              <a:rPr lang="de-DE" sz="1800" dirty="0">
                <a:effectLst/>
                <a:latin typeface="Arial" panose="020B0604020202020204" pitchFamily="34" charset="0"/>
                <a:ea typeface="Calibri" panose="020F0502020204030204" pitchFamily="34" charset="0"/>
                <a:cs typeface="Times New Roman" panose="02020603050405020304" pitchFamily="18" charset="0"/>
              </a:rPr>
              <a:t>-Gitter auf .wenn der Mittelpunkt eines Objekts auf das Raster fällt, dann ist das Raster für die Vorhersage des Objekts zuständig.</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Entscheidend ist also, dass wir das Eingabebild erst einmal in mehrere Zellen aufteilen müssen.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de-DE" sz="1800" dirty="0">
                <a:effectLst/>
                <a:latin typeface="Arial" panose="020B0604020202020204" pitchFamily="34" charset="0"/>
                <a:ea typeface="Calibri" panose="020F0502020204030204" pitchFamily="34" charset="0"/>
                <a:cs typeface="Times New Roman" panose="02020603050405020304" pitchFamily="18" charset="0"/>
              </a:rPr>
              <a:t>Und jede einzelne Zelle kann bis zu 5 Bounding Boxes erkennen, wobei B normalerweise gleich fünf ist.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Entscheidend ist, dass die Bounding Box innerhalb der Zelle liegen kann, aber es ist natürlich auch möglich, dass nur ein Teil der Bounding Box in der jeweiligen Zelle liegt, sonst wäre die Größe der Bounding Boxen kleiner als die Größe der Gitterzelle.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das ist natürlich nicht gut, denn in diesem Bild haben wir zum Beispiel die Person in der Mitte und die Boundingbox rund um die Person ist viel größer als die Größe einer gegebenen Zelle.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Deshalb ist es so wichtig, dass die gegebene Zelle bis zu fünf Bounding Boxes oder Teile von Bounding Boxes erkennen kann, und jedes einzelne Objekt hat eine Bounding Box, die mit ihm verbunden ist.</a:t>
            </a:r>
          </a:p>
          <a:p>
            <a:pPr algn="just">
              <a:lnSpc>
                <a:spcPct val="107000"/>
              </a:lnSpc>
              <a:spcAft>
                <a:spcPts val="8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Wir haben gesagt, dass das Endziel der Computer Vision darin besteht, Objekte zu erkennen und in der Lage zu sein, Bounding Boxes um das gegebene Objekt herum festzulegen.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Jedes Objekt hat also eine Bounding Box und jede Bounding Box hat ein Zentrum X und Y.</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Die Zelle wird also das Objekt vorhersagen und das Entscheidende ist, dass die Zelle das Objekt dort vorhersagen wird, wo sich das X-Y-Zentrum befindet.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endParaRPr lang="de-DE" b="1" dirty="0"/>
          </a:p>
          <a:p>
            <a:pPr algn="l"/>
            <a:r>
              <a:rPr lang="de-DE" b="1" dirty="0"/>
              <a:t>https://www.programmersought.com/article/96382598863/</a:t>
            </a:r>
          </a:p>
        </p:txBody>
      </p:sp>
      <p:sp>
        <p:nvSpPr>
          <p:cNvPr id="4" name="Foliennummernplatzhalter 3"/>
          <p:cNvSpPr>
            <a:spLocks noGrp="1"/>
          </p:cNvSpPr>
          <p:nvPr>
            <p:ph type="sldNum" sz="quarter" idx="5"/>
          </p:nvPr>
        </p:nvSpPr>
        <p:spPr/>
        <p:txBody>
          <a:bodyPr/>
          <a:lstStyle/>
          <a:p>
            <a:fld id="{13D158DE-72C3-4D6A-95E5-36334F7857A8}" type="slidenum">
              <a:rPr lang="de-DE" smtClean="0"/>
              <a:t>29</a:t>
            </a:fld>
            <a:endParaRPr lang="de-DE"/>
          </a:p>
        </p:txBody>
      </p:sp>
    </p:spTree>
    <p:extLst>
      <p:ext uri="{BB962C8B-B14F-4D97-AF65-F5344CB8AC3E}">
        <p14:creationId xmlns:p14="http://schemas.microsoft.com/office/powerpoint/2010/main" val="328357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292929"/>
                </a:solidFill>
                <a:effectLst/>
                <a:latin typeface="charter"/>
              </a:rPr>
              <a:t>YOLO v3 verwendet eine Variante von Darknet, die ursprünglich ein 53-Layer-Netzwerk hat, welche  auf </a:t>
            </a:r>
            <a:r>
              <a:rPr lang="de-DE" b="0" i="0" dirty="0" err="1">
                <a:solidFill>
                  <a:srgbClr val="292929"/>
                </a:solidFill>
                <a:effectLst/>
                <a:latin typeface="charter"/>
              </a:rPr>
              <a:t>Imagenet</a:t>
            </a:r>
            <a:r>
              <a:rPr lang="de-DE" b="0" i="0" dirty="0">
                <a:solidFill>
                  <a:srgbClr val="292929"/>
                </a:solidFill>
                <a:effectLst/>
                <a:latin typeface="charter"/>
              </a:rPr>
              <a:t> trainiert wurde. </a:t>
            </a:r>
          </a:p>
          <a:p>
            <a:r>
              <a:rPr lang="de-DE" b="0" i="0" dirty="0">
                <a:solidFill>
                  <a:srgbClr val="292929"/>
                </a:solidFill>
                <a:effectLst/>
                <a:latin typeface="charter"/>
              </a:rPr>
              <a:t>Für die Erkennungsaufgabe werden 53 weitere Schichten darauf gestapelt, was eine </a:t>
            </a:r>
            <a:r>
              <a:rPr lang="de-DE" b="1" i="0" dirty="0">
                <a:solidFill>
                  <a:srgbClr val="292929"/>
                </a:solidFill>
                <a:effectLst/>
                <a:latin typeface="charter"/>
              </a:rPr>
              <a:t>vollständig </a:t>
            </a:r>
            <a:r>
              <a:rPr lang="de-DE" b="1" i="0" dirty="0" err="1">
                <a:solidFill>
                  <a:srgbClr val="292929"/>
                </a:solidFill>
                <a:effectLst/>
                <a:latin typeface="charter"/>
              </a:rPr>
              <a:t>konvolutionelle</a:t>
            </a:r>
            <a:r>
              <a:rPr lang="de-DE" b="1" i="0" dirty="0">
                <a:solidFill>
                  <a:srgbClr val="292929"/>
                </a:solidFill>
                <a:effectLst/>
                <a:latin typeface="charter"/>
              </a:rPr>
              <a:t> Architektur mit 106 Schichten für ihn gibt</a:t>
            </a:r>
            <a:r>
              <a:rPr lang="de-DE" b="0" i="0" dirty="0">
                <a:solidFill>
                  <a:srgbClr val="292929"/>
                </a:solidFill>
                <a:effectLst/>
                <a:latin typeface="charter"/>
              </a:rPr>
              <a:t>. </a:t>
            </a:r>
          </a:p>
          <a:p>
            <a:r>
              <a:rPr lang="de-DE" b="0" i="0" dirty="0">
                <a:solidFill>
                  <a:srgbClr val="292929"/>
                </a:solidFill>
                <a:effectLst/>
                <a:latin typeface="charter"/>
              </a:rPr>
              <a:t>Dies ist der Grund warum er Langsam ist YOLO v3 im Vergleich zu YOLO v2. </a:t>
            </a:r>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30</a:t>
            </a:fld>
            <a:endParaRPr lang="de-DE"/>
          </a:p>
        </p:txBody>
      </p:sp>
    </p:spTree>
    <p:extLst>
      <p:ext uri="{BB962C8B-B14F-4D97-AF65-F5344CB8AC3E}">
        <p14:creationId xmlns:p14="http://schemas.microsoft.com/office/powerpoint/2010/main" val="1261630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800" b="0" i="0" u="none" strike="noStrike" baseline="0" dirty="0">
                <a:latin typeface="ArialMT"/>
              </a:rPr>
              <a:t>Schauen wir uns diese Box etwas genauer an. Wir sehen die Dimensionen 7x7x30</a:t>
            </a:r>
          </a:p>
          <a:p>
            <a:pPr algn="l"/>
            <a:endParaRPr lang="de-DE" sz="1800" b="0" i="0" u="none" strike="noStrike" baseline="0" dirty="0">
              <a:latin typeface="ArialMT"/>
            </a:endParaRPr>
          </a:p>
          <a:p>
            <a:pPr algn="l"/>
            <a:r>
              <a:rPr lang="de-DE" sz="1800" b="0" i="0" u="none" strike="noStrike" baseline="0" dirty="0">
                <a:latin typeface="ArialMT"/>
              </a:rPr>
              <a:t>Das 7x7 ist einfach erklärt. Konzeptuell ist das Bild in ein 7x7 Raster aufgeteilt.</a:t>
            </a:r>
          </a:p>
          <a:p>
            <a:pPr algn="l"/>
            <a:r>
              <a:rPr lang="de-DE" sz="1800" b="0" i="0" u="none" strike="noStrike" baseline="0" dirty="0">
                <a:latin typeface="ArialMT"/>
              </a:rPr>
              <a:t>Die tiefe von 30 besteht aus 2 Teilen. Bounding boxes und die Klassen, so wie bei einem regulären Netz zur </a:t>
            </a:r>
            <a:r>
              <a:rPr lang="de-DE" sz="1800" b="0" i="0" u="none" strike="noStrike" baseline="0" dirty="0" err="1">
                <a:latin typeface="ArialMT"/>
              </a:rPr>
              <a:t>klassifikation</a:t>
            </a:r>
            <a:r>
              <a:rPr lang="de-DE" sz="1800" b="0" i="0" u="none" strike="noStrike" baseline="0" dirty="0">
                <a:latin typeface="ArialMT"/>
              </a:rPr>
              <a:t>.</a:t>
            </a:r>
          </a:p>
          <a:p>
            <a:pPr algn="l"/>
            <a:endParaRPr lang="de-DE" sz="1800" b="0" i="0" u="none" strike="noStrike" baseline="0" dirty="0">
              <a:latin typeface="ArialMT"/>
            </a:endParaRPr>
          </a:p>
          <a:p>
            <a:pPr algn="l"/>
            <a:r>
              <a:rPr lang="de-DE" sz="1800" b="0" i="0" u="none" strike="noStrike" baseline="0" dirty="0">
                <a:latin typeface="ArialMT"/>
              </a:rPr>
              <a:t>Der erste sind 2 </a:t>
            </a:r>
            <a:r>
              <a:rPr lang="de-DE" sz="1800" b="0" i="0" u="none" strike="noStrike" baseline="0" dirty="0" err="1">
                <a:latin typeface="ArialMT"/>
              </a:rPr>
              <a:t>bounding</a:t>
            </a:r>
            <a:r>
              <a:rPr lang="de-DE" sz="1800" b="0" i="0" u="none" strike="noStrike" baseline="0" dirty="0">
                <a:latin typeface="ArialMT"/>
              </a:rPr>
              <a:t> boxes. Für eine Bounding box braucht es eine </a:t>
            </a:r>
            <a:r>
              <a:rPr lang="de-DE" sz="1800" b="0" i="0" u="none" strike="noStrike" baseline="0" dirty="0" err="1">
                <a:latin typeface="ArialMT"/>
              </a:rPr>
              <a:t>position</a:t>
            </a:r>
            <a:r>
              <a:rPr lang="de-DE" sz="1800" b="0" i="0" u="none" strike="noStrike" baseline="0" dirty="0">
                <a:latin typeface="ArialMT"/>
              </a:rPr>
              <a:t>, an welcher zu Zeichnen begonnen wird. Dazu noch die höhe und breite.</a:t>
            </a:r>
          </a:p>
          <a:p>
            <a:pPr algn="l"/>
            <a:r>
              <a:rPr lang="de-DE" sz="1800" b="0" i="0" u="none" strike="noStrike" baseline="0" dirty="0">
                <a:latin typeface="ArialMT"/>
              </a:rPr>
              <a:t>Etwas mehr komplexer ist der 5. Wert. Das ist eine Schätzung der </a:t>
            </a:r>
            <a:r>
              <a:rPr lang="de-DE" sz="1800" b="0" i="0" u="none" strike="noStrike" baseline="0" dirty="0" err="1">
                <a:latin typeface="ArialMT"/>
              </a:rPr>
              <a:t>Intersection</a:t>
            </a:r>
            <a:r>
              <a:rPr lang="de-DE" sz="1800" b="0" i="0" u="none" strike="noStrike" baseline="0" dirty="0">
                <a:latin typeface="ArialMT"/>
              </a:rPr>
              <a:t> over Union, oder </a:t>
            </a:r>
            <a:r>
              <a:rPr lang="de-DE" sz="1800" b="0" i="0" u="none" strike="noStrike" baseline="0" dirty="0" err="1">
                <a:latin typeface="ArialMT"/>
              </a:rPr>
              <a:t>IoU</a:t>
            </a:r>
            <a:r>
              <a:rPr lang="de-DE" sz="1800" b="0" i="0" u="none" strike="noStrike" baseline="0" dirty="0">
                <a:latin typeface="ArialMT"/>
              </a:rPr>
              <a:t>.</a:t>
            </a:r>
          </a:p>
          <a:p>
            <a:pPr algn="l"/>
            <a:r>
              <a:rPr lang="de-DE" sz="1800" b="0" i="0" u="none" strike="noStrike" baseline="0" dirty="0">
                <a:latin typeface="ArialMT"/>
              </a:rPr>
              <a:t>Dieser Wert besagt wie gut eine Detektion mit der Realen Position des Objektes im Bild übereinstimmt.</a:t>
            </a:r>
          </a:p>
          <a:p>
            <a:pPr algn="l"/>
            <a:r>
              <a:rPr lang="de-DE" sz="1800" b="0" i="0" u="none" strike="noStrike" baseline="0" dirty="0">
                <a:latin typeface="ArialMT"/>
              </a:rPr>
              <a:t>Indem wir die KI diesen Wert Schätzen lassen, erhalten wir einen wert in welchem ausgedrückt ist, wie sicher sich die KI der Schätzung ist.</a:t>
            </a:r>
          </a:p>
          <a:p>
            <a:pPr algn="l"/>
            <a:r>
              <a:rPr lang="de-DE" sz="1800" b="0" i="0" u="none" strike="noStrike" baseline="0" dirty="0">
                <a:latin typeface="ArialMT"/>
              </a:rPr>
              <a:t>Noch zu der Anzahl Klassen. In dieser </a:t>
            </a:r>
            <a:r>
              <a:rPr lang="de-DE" sz="1800" b="0" i="0" u="none" strike="noStrike" baseline="0" dirty="0" err="1">
                <a:latin typeface="ArialMT"/>
              </a:rPr>
              <a:t>erklährung</a:t>
            </a:r>
            <a:r>
              <a:rPr lang="de-DE" sz="1800" b="0" i="0" u="none" strike="noStrike" baseline="0" dirty="0">
                <a:latin typeface="ArialMT"/>
              </a:rPr>
              <a:t> wird das Pascal VOC: Datenset mit 20 Klassen verwendet.</a:t>
            </a:r>
          </a:p>
          <a:p>
            <a:pPr algn="l"/>
            <a:endParaRPr lang="de-DE" sz="1800" b="0" i="0" u="none" strike="noStrike" baseline="0" dirty="0">
              <a:latin typeface="ArialMT"/>
            </a:endParaRPr>
          </a:p>
          <a:p>
            <a:pPr algn="l"/>
            <a:r>
              <a:rPr lang="de-DE" sz="1800" b="0" i="0" u="none" strike="noStrike" baseline="0" dirty="0">
                <a:latin typeface="ArialMT"/>
              </a:rPr>
              <a:t>Entsprechend wenn man das </a:t>
            </a:r>
            <a:r>
              <a:rPr lang="de-DE" sz="1800" b="0" i="0" u="none" strike="noStrike" baseline="0" dirty="0" err="1">
                <a:latin typeface="ArialMT"/>
              </a:rPr>
              <a:t>coco</a:t>
            </a:r>
            <a:r>
              <a:rPr lang="de-DE" sz="1800" b="0" i="0" u="none" strike="noStrike" baseline="0" dirty="0">
                <a:latin typeface="ArialMT"/>
              </a:rPr>
              <a:t> datensetz mit 80 </a:t>
            </a:r>
            <a:r>
              <a:rPr lang="de-DE" sz="1800" b="0" i="0" u="none" strike="noStrike" baseline="0" dirty="0" err="1">
                <a:latin typeface="ArialMT"/>
              </a:rPr>
              <a:t>klassen</a:t>
            </a:r>
            <a:r>
              <a:rPr lang="de-DE" sz="1800" b="0" i="0" u="none" strike="noStrike" baseline="0" dirty="0">
                <a:latin typeface="ArialMT"/>
              </a:rPr>
              <a:t> verwenden würde, hätte man einen 7x7x90 Quader.</a:t>
            </a:r>
          </a:p>
          <a:p>
            <a:pPr algn="l"/>
            <a:r>
              <a:rPr lang="de-DE" sz="1800" b="0" i="0" u="none" strike="noStrike" baseline="0" dirty="0">
                <a:latin typeface="ArialMT"/>
              </a:rPr>
              <a:t>YOLOv1 und v2 sind nur wenig unterschiedlich.</a:t>
            </a:r>
            <a:endParaRPr lang="de-DE" dirty="0"/>
          </a:p>
        </p:txBody>
      </p:sp>
      <p:sp>
        <p:nvSpPr>
          <p:cNvPr id="4" name="Foliennummernplatzhalter 3"/>
          <p:cNvSpPr>
            <a:spLocks noGrp="1"/>
          </p:cNvSpPr>
          <p:nvPr>
            <p:ph type="sldNum" sz="quarter" idx="5"/>
          </p:nvPr>
        </p:nvSpPr>
        <p:spPr/>
        <p:txBody>
          <a:bodyPr/>
          <a:lstStyle/>
          <a:p>
            <a:fld id="{2A25699E-364B-4519-A6BA-52A73D7D5A20}" type="slidenum">
              <a:rPr lang="de-DE" smtClean="0"/>
              <a:t>32</a:t>
            </a:fld>
            <a:endParaRPr lang="de-DE"/>
          </a:p>
        </p:txBody>
      </p:sp>
    </p:spTree>
    <p:extLst>
      <p:ext uri="{BB962C8B-B14F-4D97-AF65-F5344CB8AC3E}">
        <p14:creationId xmlns:p14="http://schemas.microsoft.com/office/powerpoint/2010/main" val="999149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lvl="0" indent="0" algn="l" rtl="0">
              <a:spcBef>
                <a:spcPts val="0"/>
              </a:spcBef>
              <a:spcAft>
                <a:spcPts val="0"/>
              </a:spcAft>
              <a:buNone/>
            </a:pPr>
            <a:endParaRPr lang="de-DE" dirty="0"/>
          </a:p>
          <a:p>
            <a:pPr algn="just"/>
            <a:r>
              <a:rPr lang="de-DE" sz="1100" b="1" i="0" dirty="0">
                <a:solidFill>
                  <a:srgbClr val="000A12"/>
                </a:solidFill>
                <a:effectLst/>
                <a:latin typeface="open sans" panose="020B0606030504020204" pitchFamily="34" charset="0"/>
              </a:rPr>
              <a:t>Ein Pooling Layer </a:t>
            </a:r>
            <a:r>
              <a:rPr lang="de-DE" sz="1100" b="0" i="0" dirty="0">
                <a:solidFill>
                  <a:srgbClr val="000A12"/>
                </a:solidFill>
                <a:effectLst/>
                <a:latin typeface="open sans" panose="020B0606030504020204" pitchFamily="34" charset="0"/>
              </a:rPr>
              <a:t>aggregiert die Ergebnisse von Convolutional </a:t>
            </a:r>
            <a:r>
              <a:rPr lang="de-DE" sz="1100" b="1" i="0" dirty="0" err="1">
                <a:solidFill>
                  <a:srgbClr val="000A12"/>
                </a:solidFill>
                <a:effectLst/>
                <a:latin typeface="open sans" panose="020B0606030504020204" pitchFamily="34" charset="0"/>
              </a:rPr>
              <a:t>Layern</a:t>
            </a:r>
            <a:r>
              <a:rPr lang="de-DE" sz="1100" b="0" i="0" dirty="0">
                <a:solidFill>
                  <a:srgbClr val="000A12"/>
                </a:solidFill>
                <a:effectLst/>
                <a:latin typeface="open sans" panose="020B0606030504020204" pitchFamily="34" charset="0"/>
              </a:rPr>
              <a:t>, indem er nur das jeweils stärkste Signal weiter gibt. </a:t>
            </a:r>
          </a:p>
          <a:p>
            <a:pPr marL="139700" indent="0" algn="just">
              <a:buNone/>
            </a:pPr>
            <a:r>
              <a:rPr lang="de-DE" sz="1100" b="0" i="0" dirty="0">
                <a:solidFill>
                  <a:srgbClr val="000A12"/>
                </a:solidFill>
                <a:effectLst/>
                <a:latin typeface="open sans" panose="020B0606030504020204" pitchFamily="34" charset="0"/>
              </a:rPr>
              <a:t>       Bei einem </a:t>
            </a:r>
            <a:r>
              <a:rPr lang="de-DE" sz="1100" b="0" i="1" dirty="0" err="1">
                <a:solidFill>
                  <a:srgbClr val="000A12"/>
                </a:solidFill>
                <a:effectLst/>
                <a:latin typeface="open sans" panose="020B0606030504020204" pitchFamily="34" charset="0"/>
              </a:rPr>
              <a:t>MaxPooling</a:t>
            </a:r>
            <a:r>
              <a:rPr lang="de-DE" sz="1100" b="0" i="1" dirty="0">
                <a:solidFill>
                  <a:srgbClr val="000A12"/>
                </a:solidFill>
                <a:effectLst/>
                <a:latin typeface="open sans" panose="020B0606030504020204" pitchFamily="34" charset="0"/>
              </a:rPr>
              <a:t> Layer</a:t>
            </a:r>
            <a:r>
              <a:rPr lang="de-DE" sz="1100" b="0" i="0" dirty="0">
                <a:solidFill>
                  <a:srgbClr val="000A12"/>
                </a:solidFill>
                <a:effectLst/>
                <a:latin typeface="open sans" panose="020B0606030504020204" pitchFamily="34" charset="0"/>
              </a:rPr>
              <a:t> wird beispielsweise einfach der höchste Wert einer Kernel-Matrix verwendet und alle anderen werden verworfen. </a:t>
            </a:r>
          </a:p>
          <a:p>
            <a:pPr marL="0" lvl="0" indent="0" algn="l" rtl="0">
              <a:spcBef>
                <a:spcPts val="0"/>
              </a:spcBef>
              <a:spcAft>
                <a:spcPts val="0"/>
              </a:spcAft>
              <a:buNone/>
            </a:pPr>
            <a:endParaRPr lang="de-DE" dirty="0"/>
          </a:p>
          <a:p>
            <a:r>
              <a:rPr lang="de-DE" dirty="0"/>
              <a:t>Mit einfachen Worten: Beim Max-Pooling wird ein großer Teil der Daten verworfen und maximal 1/4 davon bleibt erhalten. </a:t>
            </a:r>
          </a:p>
          <a:p>
            <a:pPr marL="139700" indent="0">
              <a:buNone/>
            </a:pPr>
            <a:r>
              <a:rPr lang="de-DE" dirty="0"/>
              <a:t>       </a:t>
            </a:r>
            <a:r>
              <a:rPr lang="de-DE" b="1" dirty="0"/>
              <a:t>Das </a:t>
            </a:r>
            <a:r>
              <a:rPr lang="de-DE" b="1" dirty="0" err="1"/>
              <a:t>Avarage</a:t>
            </a:r>
            <a:r>
              <a:rPr lang="de-DE" b="1" dirty="0"/>
              <a:t> Pooling </a:t>
            </a:r>
            <a:r>
              <a:rPr lang="de-DE" dirty="0"/>
              <a:t>hingegen verwirft nicht alle Daten und behält im Vergleich zum maximalen Pooling mehr Informationen zurück. </a:t>
            </a:r>
          </a:p>
          <a:p>
            <a:pPr marL="139700" indent="0">
              <a:buNone/>
            </a:pPr>
            <a:r>
              <a:rPr lang="de-DE" dirty="0"/>
              <a:t>       </a:t>
            </a:r>
          </a:p>
          <a:p>
            <a:pPr marL="139700" indent="0">
              <a:buNone/>
            </a:pPr>
            <a:endParaRPr lang="de-DE" dirty="0"/>
          </a:p>
          <a:p>
            <a:r>
              <a:rPr lang="de-DE" dirty="0"/>
              <a:t>Pooling Layer verwendet verschiedene Filter, um Teile des Bildes wie Rand, Ecken, Körper, Federn, Augen, Schnabel usw. zu identifizieren.</a:t>
            </a:r>
          </a:p>
          <a:p>
            <a:endParaRPr lang="de-DE" dirty="0"/>
          </a:p>
          <a:p>
            <a:endParaRPr lang="de-DE" dirty="0"/>
          </a:p>
          <a:p>
            <a:endParaRPr lang="de-DE" dirty="0"/>
          </a:p>
          <a:p>
            <a:r>
              <a:rPr lang="de-DE" dirty="0"/>
              <a:t>Einfach ausgedrückt, bezieht </a:t>
            </a:r>
            <a:r>
              <a:rPr lang="de-DE" b="1" dirty="0"/>
              <a:t>sich Dropout </a:t>
            </a:r>
            <a:r>
              <a:rPr lang="de-DE" dirty="0"/>
              <a:t>auf das Ignorieren von Einheiten (d. h. Neuronen) während der Trainingsphase einer bestimmten Menge von Neuronen, die zufällig ausgewählt wird. Mit "Ignorieren" ist, dass diese Einheiten während eines bestimmten Vorwärts- oder Rückwärtsdurchgangs nicht berücksichtigt werden. </a:t>
            </a:r>
            <a:r>
              <a:rPr lang="de-DE" b="1" dirty="0"/>
              <a:t>Technischer ausgedrückt</a:t>
            </a:r>
            <a:r>
              <a:rPr lang="de-DE" dirty="0"/>
              <a:t>: In jeder Trainingsphase werden einzelne Knoten entweder mit der Wahrscheinlichkeit 1-p aus dem Netz herausgenommen oder mit der Wahrscheinlichkeit p beibehalten, so dass ein reduziertes Netz übrig bleibt; eingehende und ausgehende Kanten zu einem herausgenommenen Knoten werden ebenfalls entfernt.</a:t>
            </a:r>
          </a:p>
          <a:p>
            <a:endParaRPr lang="de-DE" dirty="0"/>
          </a:p>
          <a:p>
            <a:r>
              <a:rPr lang="de-DE" b="1" dirty="0"/>
              <a:t>Warum brauchen wir Dropout? </a:t>
            </a:r>
            <a:r>
              <a:rPr lang="de-DE" dirty="0"/>
              <a:t>Angesichts der Tatsache, dass wir ein wenig über Dropout wissen, stellt sich die Frage - warum brauchen wir Dropout überhaupt? Warum müssen wir Teile eines neuronalen Netzwerks im wahrsten Sinne des Wortes abschalten? </a:t>
            </a:r>
          </a:p>
          <a:p>
            <a:endParaRPr lang="de-DE" dirty="0"/>
          </a:p>
          <a:p>
            <a:r>
              <a:rPr lang="de-DE" dirty="0"/>
              <a:t>Die Antwort auf diese Fragen lautet "um eine Überanpassung zu verhindern". </a:t>
            </a:r>
          </a:p>
          <a:p>
            <a:endParaRPr lang="de-DE" dirty="0"/>
          </a:p>
          <a:p>
            <a:r>
              <a:rPr lang="de-DE" dirty="0"/>
              <a:t>Eine vollständig verknüpfte Schicht belegt die meisten Parameter, und daher entwickeln die Neuronen während des Trainings eine wechselseitige Abhängigkeit untereinander, was die individuelle Leistung der einzelnen Neuronen dämpft und zu einer Überanpassung der Trainingsdaten führt.</a:t>
            </a:r>
          </a:p>
          <a:p>
            <a:pPr marL="139700" indent="0">
              <a:buNone/>
            </a:pPr>
            <a:endParaRPr lang="de-DE" dirty="0"/>
          </a:p>
        </p:txBody>
      </p:sp>
    </p:spTree>
    <p:extLst>
      <p:ext uri="{BB962C8B-B14F-4D97-AF65-F5344CB8AC3E}">
        <p14:creationId xmlns:p14="http://schemas.microsoft.com/office/powerpoint/2010/main" val="1150346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latin typeface="Arial" panose="020B0604020202020204" pitchFamily="34" charset="0"/>
                <a:cs typeface="Arial" panose="020B0604020202020204" pitchFamily="34" charset="0"/>
              </a:rPr>
              <a:t>Logistische Regression für Konfidenz-Scores: YOLOv3 sagt einen Konfidenzwert für jede Bounding Box mittels logistischer Regression voraus, während YOLO und YOLOv2 die Summe der quadrierten Fehler für die Klassifizierungsbedingungen verwenden (siehe die Verlustfunktion oben). Die lineare Regression der Offset-Vorhersage führt zu einer Verringerung von </a:t>
            </a:r>
            <a:r>
              <a:rPr lang="de-DE" dirty="0" err="1">
                <a:latin typeface="Arial" panose="020B0604020202020204" pitchFamily="34" charset="0"/>
                <a:cs typeface="Arial" panose="020B0604020202020204" pitchFamily="34" charset="0"/>
              </a:rPr>
              <a:t>mAP</a:t>
            </a:r>
            <a:r>
              <a:rPr lang="de-DE" dirty="0">
                <a:latin typeface="Arial" panose="020B0604020202020204" pitchFamily="34" charset="0"/>
                <a:cs typeface="Arial" panose="020B0604020202020204" pitchFamily="34" charset="0"/>
              </a:rPr>
              <a:t>.</a:t>
            </a:r>
          </a:p>
          <a:p>
            <a:pPr marL="228600" indent="-228600">
              <a:buAutoNum type="arabicPeriod"/>
            </a:pPr>
            <a:r>
              <a:rPr lang="de-DE" dirty="0">
                <a:latin typeface="Arial" panose="020B0604020202020204" pitchFamily="34" charset="0"/>
                <a:cs typeface="Arial" panose="020B0604020202020204" pitchFamily="34" charset="0"/>
              </a:rPr>
              <a:t>2. Kein </a:t>
            </a:r>
            <a:r>
              <a:rPr lang="de-DE" dirty="0" err="1">
                <a:latin typeface="Arial" panose="020B0604020202020204" pitchFamily="34" charset="0"/>
                <a:cs typeface="Arial" panose="020B0604020202020204" pitchFamily="34" charset="0"/>
              </a:rPr>
              <a:t>Softmax</a:t>
            </a:r>
            <a:r>
              <a:rPr lang="de-DE" dirty="0">
                <a:latin typeface="Arial" panose="020B0604020202020204" pitchFamily="34" charset="0"/>
                <a:cs typeface="Arial" panose="020B0604020202020204" pitchFamily="34" charset="0"/>
              </a:rPr>
              <a:t> mehr für die Klassenvorhersage: Bei der Vorhersage der </a:t>
            </a:r>
            <a:r>
              <a:rPr lang="de-DE" dirty="0" err="1">
                <a:latin typeface="Arial" panose="020B0604020202020204" pitchFamily="34" charset="0"/>
                <a:cs typeface="Arial" panose="020B0604020202020204" pitchFamily="34" charset="0"/>
              </a:rPr>
              <a:t>Klassenkonfidenz</a:t>
            </a:r>
            <a:r>
              <a:rPr lang="de-DE" dirty="0">
                <a:latin typeface="Arial" panose="020B0604020202020204" pitchFamily="34" charset="0"/>
                <a:cs typeface="Arial" panose="020B0604020202020204" pitchFamily="34" charset="0"/>
              </a:rPr>
              <a:t> verwendet YOLOv3 mehrere unabhängige logistische Klassifikatoren für jede Klasse anstelle einer </a:t>
            </a:r>
            <a:r>
              <a:rPr lang="de-DE" dirty="0" err="1">
                <a:latin typeface="Arial" panose="020B0604020202020204" pitchFamily="34" charset="0"/>
                <a:cs typeface="Arial" panose="020B0604020202020204" pitchFamily="34" charset="0"/>
              </a:rPr>
              <a:t>Softmax</a:t>
            </a:r>
            <a:r>
              <a:rPr lang="de-DE" dirty="0">
                <a:latin typeface="Arial" panose="020B0604020202020204" pitchFamily="34" charset="0"/>
                <a:cs typeface="Arial" panose="020B0604020202020204" pitchFamily="34" charset="0"/>
              </a:rPr>
              <a:t>-Schicht. Dies ist sehr hilfreich, insbesondere wenn man bedenkt, dass ein Bild mehrere Labels haben kann und nicht alle Labels sich garantiert gegenseitig ausschließen.</a:t>
            </a:r>
          </a:p>
          <a:p>
            <a:pPr marL="228600" indent="-228600">
              <a:buAutoNum type="arabicPeriod"/>
            </a:pPr>
            <a:r>
              <a:rPr lang="de-DE" dirty="0">
                <a:latin typeface="Arial" panose="020B0604020202020204" pitchFamily="34" charset="0"/>
                <a:cs typeface="Arial" panose="020B0604020202020204" pitchFamily="34" charset="0"/>
              </a:rPr>
              <a:t>3. Darknet + </a:t>
            </a:r>
            <a:r>
              <a:rPr lang="de-DE" dirty="0" err="1">
                <a:latin typeface="Arial" panose="020B0604020202020204" pitchFamily="34" charset="0"/>
                <a:cs typeface="Arial" panose="020B0604020202020204" pitchFamily="34" charset="0"/>
              </a:rPr>
              <a:t>ResNet</a:t>
            </a:r>
            <a:r>
              <a:rPr lang="de-DE" dirty="0">
                <a:latin typeface="Arial" panose="020B0604020202020204" pitchFamily="34" charset="0"/>
                <a:cs typeface="Arial" panose="020B0604020202020204" pitchFamily="34" charset="0"/>
              </a:rPr>
              <a:t> als Basismodell: Das neue Darknet-53 stützt sich immer noch auf aufeinanderfolgende 3x3- und 1x1-Konv-Schichten, genau wie die ursprüngliche Darknet-Architektur, hat aber zusätzlich </a:t>
            </a:r>
            <a:r>
              <a:rPr lang="de-DE" dirty="0" err="1">
                <a:latin typeface="Arial" panose="020B0604020202020204" pitchFamily="34" charset="0"/>
                <a:cs typeface="Arial" panose="020B0604020202020204" pitchFamily="34" charset="0"/>
              </a:rPr>
              <a:t>ResNet</a:t>
            </a:r>
            <a:r>
              <a:rPr lang="de-DE" dirty="0">
                <a:latin typeface="Arial" panose="020B0604020202020204" pitchFamily="34" charset="0"/>
                <a:cs typeface="Arial" panose="020B0604020202020204" pitchFamily="34" charset="0"/>
              </a:rPr>
              <a:t>-Blöcke.</a:t>
            </a:r>
          </a:p>
          <a:p>
            <a:pPr marL="228600" indent="-228600">
              <a:buAutoNum type="arabicPeriod"/>
            </a:pPr>
            <a:r>
              <a:rPr lang="de-DE" dirty="0">
                <a:latin typeface="Arial" panose="020B0604020202020204" pitchFamily="34" charset="0"/>
                <a:cs typeface="Arial" panose="020B0604020202020204" pitchFamily="34" charset="0"/>
              </a:rPr>
              <a:t>4. Multiskalige Vorhersage: Inspiriert von der Bildpyramide fügt YOLOv3 mehrere </a:t>
            </a:r>
            <a:r>
              <a:rPr lang="de-DE" dirty="0" err="1">
                <a:latin typeface="Arial" panose="020B0604020202020204" pitchFamily="34" charset="0"/>
                <a:cs typeface="Arial" panose="020B0604020202020204" pitchFamily="34" charset="0"/>
              </a:rPr>
              <a:t>Konv</a:t>
            </a:r>
            <a:r>
              <a:rPr lang="de-DE" dirty="0">
                <a:latin typeface="Arial" panose="020B0604020202020204" pitchFamily="34" charset="0"/>
                <a:cs typeface="Arial" panose="020B0604020202020204" pitchFamily="34" charset="0"/>
              </a:rPr>
              <a:t>-Schichten nach dem Basis-Feature-Extraktor-Modell hinzu und macht Vorhersagen auf drei verschiedenen Skalen zwischen diesen </a:t>
            </a:r>
            <a:r>
              <a:rPr lang="de-DE" dirty="0" err="1">
                <a:latin typeface="Arial" panose="020B0604020202020204" pitchFamily="34" charset="0"/>
                <a:cs typeface="Arial" panose="020B0604020202020204" pitchFamily="34" charset="0"/>
              </a:rPr>
              <a:t>Konv</a:t>
            </a:r>
            <a:r>
              <a:rPr lang="de-DE" dirty="0">
                <a:latin typeface="Arial" panose="020B0604020202020204" pitchFamily="34" charset="0"/>
                <a:cs typeface="Arial" panose="020B0604020202020204" pitchFamily="34" charset="0"/>
              </a:rPr>
              <a:t>-Schichten. Auf diese Weise muss es insgesamt mit viel mehr Bounding-Box-Kandidaten unterschiedlicher Größe umgehen.</a:t>
            </a:r>
          </a:p>
          <a:p>
            <a:pPr marL="228600" indent="-228600">
              <a:buAutoNum type="arabicPeriod"/>
            </a:pPr>
            <a:r>
              <a:rPr lang="de-DE" dirty="0">
                <a:latin typeface="Arial" panose="020B0604020202020204" pitchFamily="34" charset="0"/>
                <a:cs typeface="Arial" panose="020B0604020202020204" pitchFamily="34" charset="0"/>
              </a:rPr>
              <a:t>5. Skip-Schicht-Verkettung: YOLOv3 fügt auch schichtübergreifende Verbindungen zwischen zwei Vorhersageschichten (mit Ausnahme der Ausgabeschicht) und früheren feinkörnigeren Feature-Maps hinzu. Das Modell führt zunächst ein Up-Sampling der groben Feature-Maps durch und fügt sie dann durch Verkettung mit den früheren Features zusammen. Durch die Kombination mit feinkörnigeren Informationen werden kleine Objekte besser erkannt.</a:t>
            </a:r>
          </a:p>
        </p:txBody>
      </p:sp>
      <p:sp>
        <p:nvSpPr>
          <p:cNvPr id="4" name="Foliennummernplatzhalter 3"/>
          <p:cNvSpPr>
            <a:spLocks noGrp="1"/>
          </p:cNvSpPr>
          <p:nvPr>
            <p:ph type="sldNum" sz="quarter" idx="5"/>
          </p:nvPr>
        </p:nvSpPr>
        <p:spPr/>
        <p:txBody>
          <a:bodyPr/>
          <a:lstStyle/>
          <a:p>
            <a:fld id="{2A25699E-364B-4519-A6BA-52A73D7D5A20}" type="slidenum">
              <a:rPr lang="de-DE" smtClean="0"/>
              <a:t>34</a:t>
            </a:fld>
            <a:endParaRPr lang="de-DE"/>
          </a:p>
        </p:txBody>
      </p:sp>
    </p:spTree>
    <p:extLst>
      <p:ext uri="{BB962C8B-B14F-4D97-AF65-F5344CB8AC3E}">
        <p14:creationId xmlns:p14="http://schemas.microsoft.com/office/powerpoint/2010/main" val="2822996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r>
              <a:rPr lang="de-DE" dirty="0"/>
              <a:t>einer Eingabe der Größe 416 mal 416 aus. Diese Zahlen werden auch als Größe des Eingabenetzes bezeichnet</a:t>
            </a:r>
          </a:p>
          <a:p>
            <a:endParaRPr lang="de-DE" dirty="0"/>
          </a:p>
          <a:p>
            <a:r>
              <a:rPr lang="de-DE" dirty="0"/>
              <a:t>Die Merkmalskarte ist die Ausgabe eines Filters, welcher auf die vorherige Schicht angewendet wurde.</a:t>
            </a:r>
          </a:p>
        </p:txBody>
      </p:sp>
      <p:sp>
        <p:nvSpPr>
          <p:cNvPr id="4" name="Foliennummernplatzhalter 3"/>
          <p:cNvSpPr>
            <a:spLocks noGrp="1"/>
          </p:cNvSpPr>
          <p:nvPr>
            <p:ph type="sldNum" sz="quarter" idx="5"/>
          </p:nvPr>
        </p:nvSpPr>
        <p:spPr/>
        <p:txBody>
          <a:bodyPr/>
          <a:lstStyle/>
          <a:p>
            <a:fld id="{692BDF02-540B-43B4-9953-76428F00ACAC}" type="slidenum">
              <a:rPr lang="de-DE" smtClean="0"/>
              <a:t>35</a:t>
            </a:fld>
            <a:endParaRPr lang="de-DE"/>
          </a:p>
        </p:txBody>
      </p:sp>
    </p:spTree>
    <p:extLst>
      <p:ext uri="{BB962C8B-B14F-4D97-AF65-F5344CB8AC3E}">
        <p14:creationId xmlns:p14="http://schemas.microsoft.com/office/powerpoint/2010/main" val="2097370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erkennt das Netzwerk Objekte? </a:t>
            </a:r>
          </a:p>
          <a:p>
            <a:r>
              <a:rPr lang="de-DE" dirty="0"/>
              <a:t>YOLO Version 3 führt Erkennungen in drei verschiedenen Skalen und an drei verschiedenen Stellen im Netzwerk durch. Diese separaten Stellen für die Erkennung sind die Ebenen 82, 94 und 106. Das Netzwerk tastet das Eingangsbild mit den folgenden Faktoren ab: 32, 16 und 8 an diesen separaten Stellen des Netzwerks. Diese drei Zahlen werden als </a:t>
            </a:r>
            <a:r>
              <a:rPr lang="de-DE" dirty="0" err="1"/>
              <a:t>Stride</a:t>
            </a:r>
            <a:r>
              <a:rPr lang="de-DE" dirty="0"/>
              <a:t> des Netzwerks bezeichnet und  Sie zeigen, dass die Ausgabe an drei separaten Stellen des Netzwerks kleiner ist als die Eingabe in das Netzwerk. </a:t>
            </a:r>
          </a:p>
          <a:p>
            <a:endParaRPr lang="de-DE" dirty="0"/>
          </a:p>
          <a:p>
            <a:r>
              <a:rPr lang="de-DE" dirty="0"/>
              <a:t>Wenn wir zum Beispiel </a:t>
            </a:r>
            <a:r>
              <a:rPr lang="de-DE" dirty="0" err="1"/>
              <a:t>Stride</a:t>
            </a:r>
            <a:r>
              <a:rPr lang="de-DE" dirty="0"/>
              <a:t> 32 und eine Netzgröße von 416 mal 416 annehmen, dann erhalten wir eine Ausgabe der Größe 13 mal 13.</a:t>
            </a:r>
          </a:p>
          <a:p>
            <a:r>
              <a:rPr lang="de-DE" dirty="0"/>
              <a:t>Wenn 16  mit einer Netzgröße von  26 mal 26 und </a:t>
            </a:r>
          </a:p>
          <a:p>
            <a:r>
              <a:rPr lang="de-DE" dirty="0"/>
              <a:t>für den Schritt </a:t>
            </a:r>
            <a:r>
              <a:rPr lang="de-DE" b="1" dirty="0"/>
              <a:t>8 dann  </a:t>
            </a:r>
            <a:r>
              <a:rPr lang="de-DE" dirty="0"/>
              <a:t>52 mal 52 sein. </a:t>
            </a:r>
          </a:p>
          <a:p>
            <a:r>
              <a:rPr lang="de-DE" b="1" dirty="0"/>
              <a:t>13 x 13 ist für die Erkennung großer Objekte zuständig, 26 x 26 für die Erkennung mittlerer Objekte und 52 x 52 für die Erkennung kleiner Objekte.</a:t>
            </a:r>
          </a:p>
        </p:txBody>
      </p:sp>
      <p:sp>
        <p:nvSpPr>
          <p:cNvPr id="4" name="Foliennummernplatzhalter 3"/>
          <p:cNvSpPr>
            <a:spLocks noGrp="1"/>
          </p:cNvSpPr>
          <p:nvPr>
            <p:ph type="sldNum" sz="quarter" idx="5"/>
          </p:nvPr>
        </p:nvSpPr>
        <p:spPr/>
        <p:txBody>
          <a:bodyPr/>
          <a:lstStyle/>
          <a:p>
            <a:fld id="{692BDF02-540B-43B4-9953-76428F00ACAC}" type="slidenum">
              <a:rPr lang="de-DE" smtClean="0"/>
              <a:t>36</a:t>
            </a:fld>
            <a:endParaRPr lang="de-DE"/>
          </a:p>
        </p:txBody>
      </p:sp>
    </p:spTree>
    <p:extLst>
      <p:ext uri="{BB962C8B-B14F-4D97-AF65-F5344CB8AC3E}">
        <p14:creationId xmlns:p14="http://schemas.microsoft.com/office/powerpoint/2010/main" val="1109806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Maschinelles Lernen ist ein Bereich der künstlichen Intelligenz, der darin besteht, eine Maschine so zu programmieren, dass sie anhand von Aufgabenbeispielen lernt, wie man sie ausführt.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Aus mathematischer Sicht werden diese Beispiele durch Daten dargestellt, welche die Maschine verwendet, um ein Modell zu entwickeln.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zum Beispiel eine Funktion des Typs f(x) = a x + b:</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Das Ziel des maschinellen Lernens ist es,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zu finden, welche das bestmögliche Modell ergeben, das heißt, das Modell, das am besten zu unseren Daten passt.</a:t>
            </a:r>
          </a:p>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 diesem Zweck wird in der Maschine einen Optimierungsalgorithmus programmiert, welcher verschiedene Werte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testet,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bis man eine Kombination erhalten, welche den Abstand zwischen dem Modell und den Punkten minimiert.</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5</a:t>
            </a:fld>
            <a:endParaRPr lang="de-DE"/>
          </a:p>
        </p:txBody>
      </p:sp>
    </p:spTree>
    <p:extLst>
      <p:ext uri="{BB962C8B-B14F-4D97-AF65-F5344CB8AC3E}">
        <p14:creationId xmlns:p14="http://schemas.microsoft.com/office/powerpoint/2010/main" val="244639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Ausgabe zu erzeugen, wendet YOLO Version 3 1-mal-1-Erkennungskerne an diesen drei verschiedenen Stellen im Netzwerk an. 1 x 1-Faltung auf heruntergerechnete Eingangsbilder angewendet: 13 x 13, 26 x 26 und 52 x 52. Folglich haben die resultierenden Merkmalskarten die gleichen räumlichen Abmessungen. Die Form des Erkennungskerns hat auch eine gewisse Tiefe, welche durch die folgende Gleichung berechnet wird. "b" steht hier für die Anzahl der </a:t>
            </a:r>
            <a:r>
              <a:rPr lang="de-DE" dirty="0" err="1"/>
              <a:t>Bounding</a:t>
            </a:r>
            <a:r>
              <a:rPr lang="de-DE" dirty="0"/>
              <a:t> Boxes, die jede Zelle der erzeugten Merkmalskarte vorhersagen kann.  Übersetzt mit www.DeepL.com/Translator (kostenlose Version)</a:t>
            </a:r>
          </a:p>
        </p:txBody>
      </p:sp>
      <p:sp>
        <p:nvSpPr>
          <p:cNvPr id="4" name="Foliennummernplatzhalter 3"/>
          <p:cNvSpPr>
            <a:spLocks noGrp="1"/>
          </p:cNvSpPr>
          <p:nvPr>
            <p:ph type="sldNum" sz="quarter" idx="5"/>
          </p:nvPr>
        </p:nvSpPr>
        <p:spPr/>
        <p:txBody>
          <a:bodyPr/>
          <a:lstStyle/>
          <a:p>
            <a:fld id="{692BDF02-540B-43B4-9953-76428F00ACAC}" type="slidenum">
              <a:rPr lang="de-DE" smtClean="0"/>
              <a:t>37</a:t>
            </a:fld>
            <a:endParaRPr lang="de-DE"/>
          </a:p>
        </p:txBody>
      </p:sp>
    </p:spTree>
    <p:extLst>
      <p:ext uri="{BB962C8B-B14F-4D97-AF65-F5344CB8AC3E}">
        <p14:creationId xmlns:p14="http://schemas.microsoft.com/office/powerpoint/2010/main" val="244396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b="1" dirty="0">
                <a:effectLst/>
                <a:latin typeface="Arial" panose="020B0604020202020204" pitchFamily="34" charset="0"/>
                <a:ea typeface="Calibri" panose="020F0502020204030204" pitchFamily="34" charset="0"/>
                <a:cs typeface="Times New Roman" panose="02020603050405020304" pitchFamily="18" charset="0"/>
              </a:rPr>
              <a:t>Maschinelles Lernen ist ein Bereich der künstlichen Intelligenz, der darin besteht, eine Maschine so zu programmieren, dass sie anhand von Aufgabenbeispielen lernt, wie man sie ausführt.</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Aus mathematischer Sicht werden diese Beispiele durch Daten dargestellt, die die Maschine verwendet, um ein Modell zu entwickeln.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zum Beispiel eine Funktion des Typs f(x) = a x + b:</a:t>
            </a: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Das Ziel des maschinellen Lernens ist es, die Parameter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zu finden, die das bestmögliche Modell ergeben, das heißt, das Modell, das am besten zu unseren Daten passt.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Zu diesem Zweck  wird in der Maschine einen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Optimierungsalgorithmus </a:t>
            </a:r>
            <a:r>
              <a:rPr lang="de-DE" sz="1800" dirty="0">
                <a:effectLst/>
                <a:latin typeface="Arial" panose="020B0604020202020204" pitchFamily="34" charset="0"/>
                <a:ea typeface="Calibri" panose="020F0502020204030204" pitchFamily="34" charset="0"/>
                <a:cs typeface="Times New Roman" panose="02020603050405020304" pitchFamily="18" charset="0"/>
              </a:rPr>
              <a:t>programmiert, der verschiedene Werte von </a:t>
            </a:r>
            <a:r>
              <a:rPr lang="de-DE" sz="1800" b="1" dirty="0">
                <a:effectLst/>
                <a:latin typeface="Arial" panose="020B0604020202020204" pitchFamily="34" charset="0"/>
                <a:ea typeface="Calibri" panose="020F0502020204030204" pitchFamily="34" charset="0"/>
                <a:cs typeface="Times New Roman" panose="02020603050405020304" pitchFamily="18" charset="0"/>
              </a:rPr>
              <a:t>a</a:t>
            </a:r>
            <a:r>
              <a:rPr lang="de-DE" sz="1800" dirty="0">
                <a:effectLst/>
                <a:latin typeface="Arial" panose="020B0604020202020204" pitchFamily="34" charset="0"/>
                <a:ea typeface="Calibri" panose="020F0502020204030204" pitchFamily="34" charset="0"/>
                <a:cs typeface="Times New Roman" panose="02020603050405020304" pitchFamily="18" charset="0"/>
              </a:rPr>
              <a:t> und </a:t>
            </a:r>
            <a:r>
              <a:rPr lang="de-DE" sz="1800" b="1" dirty="0">
                <a:effectLst/>
                <a:latin typeface="Arial" panose="020B0604020202020204" pitchFamily="34" charset="0"/>
                <a:ea typeface="Calibri" panose="020F0502020204030204" pitchFamily="34" charset="0"/>
                <a:cs typeface="Times New Roman" panose="02020603050405020304" pitchFamily="18" charset="0"/>
              </a:rPr>
              <a:t>b</a:t>
            </a:r>
            <a:r>
              <a:rPr lang="de-DE" sz="1800" dirty="0">
                <a:effectLst/>
                <a:latin typeface="Arial" panose="020B0604020202020204" pitchFamily="34" charset="0"/>
                <a:ea typeface="Calibri" panose="020F0502020204030204" pitchFamily="34" charset="0"/>
                <a:cs typeface="Times New Roman" panose="02020603050405020304" pitchFamily="18" charset="0"/>
              </a:rPr>
              <a:t> testet, bis die Kombination erhalten wird, die den Abstand zwischen dem Modell und den Punkten minimiert.</a:t>
            </a:r>
          </a:p>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Es geht darum, ein Modell mit Hilfe eines O</a:t>
            </a:r>
            <a:r>
              <a:rPr lang="de-DE" sz="1800" b="1" dirty="0">
                <a:effectLst/>
                <a:latin typeface="Arial" panose="020B0604020202020204" pitchFamily="34" charset="0"/>
                <a:ea typeface="Calibri" panose="020F0502020204030204" pitchFamily="34" charset="0"/>
                <a:cs typeface="Times New Roman" panose="02020603050405020304" pitchFamily="18" charset="0"/>
              </a:rPr>
              <a:t>ptimierungsalgorithmus </a:t>
            </a:r>
            <a:r>
              <a:rPr lang="de-DE" sz="1800" dirty="0">
                <a:effectLst/>
                <a:latin typeface="Arial" panose="020B0604020202020204" pitchFamily="34" charset="0"/>
                <a:ea typeface="Calibri" panose="020F0502020204030204" pitchFamily="34" charset="0"/>
                <a:cs typeface="Times New Roman" panose="02020603050405020304" pitchFamily="18" charset="0"/>
              </a:rPr>
              <a:t>zu entwickeln, um die Fehler zwischen dem Modell und unseren Daten zu minimieren.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Und es gibt viele Modelle: </a:t>
            </a:r>
            <a:r>
              <a:rPr lang="de-DE" sz="1800" b="1" dirty="0">
                <a:effectLst/>
                <a:latin typeface="Arial" panose="020B0604020202020204" pitchFamily="34" charset="0"/>
                <a:ea typeface="Calibri" panose="020F0502020204030204" pitchFamily="34" charset="0"/>
                <a:cs typeface="Times New Roman" panose="02020603050405020304" pitchFamily="18" charset="0"/>
              </a:rPr>
              <a:t>wie lineare Modelle</a:t>
            </a:r>
            <a:r>
              <a:rPr lang="de-DE" sz="1800" dirty="0">
                <a:effectLst/>
                <a:latin typeface="Arial" panose="020B0604020202020204" pitchFamily="34" charset="0"/>
                <a:ea typeface="Calibri" panose="020F0502020204030204" pitchFamily="34" charset="0"/>
                <a:cs typeface="Times New Roman" panose="02020603050405020304" pitchFamily="18" charset="0"/>
              </a:rPr>
              <a:t>, Entscheidungsbäume oder Support Vector Machines.</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Für jedes Modell gibt es einen eigenen Optimierungsalgorithmus: </a:t>
            </a:r>
            <a:r>
              <a:rPr lang="de-DE" sz="1800" dirty="0" err="1">
                <a:effectLst/>
                <a:latin typeface="Arial" panose="020B0604020202020204" pitchFamily="34" charset="0"/>
                <a:ea typeface="Calibri" panose="020F0502020204030204" pitchFamily="34" charset="0"/>
                <a:cs typeface="Times New Roman" panose="02020603050405020304" pitchFamily="18" charset="0"/>
              </a:rPr>
              <a:t>Gradientenabstieg</a:t>
            </a:r>
            <a:r>
              <a:rPr lang="de-DE" sz="1800" dirty="0">
                <a:effectLst/>
                <a:latin typeface="Arial" panose="020B0604020202020204" pitchFamily="34" charset="0"/>
                <a:ea typeface="Calibri" panose="020F0502020204030204" pitchFamily="34" charset="0"/>
                <a:cs typeface="Times New Roman" panose="02020603050405020304" pitchFamily="18" charset="0"/>
              </a:rPr>
              <a:t> für lineare Modelle, den CART-Algorithmus für Entscheidungsbäume oder die maximale Marge für Support Vector Machines.</a:t>
            </a:r>
          </a:p>
          <a:p>
            <a:endParaRPr lang="de-DE" dirty="0"/>
          </a:p>
          <a:p>
            <a:endParaRPr lang="de-DE" dirty="0"/>
          </a:p>
          <a:p>
            <a:endParaRPr lang="de-DE" dirty="0"/>
          </a:p>
          <a:p>
            <a:r>
              <a:rPr lang="de-DE" dirty="0"/>
              <a:t>Deep Learning ist ein Teilbereich des maschinellen Lernens. Maschinelles Lernen ist die Kunst, einen Computer so zu programmieren, dass er selbstständig und aus Beispielen lernt.</a:t>
            </a:r>
          </a:p>
          <a:p>
            <a:endParaRPr lang="de-DE" dirty="0"/>
          </a:p>
          <a:p>
            <a:pPr algn="l"/>
            <a:endParaRPr lang="de-DE" b="1" i="0" dirty="0">
              <a:solidFill>
                <a:srgbClr val="2F2F2F"/>
              </a:solidFill>
              <a:effectLst/>
              <a:latin typeface="Segoe UI" panose="020B0502040204020203" pitchFamily="34" charset="0"/>
            </a:endParaRPr>
          </a:p>
          <a:p>
            <a:pPr algn="l"/>
            <a:endParaRPr lang="de-DE" b="1" i="0" dirty="0">
              <a:solidFill>
                <a:srgbClr val="2F2F2F"/>
              </a:solidFill>
              <a:effectLst/>
              <a:latin typeface="Segoe UI" panose="020B0502040204020203" pitchFamily="34" charset="0"/>
            </a:endParaRPr>
          </a:p>
          <a:p>
            <a:pPr algn="l"/>
            <a:r>
              <a:rPr lang="de-DE" b="1" i="0" dirty="0">
                <a:solidFill>
                  <a:srgbClr val="2F2F2F"/>
                </a:solidFill>
                <a:effectLst/>
                <a:latin typeface="Segoe UI" panose="020B0502040204020203" pitchFamily="34" charset="0"/>
              </a:rPr>
              <a:t>Deep Learning ist eine Methode der Informationsverarbeitung und ein Teilbereich des Machine </a:t>
            </a:r>
            <a:r>
              <a:rPr lang="de-DE" b="1" i="0" dirty="0" err="1">
                <a:solidFill>
                  <a:srgbClr val="2F2F2F"/>
                </a:solidFill>
                <a:effectLst/>
                <a:latin typeface="Segoe UI" panose="020B0502040204020203" pitchFamily="34" charset="0"/>
              </a:rPr>
              <a:t>Learnings</a:t>
            </a:r>
            <a:r>
              <a:rPr lang="de-DE" b="0" i="0" dirty="0">
                <a:solidFill>
                  <a:srgbClr val="2F2F2F"/>
                </a:solidFill>
                <a:effectLst/>
                <a:latin typeface="Segoe UI" panose="020B0502040204020203" pitchFamily="34" charset="0"/>
              </a:rPr>
              <a:t>. Der entscheidende Unterschied liegt darin, ob beziehungsweise wie der Mensch in den Lernvorgang eingreift: Beim Machine Learning greift der Mensch in die Analyse der Daten und den eigentlichen Entscheidungsprozess ein.</a:t>
            </a:r>
          </a:p>
          <a:p>
            <a:pPr algn="l"/>
            <a:r>
              <a:rPr lang="de-DE" b="0" i="0" dirty="0">
                <a:solidFill>
                  <a:srgbClr val="2F2F2F"/>
                </a:solidFill>
                <a:effectLst/>
                <a:latin typeface="Segoe UI" panose="020B0502040204020203" pitchFamily="34" charset="0"/>
              </a:rPr>
              <a:t>Im Gegensatz dazu, sind Deep-Learning-Modelle in der Lage, von sich aus zu lernen. Das passiert, in dem die Systeme das Erlernte immer wieder mit neuen Inhalten verknüpfen. Dadurch lernen sie erneut. Bei diesem Lernvorgang greift der Mensch nicht ein, das Analysieren wird der Maschine überlassen.</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6</a:t>
            </a:fld>
            <a:endParaRPr lang="de-DE"/>
          </a:p>
        </p:txBody>
      </p:sp>
    </p:spTree>
    <p:extLst>
      <p:ext uri="{BB962C8B-B14F-4D97-AF65-F5344CB8AC3E}">
        <p14:creationId xmlns:p14="http://schemas.microsoft.com/office/powerpoint/2010/main" val="336264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endParaRPr lang="de-DE" dirty="0"/>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Es geht darum, ein Modell mit Hilfe eines O</a:t>
            </a:r>
            <a:r>
              <a:rPr lang="de-DE" sz="1200" b="1" dirty="0">
                <a:effectLst/>
                <a:latin typeface="Arial" panose="020B0604020202020204" pitchFamily="34" charset="0"/>
                <a:ea typeface="Calibri" panose="020F0502020204030204" pitchFamily="34" charset="0"/>
                <a:cs typeface="Times New Roman" panose="02020603050405020304" pitchFamily="18" charset="0"/>
              </a:rPr>
              <a:t>ptimierungsalgorithmus </a:t>
            </a:r>
            <a:r>
              <a:rPr lang="de-DE" sz="1200" dirty="0">
                <a:effectLst/>
                <a:latin typeface="Arial" panose="020B0604020202020204" pitchFamily="34" charset="0"/>
                <a:ea typeface="Calibri" panose="020F0502020204030204" pitchFamily="34" charset="0"/>
                <a:cs typeface="Times New Roman" panose="02020603050405020304" pitchFamily="18" charset="0"/>
              </a:rPr>
              <a:t>zu entwickeln, um die Fehler zwischen dem Modell und unseren Daten zu minimieren. </a:t>
            </a:r>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Und es gibt viele Modelle: </a:t>
            </a:r>
            <a:r>
              <a:rPr lang="de-DE" sz="1200" b="1" dirty="0">
                <a:effectLst/>
                <a:latin typeface="Arial" panose="020B0604020202020204" pitchFamily="34" charset="0"/>
                <a:ea typeface="Calibri" panose="020F0502020204030204" pitchFamily="34" charset="0"/>
                <a:cs typeface="Times New Roman" panose="02020603050405020304" pitchFamily="18" charset="0"/>
              </a:rPr>
              <a:t>wie lineare Modelle</a:t>
            </a:r>
            <a:r>
              <a:rPr lang="de-DE" sz="1200" dirty="0">
                <a:effectLst/>
                <a:latin typeface="Arial" panose="020B0604020202020204" pitchFamily="34" charset="0"/>
                <a:ea typeface="Calibri" panose="020F0502020204030204" pitchFamily="34" charset="0"/>
                <a:cs typeface="Times New Roman" panose="02020603050405020304" pitchFamily="18" charset="0"/>
              </a:rPr>
              <a:t>, Entscheidungsbäume oder Support Vector Machines.</a:t>
            </a:r>
          </a:p>
          <a:p>
            <a:pPr algn="just">
              <a:lnSpc>
                <a:spcPct val="150000"/>
              </a:lnSpc>
              <a:spcAft>
                <a:spcPts val="600"/>
              </a:spcAft>
            </a:pPr>
            <a:r>
              <a:rPr lang="de-DE" sz="1200" dirty="0">
                <a:effectLst/>
                <a:latin typeface="Arial" panose="020B0604020202020204" pitchFamily="34" charset="0"/>
                <a:ea typeface="Calibri" panose="020F0502020204030204" pitchFamily="34" charset="0"/>
                <a:cs typeface="Times New Roman" panose="02020603050405020304" pitchFamily="18" charset="0"/>
              </a:rPr>
              <a:t>Für jedes Modell gibt es einen eigenen Optimierungsalgorithmus: </a:t>
            </a:r>
            <a:r>
              <a:rPr lang="de-DE" sz="1200" dirty="0" err="1">
                <a:effectLst/>
                <a:latin typeface="Arial" panose="020B0604020202020204" pitchFamily="34" charset="0"/>
                <a:ea typeface="Calibri" panose="020F0502020204030204" pitchFamily="34" charset="0"/>
                <a:cs typeface="Times New Roman" panose="02020603050405020304" pitchFamily="18" charset="0"/>
              </a:rPr>
              <a:t>Gradientenabstieg</a:t>
            </a:r>
            <a:r>
              <a:rPr lang="de-DE" sz="1200" dirty="0">
                <a:effectLst/>
                <a:latin typeface="Arial" panose="020B0604020202020204" pitchFamily="34" charset="0"/>
                <a:ea typeface="Calibri" panose="020F0502020204030204" pitchFamily="34" charset="0"/>
                <a:cs typeface="Times New Roman" panose="02020603050405020304" pitchFamily="18" charset="0"/>
              </a:rPr>
              <a:t> für lineare Modelle, den CART-Algorithmus für Entscheidungsbäume oder die maximale Marge für Support Vector Machines.</a:t>
            </a:r>
          </a:p>
          <a:p>
            <a:endParaRPr lang="de-DE" dirty="0"/>
          </a:p>
          <a:p>
            <a:endParaRPr lang="de-DE" dirty="0"/>
          </a:p>
          <a:p>
            <a:endParaRPr lang="de-DE" dirty="0"/>
          </a:p>
          <a:p>
            <a:r>
              <a:rPr lang="de-DE" dirty="0"/>
              <a:t>Deep Learning ist ein Teilbereich des maschinellen Lernens. Maschinelles Lernen ist die Kunst, einen Computer so zu programmieren, dass er selbstständig und aus Beispielen lernt.</a:t>
            </a:r>
          </a:p>
          <a:p>
            <a:endParaRPr lang="de-DE" dirty="0"/>
          </a:p>
          <a:p>
            <a:pPr algn="l"/>
            <a:endParaRPr lang="de-DE" b="1" i="0" dirty="0">
              <a:solidFill>
                <a:srgbClr val="2F2F2F"/>
              </a:solidFill>
              <a:effectLst/>
              <a:latin typeface="Segoe UI" panose="020B0502040204020203" pitchFamily="34" charset="0"/>
            </a:endParaRPr>
          </a:p>
          <a:p>
            <a:pPr algn="l"/>
            <a:endParaRPr lang="de-DE" b="1" i="0" dirty="0">
              <a:solidFill>
                <a:srgbClr val="2F2F2F"/>
              </a:solidFill>
              <a:effectLst/>
              <a:latin typeface="Segoe UI" panose="020B0502040204020203" pitchFamily="34" charset="0"/>
            </a:endParaRPr>
          </a:p>
          <a:p>
            <a:pPr algn="l"/>
            <a:r>
              <a:rPr lang="de-DE" b="1" i="0" dirty="0">
                <a:solidFill>
                  <a:srgbClr val="2F2F2F"/>
                </a:solidFill>
                <a:effectLst/>
                <a:latin typeface="Segoe UI" panose="020B0502040204020203" pitchFamily="34" charset="0"/>
              </a:rPr>
              <a:t>Deep Learning ist eine Methode der Informationsverarbeitung und ein Teilbereich des Machine </a:t>
            </a:r>
            <a:r>
              <a:rPr lang="de-DE" b="1" i="0" dirty="0" err="1">
                <a:solidFill>
                  <a:srgbClr val="2F2F2F"/>
                </a:solidFill>
                <a:effectLst/>
                <a:latin typeface="Segoe UI" panose="020B0502040204020203" pitchFamily="34" charset="0"/>
              </a:rPr>
              <a:t>Learnings</a:t>
            </a:r>
            <a:r>
              <a:rPr lang="de-DE" b="0" i="0" dirty="0">
                <a:solidFill>
                  <a:srgbClr val="2F2F2F"/>
                </a:solidFill>
                <a:effectLst/>
                <a:latin typeface="Segoe UI" panose="020B0502040204020203" pitchFamily="34" charset="0"/>
              </a:rPr>
              <a:t>. Der entscheidende Unterschied liegt darin, ob beziehungsweise wie der Mensch in den Lernvorgang eingreift: Beim Machine Learning greift der Mensch in die Analyse der Daten und den eigentlichen Entscheidungsprozess ein.</a:t>
            </a:r>
          </a:p>
          <a:p>
            <a:pPr algn="l"/>
            <a:r>
              <a:rPr lang="de-DE" b="0" i="0" dirty="0">
                <a:solidFill>
                  <a:srgbClr val="2F2F2F"/>
                </a:solidFill>
                <a:effectLst/>
                <a:latin typeface="Segoe UI" panose="020B0502040204020203" pitchFamily="34" charset="0"/>
              </a:rPr>
              <a:t>Im Gegensatz dazu, sind Deep-Learning-Modelle in der Lage, von sich aus zu lernen. Das passiert, in dem die Systeme das Erlernte immer wieder mit neuen Inhalten verknüpfen. Dadurch lernen sie erneut. Bei diesem Lernvorgang greift der Mensch nicht ein, das Analysieren wird der Maschine überlassen.</a:t>
            </a:r>
          </a:p>
          <a:p>
            <a:endParaRPr lang="de-DE" b="1" dirty="0"/>
          </a:p>
          <a:p>
            <a:endParaRPr lang="de-DE" b="1" dirty="0"/>
          </a:p>
          <a:p>
            <a:endParaRPr lang="de-DE" b="1" dirty="0"/>
          </a:p>
          <a:p>
            <a:endParaRPr lang="de-DE" b="1" dirty="0"/>
          </a:p>
          <a:p>
            <a:endParaRPr lang="de-DE" b="1" dirty="0"/>
          </a:p>
          <a:p>
            <a:r>
              <a:rPr lang="de-DE" b="1" dirty="0"/>
              <a:t>Lineare Modelle </a:t>
            </a:r>
            <a:r>
              <a:rPr lang="de-DE" dirty="0"/>
              <a:t>= Gradienten abstieg</a:t>
            </a:r>
          </a:p>
          <a:p>
            <a:r>
              <a:rPr lang="de-DE" b="1" i="0" dirty="0">
                <a:solidFill>
                  <a:srgbClr val="202124"/>
                </a:solidFill>
                <a:effectLst/>
                <a:latin typeface="arial" panose="020B0604020202020204" pitchFamily="34" charset="0"/>
              </a:rPr>
              <a:t>Entscheidungsbäume</a:t>
            </a:r>
            <a:r>
              <a:rPr lang="de-DE" dirty="0"/>
              <a:t>= CART-Algorithmus für Entscheidungsbäume</a:t>
            </a:r>
          </a:p>
          <a:p>
            <a:r>
              <a:rPr lang="de-DE" b="1" i="0" dirty="0">
                <a:solidFill>
                  <a:srgbClr val="202124"/>
                </a:solidFill>
                <a:effectLst/>
                <a:latin typeface="Google Sans"/>
              </a:rPr>
              <a:t>Support Vector Machine</a:t>
            </a:r>
            <a:r>
              <a:rPr lang="de-DE" dirty="0"/>
              <a:t>= Maximale Gewinnspannen</a:t>
            </a:r>
          </a:p>
          <a:p>
            <a:r>
              <a:rPr lang="de-DE" b="0" i="0" dirty="0">
                <a:solidFill>
                  <a:srgbClr val="222222"/>
                </a:solidFill>
                <a:effectLst/>
                <a:latin typeface="Lato" panose="020F0502020204030203" pitchFamily="34" charset="0"/>
              </a:rPr>
              <a:t>„Support Vector Machine“ (SVM) ist ein überwachter </a:t>
            </a:r>
            <a:r>
              <a:rPr lang="de-DE" b="0" i="0" u="none" strike="noStrike" dirty="0">
                <a:solidFill>
                  <a:srgbClr val="007BFF"/>
                </a:solidFill>
                <a:effectLst/>
                <a:latin typeface="Lato" panose="020F0502020204030203" pitchFamily="34" charset="0"/>
                <a:hlinkClick r:id="rId3"/>
              </a:rPr>
              <a:t>maschineller Lernalgorithmus</a:t>
            </a:r>
            <a:r>
              <a:rPr lang="de-DE" b="0" i="0" dirty="0">
                <a:solidFill>
                  <a:srgbClr val="222222"/>
                </a:solidFill>
                <a:effectLst/>
                <a:latin typeface="Lato" panose="020F0502020204030203" pitchFamily="34" charset="0"/>
              </a:rPr>
              <a:t> , der sowohl für Klassifikations- als auch für Regressionsherausforderungen verwendet werden kann. Es wird jedoch hauptsächlich bei Klassifikationsproblemen verwendet. Im SVM-Algorithmus zeichnen wir jedes Datenelement als Punkt im n-dimensionalen Raum (wobei n eine Anzahl von Features ist, die Sie haben), wobei der Wert jedes Features der Wert einer bestimmten Koordinate ist. </a:t>
            </a:r>
            <a:r>
              <a:rPr lang="de-DE" b="0" i="1" dirty="0">
                <a:solidFill>
                  <a:schemeClr val="accent2">
                    <a:lumMod val="75000"/>
                  </a:schemeClr>
                </a:solidFill>
                <a:effectLst/>
                <a:latin typeface="Lato" panose="020F0502020204030203" pitchFamily="34" charset="0"/>
              </a:rPr>
              <a:t>https://www.analyticsvidhya.com/blog/2017/09/understaing-support-vector-machine-example-code/</a:t>
            </a:r>
            <a:endParaRPr lang="de-DE" i="1" dirty="0">
              <a:solidFill>
                <a:schemeClr val="accent2">
                  <a:lumMod val="75000"/>
                </a:schemeClr>
              </a:solidFill>
            </a:endParaRPr>
          </a:p>
        </p:txBody>
      </p:sp>
      <p:sp>
        <p:nvSpPr>
          <p:cNvPr id="4" name="Foliennummernplatzhalter 3"/>
          <p:cNvSpPr>
            <a:spLocks noGrp="1"/>
          </p:cNvSpPr>
          <p:nvPr>
            <p:ph type="sldNum" sz="quarter" idx="5"/>
          </p:nvPr>
        </p:nvSpPr>
        <p:spPr/>
        <p:txBody>
          <a:bodyPr/>
          <a:lstStyle/>
          <a:p>
            <a:fld id="{692BDF02-540B-43B4-9953-76428F00ACAC}" type="slidenum">
              <a:rPr lang="de-DE" smtClean="0"/>
              <a:t>7</a:t>
            </a:fld>
            <a:endParaRPr lang="de-DE"/>
          </a:p>
        </p:txBody>
      </p:sp>
    </p:spTree>
    <p:extLst>
      <p:ext uri="{BB962C8B-B14F-4D97-AF65-F5344CB8AC3E}">
        <p14:creationId xmlns:p14="http://schemas.microsoft.com/office/powerpoint/2010/main" val="411080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ersten neuronalen Netze wurden in 1943 von zwei Mathematikern und Neurowissenschaftlern namens Warren McCulloch und Walter Pitts erfunden.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In ihrer wissenschaftlichen Arbeit mit dem Titel: "</a:t>
            </a:r>
            <a:r>
              <a:rPr lang="de-DE" sz="1800" b="1" dirty="0">
                <a:effectLst/>
                <a:latin typeface="Arial" panose="020B0604020202020204" pitchFamily="34" charset="0"/>
                <a:ea typeface="Calibri" panose="020F0502020204030204" pitchFamily="34" charset="0"/>
                <a:cs typeface="Times New Roman" panose="02020603050405020304" pitchFamily="18" charset="0"/>
              </a:rPr>
              <a:t>A Logical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Calculus</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of</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the</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ideas</a:t>
            </a:r>
            <a:r>
              <a:rPr lang="de-DE" sz="1800" b="1" dirty="0">
                <a:effectLst/>
                <a:latin typeface="Arial" panose="020B0604020202020204" pitchFamily="34" charset="0"/>
                <a:ea typeface="Calibri" panose="020F0502020204030204" pitchFamily="34" charset="0"/>
                <a:cs typeface="Times New Roman" panose="02020603050405020304" pitchFamily="18" charset="0"/>
              </a:rPr>
              <a:t> immanent in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nervous</a:t>
            </a:r>
            <a:r>
              <a:rPr lang="de-DE" sz="1800" b="1" dirty="0">
                <a:effectLst/>
                <a:latin typeface="Arial" panose="020B0604020202020204" pitchFamily="34" charset="0"/>
                <a:ea typeface="Calibri" panose="020F0502020204030204" pitchFamily="34" charset="0"/>
                <a:cs typeface="Times New Roman" panose="02020603050405020304" pitchFamily="18" charset="0"/>
              </a:rPr>
              <a:t>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activity</a:t>
            </a:r>
            <a:r>
              <a:rPr lang="de-DE" sz="1800" dirty="0">
                <a:effectLst/>
                <a:latin typeface="Arial" panose="020B0604020202020204" pitchFamily="34" charset="0"/>
                <a:ea typeface="Calibri" panose="020F0502020204030204" pitchFamily="34" charset="0"/>
                <a:cs typeface="Times New Roman" panose="02020603050405020304" pitchFamily="18" charset="0"/>
              </a:rPr>
              <a:t>", erklären sie, wie es ihnen gelungen ist, künstliche Neuronen zu programmieren, welche sich an der Funktionsweise biologischer Neuronen orientieren.</a:t>
            </a: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8</a:t>
            </a:fld>
            <a:endParaRPr lang="de-DE"/>
          </a:p>
        </p:txBody>
      </p:sp>
    </p:spTree>
    <p:extLst>
      <p:ext uri="{BB962C8B-B14F-4D97-AF65-F5344CB8AC3E}">
        <p14:creationId xmlns:p14="http://schemas.microsoft.com/office/powerpoint/2010/main" val="32159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Zur Erinnerung: In der Biologie sind Neuronen erregbare Zellen, welche  miteinander verbunden sind und deren Aufgabe es ist, Informationen in dem Nervensystem zu übertragen.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Jedes Neuron besteht aus mehreren Dendriten, einem Zellkörper und einem Axon.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 Dendriten sind die Eingangspforten eines Neurons. An dieser Stelle, der Synapse, empfängt das Neuron Signale von den vorhergehenden Neuronen.</a:t>
            </a:r>
          </a:p>
          <a:p>
            <a:endParaRPr lang="de-DE" dirty="0"/>
          </a:p>
          <a:p>
            <a:r>
              <a:rPr lang="de-DE" dirty="0"/>
              <a:t>Seine Funktionsweise ist einfach, das Neuron aktiviert seinen </a:t>
            </a:r>
            <a:r>
              <a:rPr lang="de-DE" b="1" dirty="0"/>
              <a:t>Ausgang</a:t>
            </a:r>
            <a:r>
              <a:rPr lang="de-DE" dirty="0"/>
              <a:t> (aktiver Ausgang = 1) in Abhängigkeit davon, ob seine Eingänge eine bestimmte Schwelle überschreiten. Aus diesem Neuron lässt sich ein beliebiges künstliches neuronales Netz aufbauen, das in der Lage ist, logische Operationen zu lösen.</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Wenn die Summe dieser Signale eine bestimmte Schwelle überschreitet, wird das Neuron aktiviert und erzeugt ein elektrisches Signal.</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Dieses Signal wandert entlang des Axons zu den Endigungen und wird an andere Neuronen in dem Nervensystem gesendet......Neuronen, welche genau auf die gleiche Weise funktionieren!</a:t>
            </a:r>
          </a:p>
          <a:p>
            <a:endParaRPr lang="de-DE" dirty="0"/>
          </a:p>
          <a:p>
            <a:pPr marL="139700" indent="0">
              <a:buNone/>
            </a:pPr>
            <a:endParaRPr lang="de-DE" dirty="0"/>
          </a:p>
        </p:txBody>
      </p:sp>
    </p:spTree>
    <p:extLst>
      <p:ext uri="{BB962C8B-B14F-4D97-AF65-F5344CB8AC3E}">
        <p14:creationId xmlns:p14="http://schemas.microsoft.com/office/powerpoint/2010/main" val="410840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 der Biologie sind Neuronen erregbare Zellen, die miteinander verbunden sind und die Aufgabe haben, Informationen in unserem Nervensystem zu übertragen.</a:t>
            </a:r>
          </a:p>
          <a:p>
            <a:endParaRPr lang="de-DE" dirty="0"/>
          </a:p>
          <a:p>
            <a:endParaRPr lang="de-DE" dirty="0"/>
          </a:p>
          <a:p>
            <a:endParaRPr lang="de-DE" dirty="0"/>
          </a:p>
          <a:p>
            <a:r>
              <a:rPr lang="de-DE" dirty="0"/>
              <a:t>Seine Funktionsweise ist einfach, das Neuron aktiviert seinen </a:t>
            </a:r>
            <a:r>
              <a:rPr lang="de-DE" b="1" dirty="0"/>
              <a:t>Ausgang</a:t>
            </a:r>
            <a:r>
              <a:rPr lang="de-DE" dirty="0"/>
              <a:t> (aktiver Ausgang = 1) in Abhängigkeit davon, ob seine Eingänge eine bestimmte Schwelle überschreiten. Aus diesem Neuron lässt sich ein beliebiges künstliches neuronales Netz aufbauen, das in der Lage ist, logische Operationen zu lösen.</a:t>
            </a:r>
          </a:p>
          <a:p>
            <a:pPr marL="139700" indent="0">
              <a:buNone/>
            </a:pPr>
            <a:endParaRPr lang="de-DE" dirty="0"/>
          </a:p>
        </p:txBody>
      </p:sp>
    </p:spTree>
    <p:extLst>
      <p:ext uri="{BB962C8B-B14F-4D97-AF65-F5344CB8AC3E}">
        <p14:creationId xmlns:p14="http://schemas.microsoft.com/office/powerpoint/2010/main" val="13721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Warren McCulloch und Walter Pitts haben versucht, diesen Vorgang zu modellieren.  Sie gingen davon aus , dass ein Neuron durch eine Übertragungsfunktion dargestellt werden kann, welche  als Eingabe </a:t>
            </a:r>
            <a:r>
              <a:rPr lang="de-DE" sz="1800" b="1" dirty="0">
                <a:effectLst/>
                <a:latin typeface="Arial" panose="020B0604020202020204" pitchFamily="34" charset="0"/>
                <a:ea typeface="Calibri" panose="020F0502020204030204" pitchFamily="34" charset="0"/>
                <a:cs typeface="Times New Roman" panose="02020603050405020304" pitchFamily="18" charset="0"/>
              </a:rPr>
              <a:t>X</a:t>
            </a:r>
            <a:r>
              <a:rPr lang="de-DE" sz="1800" dirty="0">
                <a:effectLst/>
                <a:latin typeface="Arial" panose="020B0604020202020204" pitchFamily="34" charset="0"/>
                <a:ea typeface="Calibri" panose="020F0502020204030204" pitchFamily="34" charset="0"/>
                <a:cs typeface="Times New Roman" panose="02020603050405020304" pitchFamily="18" charset="0"/>
              </a:rPr>
              <a:t>-Signale erhält und eine Ausgabe </a:t>
            </a:r>
            <a:r>
              <a:rPr lang="de-DE" sz="1800" b="1" dirty="0">
                <a:effectLst/>
                <a:latin typeface="Arial" panose="020B0604020202020204" pitchFamily="34" charset="0"/>
                <a:ea typeface="Calibri" panose="020F0502020204030204" pitchFamily="34" charset="0"/>
                <a:cs typeface="Times New Roman" panose="02020603050405020304" pitchFamily="18" charset="0"/>
              </a:rPr>
              <a:t>y</a:t>
            </a:r>
            <a:r>
              <a:rPr lang="de-DE" sz="1800" dirty="0">
                <a:effectLst/>
                <a:latin typeface="Arial" panose="020B0604020202020204" pitchFamily="34" charset="0"/>
                <a:ea typeface="Calibri" panose="020F0502020204030204" pitchFamily="34" charset="0"/>
                <a:cs typeface="Times New Roman" panose="02020603050405020304" pitchFamily="18" charset="0"/>
              </a:rPr>
              <a:t> liefert.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effectLst/>
                <a:latin typeface="Arial" panose="020B0604020202020204" pitchFamily="34" charset="0"/>
                <a:ea typeface="Calibri" panose="020F0502020204030204" pitchFamily="34" charset="0"/>
                <a:cs typeface="Times New Roman" panose="02020603050405020304" pitchFamily="18" charset="0"/>
              </a:rPr>
              <a:t>Innerhalb dieser Funktion gibt es 2 Hauptschritte.</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Innerhalb dieser Funktion gibt es 2 Hauptschritte.</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Der erste ist ein Aggregationsschritt. Es wird die Summe aller Eingänge des Neurons gebildet, indem jeden Eingang mit einem Koeffizienten </a:t>
            </a:r>
            <a:r>
              <a:rPr lang="de-DE" sz="1800" b="1" dirty="0">
                <a:effectLst/>
                <a:latin typeface="Arial" panose="020B0604020202020204" pitchFamily="34" charset="0"/>
                <a:ea typeface="Calibri" panose="020F0502020204030204" pitchFamily="34" charset="0"/>
                <a:cs typeface="Times New Roman" panose="02020603050405020304" pitchFamily="18" charset="0"/>
              </a:rPr>
              <a:t>W</a:t>
            </a:r>
            <a:r>
              <a:rPr lang="de-DE" sz="1800" dirty="0">
                <a:effectLst/>
                <a:latin typeface="Arial" panose="020B0604020202020204" pitchFamily="34" charset="0"/>
                <a:ea typeface="Calibri" panose="020F0502020204030204" pitchFamily="34" charset="0"/>
                <a:cs typeface="Times New Roman" panose="02020603050405020304" pitchFamily="18" charset="0"/>
              </a:rPr>
              <a:t> multiplizieren. Dieser Koeffizient steht für die synaptische Aktivität, d. h., ob das Signal erregend ist.  In diesem Fall ist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+1</a:t>
            </a:r>
            <a:r>
              <a:rPr lang="de-DE" sz="1800" dirty="0">
                <a:effectLst/>
                <a:latin typeface="Arial" panose="020B0604020202020204" pitchFamily="34" charset="0"/>
                <a:ea typeface="Calibri" panose="020F0502020204030204" pitchFamily="34" charset="0"/>
                <a:cs typeface="Times New Roman" panose="02020603050405020304" pitchFamily="18" charset="0"/>
              </a:rPr>
              <a:t>, oder hemmend, in diesem Fall ist </a:t>
            </a:r>
            <a:r>
              <a:rPr lang="de-DE" sz="1800" b="1" dirty="0">
                <a:effectLst/>
                <a:latin typeface="Arial" panose="020B0604020202020204" pitchFamily="34" charset="0"/>
                <a:ea typeface="Calibri" panose="020F0502020204030204" pitchFamily="34" charset="0"/>
                <a:cs typeface="Times New Roman" panose="02020603050405020304" pitchFamily="18" charset="0"/>
              </a:rPr>
              <a:t>w -1</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In dieser Aggregationsphase erhält man einen Ausdruck der Form w1 x1 + w 2 x 2 + w3 x3 usw. usw.</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Nach dieser  dieser Schritt kommt die Aktivierungsphase. Hier wird das Ergebnis betrachten welcher zuvor Berechnung wurde. Und wenn es einen bestimmten Schwellenwert, in der Regel 0, überschreitet, wird das Neuron aktiviert und liefert eine Ausgabe </a:t>
            </a:r>
          </a:p>
          <a:p>
            <a:pPr algn="just">
              <a:lnSpc>
                <a:spcPct val="150000"/>
              </a:lnSpc>
              <a:spcAft>
                <a:spcPts val="6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y = 1.  Andernfalls bleibt es bei 0.</a:t>
            </a: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Auf diese Weise gelang es Warren McCulloch und Walter Pitts, die </a:t>
            </a:r>
            <a:r>
              <a:rPr lang="de-DE" sz="1800" b="1" dirty="0">
                <a:effectLst/>
                <a:latin typeface="Arial" panose="020B0604020202020204" pitchFamily="34" charset="0"/>
                <a:ea typeface="Calibri" panose="020F0502020204030204" pitchFamily="34" charset="0"/>
                <a:cs typeface="Times New Roman" panose="02020603050405020304" pitchFamily="18" charset="0"/>
              </a:rPr>
              <a:t>ersten künstlichen Neuronen</a:t>
            </a:r>
            <a:r>
              <a:rPr lang="de-DE" sz="1800" dirty="0">
                <a:effectLst/>
                <a:latin typeface="Arial" panose="020B0604020202020204" pitchFamily="34" charset="0"/>
                <a:ea typeface="Calibri" panose="020F0502020204030204" pitchFamily="34" charset="0"/>
                <a:cs typeface="Times New Roman" panose="02020603050405020304" pitchFamily="18" charset="0"/>
              </a:rPr>
              <a:t> zu entwickeln, die später in </a:t>
            </a:r>
            <a:r>
              <a:rPr lang="de-DE" sz="1800" b="1" dirty="0">
                <a:effectLst/>
                <a:latin typeface="Arial" panose="020B0604020202020204" pitchFamily="34" charset="0"/>
                <a:ea typeface="Calibri" panose="020F0502020204030204" pitchFamily="34" charset="0"/>
                <a:cs typeface="Times New Roman" panose="02020603050405020304" pitchFamily="18" charset="0"/>
              </a:rPr>
              <a:t>"Threshold </a:t>
            </a:r>
            <a:r>
              <a:rPr lang="de-DE" sz="1800" b="1" dirty="0" err="1">
                <a:effectLst/>
                <a:latin typeface="Arial" panose="020B0604020202020204" pitchFamily="34" charset="0"/>
                <a:ea typeface="Calibri" panose="020F0502020204030204" pitchFamily="34" charset="0"/>
                <a:cs typeface="Times New Roman" panose="02020603050405020304" pitchFamily="18" charset="0"/>
              </a:rPr>
              <a:t>Logic</a:t>
            </a:r>
            <a:r>
              <a:rPr lang="de-DE" sz="1800" b="1" dirty="0">
                <a:effectLst/>
                <a:latin typeface="Arial" panose="020B0604020202020204" pitchFamily="34" charset="0"/>
                <a:ea typeface="Calibri" panose="020F0502020204030204" pitchFamily="34" charset="0"/>
                <a:cs typeface="Times New Roman" panose="02020603050405020304" pitchFamily="18" charset="0"/>
              </a:rPr>
              <a:t> Unit</a:t>
            </a:r>
            <a:r>
              <a:rPr lang="de-DE" sz="1800" dirty="0">
                <a:effectLst/>
                <a:latin typeface="Arial" panose="020B0604020202020204" pitchFamily="34" charset="0"/>
                <a:ea typeface="Calibri" panose="020F0502020204030204" pitchFamily="34" charset="0"/>
                <a:cs typeface="Times New Roman" panose="02020603050405020304" pitchFamily="18" charset="0"/>
              </a:rPr>
              <a:t>" umbenannt wurden.</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r>
              <a:rPr lang="de-DE" sz="1800" dirty="0">
                <a:effectLst/>
                <a:latin typeface="Arial" panose="020B0604020202020204" pitchFamily="34" charset="0"/>
                <a:ea typeface="Calibri" panose="020F0502020204030204" pitchFamily="34" charset="0"/>
                <a:cs typeface="Times New Roman" panose="02020603050405020304" pitchFamily="18" charset="0"/>
              </a:rPr>
              <a:t>Deses  Modell ursprünglich war  nur für die Verarbeitung von logischen Eingaben konzipiert , welche entweder 0 oder 1 sind.</a:t>
            </a: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600"/>
              </a:spcAft>
              <a:buClrTx/>
              <a:buSzTx/>
              <a:buFontTx/>
              <a:buNone/>
              <a:tabLst/>
              <a:defRPr/>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50000"/>
              </a:lnSpc>
              <a:spcAft>
                <a:spcPts val="600"/>
              </a:spcAft>
            </a:pP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692BDF02-540B-43B4-9953-76428F00ACAC}" type="slidenum">
              <a:rPr lang="de-DE" smtClean="0"/>
              <a:t>11</a:t>
            </a:fld>
            <a:endParaRPr lang="de-DE"/>
          </a:p>
        </p:txBody>
      </p:sp>
    </p:spTree>
    <p:extLst>
      <p:ext uri="{BB962C8B-B14F-4D97-AF65-F5344CB8AC3E}">
        <p14:creationId xmlns:p14="http://schemas.microsoft.com/office/powerpoint/2010/main" val="10938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3DE48-F62F-4526-959D-0219B425253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9569C78-D446-4541-9A50-DF242CE26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86D6CE8-EA79-4CD9-9A4E-8AFD762342C7}"/>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EF2CB081-7F4A-484D-A03E-698728754DE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75B993-048B-4581-B4AD-0C0209AD05A2}"/>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45348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DA7807-AF51-4970-83E7-22AD9B0EAC4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1BEF614-2EC2-40EF-80B7-84FB49E794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4C53F-6698-44D9-BF65-214DE60ED5D9}"/>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CE64A4B6-4DA6-4C9B-A756-EAAF91CB5D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EDC4240-6416-490F-B0DF-53ACD96C1BAE}"/>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248748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5CB1EF-DA6E-42AF-AE0A-2C00F91FA26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170A4E0-0161-4DA1-9AEB-B381C558B51B}"/>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341E58-4FF5-4D7E-BF21-C3154CBFA38E}"/>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0C2FAA09-8949-4FEA-BDA2-2AACEB0AE71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C2D2D9D-CC0B-4ED4-BA51-235AC654B346}"/>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7090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A17D06-EEAA-4DF6-A567-382B631A98E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7D763F-57A0-45EE-83A9-2CD5A70D028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EF7745-6456-4644-9EA9-C985D1A75692}"/>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FEF30A3D-9273-4E7E-A7E9-10B41EA3A7E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B914E7-83E7-49AF-8576-7023C44AF6ED}"/>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39296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48C9D-4F86-42E4-A280-4FCE2B057C4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EC70EBB-71D6-4A67-83E4-79C043902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24E78F2-1E1A-43B3-AF21-8A31919DAB55}"/>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FF1E7531-C4CD-4EAE-A214-6A6171A79CD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B4A6A4-87DC-49FF-9906-B96C95490F91}"/>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87478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7FD53-8F36-460A-BBE8-0274160C30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ED173CA-EF7A-4F90-94DB-D26F105393E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3AB9CDD-7704-40E9-97B2-F0DD848C26E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78AC8E4-DDEB-4FEC-BF05-04257FA33B8C}"/>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6" name="Fußzeilenplatzhalter 5">
            <a:extLst>
              <a:ext uri="{FF2B5EF4-FFF2-40B4-BE49-F238E27FC236}">
                <a16:creationId xmlns:a16="http://schemas.microsoft.com/office/drawing/2014/main" id="{2D0BCA17-F8A2-4FD0-AD69-80B574CBBE6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A0EF9D7-7146-477F-8212-AEE0F565E8AB}"/>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76210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4C1286-3930-4DF9-A68F-CF96F57D760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76664C7-D810-40B4-8E5A-677DF097D3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2E15B92-8DC2-44E1-87E9-D46E30268B2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133BCD7-241D-4F41-9BCD-F51732251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FBAD088-125F-4696-B438-FCB9879E918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9FC2EA4-3AEC-4B6A-A2E8-0318FA9EC49C}"/>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8" name="Fußzeilenplatzhalter 7">
            <a:extLst>
              <a:ext uri="{FF2B5EF4-FFF2-40B4-BE49-F238E27FC236}">
                <a16:creationId xmlns:a16="http://schemas.microsoft.com/office/drawing/2014/main" id="{1C2397F6-20E7-48FE-90A9-DD69C84D167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A8C5E76-F2EB-446E-85D5-ECDD7EA27B6A}"/>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52853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00C92-D170-468B-8895-D1563BB0B4E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FBDB46E-6405-4C14-81F1-02297BA2992D}"/>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4" name="Fußzeilenplatzhalter 3">
            <a:extLst>
              <a:ext uri="{FF2B5EF4-FFF2-40B4-BE49-F238E27FC236}">
                <a16:creationId xmlns:a16="http://schemas.microsoft.com/office/drawing/2014/main" id="{82D00FDA-76CF-45A0-8AE2-228AD719E8E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72BF258-1B2C-460C-9840-0104DDD5D9A3}"/>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422860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5CA08FE-EB6F-415E-A804-68CA08603A05}"/>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3" name="Fußzeilenplatzhalter 2">
            <a:extLst>
              <a:ext uri="{FF2B5EF4-FFF2-40B4-BE49-F238E27FC236}">
                <a16:creationId xmlns:a16="http://schemas.microsoft.com/office/drawing/2014/main" id="{7137D6B8-8293-4E72-B5AC-7B6DDD55EAC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D25763B-BB3F-4AFE-BFDE-78104B182523}"/>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197875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4ED5FA-6DAB-4877-99C3-23DA13D3F7F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8403969-71C8-462A-9FDF-6CC7CB30B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B5723042-A953-410E-93A5-BC4BDB65C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BACC8A-D8E1-4E8A-BAFD-239D0AF5B329}"/>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6" name="Fußzeilenplatzhalter 5">
            <a:extLst>
              <a:ext uri="{FF2B5EF4-FFF2-40B4-BE49-F238E27FC236}">
                <a16:creationId xmlns:a16="http://schemas.microsoft.com/office/drawing/2014/main" id="{4A15272C-8748-4200-8374-1316D37A3CC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54B776A-14EE-46BE-ADB0-5AEC00C5F73D}"/>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95844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7D4D81-3B3E-428E-ADB3-7CD8F96AAB5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F8D285-C05B-4AF8-88EC-D1EFD9107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912CD47-39A0-4205-920E-77648A536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019FE50-0008-4A5E-A410-1AEC2DC590E6}"/>
              </a:ext>
            </a:extLst>
          </p:cNvPr>
          <p:cNvSpPr>
            <a:spLocks noGrp="1"/>
          </p:cNvSpPr>
          <p:nvPr>
            <p:ph type="dt" sz="half" idx="10"/>
          </p:nvPr>
        </p:nvSpPr>
        <p:spPr/>
        <p:txBody>
          <a:bodyPr/>
          <a:lstStyle/>
          <a:p>
            <a:fld id="{C8426728-2403-41BC-B89C-B17C200E9191}" type="datetimeFigureOut">
              <a:rPr lang="de-DE" smtClean="0"/>
              <a:t>24.04.2022</a:t>
            </a:fld>
            <a:endParaRPr lang="de-DE"/>
          </a:p>
        </p:txBody>
      </p:sp>
      <p:sp>
        <p:nvSpPr>
          <p:cNvPr id="6" name="Fußzeilenplatzhalter 5">
            <a:extLst>
              <a:ext uri="{FF2B5EF4-FFF2-40B4-BE49-F238E27FC236}">
                <a16:creationId xmlns:a16="http://schemas.microsoft.com/office/drawing/2014/main" id="{B5DBC3EB-8536-4D84-8227-DC74ED406BC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48FD002-F35F-4EED-B233-C69ED4C431C6}"/>
              </a:ext>
            </a:extLst>
          </p:cNvPr>
          <p:cNvSpPr>
            <a:spLocks noGrp="1"/>
          </p:cNvSpPr>
          <p:nvPr>
            <p:ph type="sldNum" sz="quarter" idx="12"/>
          </p:nvPr>
        </p:nvSpPr>
        <p:spPr/>
        <p:txBody>
          <a:bodyPr/>
          <a:lstStyle/>
          <a:p>
            <a:fld id="{F7B85D95-4385-4A8C-B85C-EB91828EDBB4}" type="slidenum">
              <a:rPr lang="de-DE" smtClean="0"/>
              <a:t>‹Nr.›</a:t>
            </a:fld>
            <a:endParaRPr lang="de-DE"/>
          </a:p>
        </p:txBody>
      </p:sp>
    </p:spTree>
    <p:extLst>
      <p:ext uri="{BB962C8B-B14F-4D97-AF65-F5344CB8AC3E}">
        <p14:creationId xmlns:p14="http://schemas.microsoft.com/office/powerpoint/2010/main" val="205795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38C7C59-52D4-4076-B9AD-C44001D4C3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8345A8C-62E2-4B64-9822-4F65FAAFE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19EA73-98A7-497C-B56E-02D52CF50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26728-2403-41BC-B89C-B17C200E9191}" type="datetimeFigureOut">
              <a:rPr lang="de-DE" smtClean="0"/>
              <a:t>24.04.2022</a:t>
            </a:fld>
            <a:endParaRPr lang="de-DE"/>
          </a:p>
        </p:txBody>
      </p:sp>
      <p:sp>
        <p:nvSpPr>
          <p:cNvPr id="5" name="Fußzeilenplatzhalter 4">
            <a:extLst>
              <a:ext uri="{FF2B5EF4-FFF2-40B4-BE49-F238E27FC236}">
                <a16:creationId xmlns:a16="http://schemas.microsoft.com/office/drawing/2014/main" id="{159EE451-4F8D-4A8D-B766-95521072E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7B5BAC7-13AC-4864-A16C-30586ADDB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85D95-4385-4A8C-B85C-EB91828EDBB4}" type="slidenum">
              <a:rPr lang="de-DE" smtClean="0"/>
              <a:t>‹Nr.›</a:t>
            </a:fld>
            <a:endParaRPr lang="de-DE"/>
          </a:p>
        </p:txBody>
      </p:sp>
    </p:spTree>
    <p:extLst>
      <p:ext uri="{BB962C8B-B14F-4D97-AF65-F5344CB8AC3E}">
        <p14:creationId xmlns:p14="http://schemas.microsoft.com/office/powerpoint/2010/main" val="177628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610.png"/><Relationship Id="rId7" Type="http://schemas.openxmlformats.org/officeDocument/2006/relationships/image" Target="../media/image9.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810.png"/><Relationship Id="rId1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710.png"/><Relationship Id="rId9" Type="http://schemas.openxmlformats.org/officeDocument/2006/relationships/image" Target="../media/image12.pn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5.png"/><Relationship Id="rId3" Type="http://schemas.openxmlformats.org/officeDocument/2006/relationships/image" Target="../media/image24.png"/><Relationship Id="rId21" Type="http://schemas.openxmlformats.org/officeDocument/2006/relationships/image" Target="../media/image36.png"/><Relationship Id="rId7" Type="http://schemas.openxmlformats.org/officeDocument/2006/relationships/image" Target="../media/image15.png"/><Relationship Id="rId12" Type="http://schemas.openxmlformats.org/officeDocument/2006/relationships/image" Target="../media/image16.png"/><Relationship Id="rId17" Type="http://schemas.openxmlformats.org/officeDocument/2006/relationships/image" Target="../media/image34.png"/><Relationship Id="rId2" Type="http://schemas.openxmlformats.org/officeDocument/2006/relationships/notesSlide" Target="../notesSlides/notesSlide10.xml"/><Relationship Id="rId16" Type="http://schemas.openxmlformats.org/officeDocument/2006/relationships/image" Target="../media/image33.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9.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48.png"/><Relationship Id="rId19"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47.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29.png"/><Relationship Id="rId3" Type="http://schemas.openxmlformats.org/officeDocument/2006/relationships/image" Target="../media/image4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36.png"/><Relationship Id="rId2" Type="http://schemas.openxmlformats.org/officeDocument/2006/relationships/image" Target="../media/image37.pn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4.png"/><Relationship Id="rId5" Type="http://schemas.openxmlformats.org/officeDocument/2006/relationships/image" Target="../media/image45.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4.png"/><Relationship Id="rId9" Type="http://schemas.openxmlformats.org/officeDocument/2006/relationships/image" Target="../media/image52.png"/><Relationship Id="rId1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560.png"/><Relationship Id="rId18" Type="http://schemas.openxmlformats.org/officeDocument/2006/relationships/image" Target="../media/image550.png"/><Relationship Id="rId3" Type="http://schemas.openxmlformats.org/officeDocument/2006/relationships/image" Target="../media/image360.png"/><Relationship Id="rId21" Type="http://schemas.openxmlformats.org/officeDocument/2006/relationships/image" Target="../media/image640.png"/><Relationship Id="rId7" Type="http://schemas.openxmlformats.org/officeDocument/2006/relationships/image" Target="../media/image450.png"/><Relationship Id="rId12" Type="http://schemas.openxmlformats.org/officeDocument/2006/relationships/image" Target="../media/image530.png"/><Relationship Id="rId17" Type="http://schemas.openxmlformats.org/officeDocument/2006/relationships/image" Target="../media/image540.png"/><Relationship Id="rId2" Type="http://schemas.openxmlformats.org/officeDocument/2006/relationships/notesSlide" Target="../notesSlides/notesSlide13.xml"/><Relationship Id="rId16" Type="http://schemas.openxmlformats.org/officeDocument/2006/relationships/image" Target="../media/image590.png"/><Relationship Id="rId20"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440.png"/><Relationship Id="rId11" Type="http://schemas.openxmlformats.org/officeDocument/2006/relationships/image" Target="../media/image520.png"/><Relationship Id="rId24" Type="http://schemas.openxmlformats.org/officeDocument/2006/relationships/image" Target="../media/image29.png"/><Relationship Id="rId5" Type="http://schemas.openxmlformats.org/officeDocument/2006/relationships/image" Target="../media/image430.png"/><Relationship Id="rId15" Type="http://schemas.openxmlformats.org/officeDocument/2006/relationships/image" Target="../media/image580.png"/><Relationship Id="rId23" Type="http://schemas.openxmlformats.org/officeDocument/2006/relationships/image" Target="../media/image600.png"/><Relationship Id="rId10" Type="http://schemas.openxmlformats.org/officeDocument/2006/relationships/image" Target="../media/image510.png"/><Relationship Id="rId19" Type="http://schemas.openxmlformats.org/officeDocument/2006/relationships/image" Target="../media/image620.png"/><Relationship Id="rId4" Type="http://schemas.openxmlformats.org/officeDocument/2006/relationships/image" Target="../media/image370.png"/><Relationship Id="rId9" Type="http://schemas.openxmlformats.org/officeDocument/2006/relationships/image" Target="../media/image500.png"/><Relationship Id="rId14" Type="http://schemas.openxmlformats.org/officeDocument/2006/relationships/image" Target="../media/image570.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14.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jpg"/><Relationship Id="rId4" Type="http://schemas.openxmlformats.org/officeDocument/2006/relationships/image" Target="../media/image121.jpeg"/></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4.xml.rels><?xml version="1.0" encoding="UTF-8" standalone="yes"?>
<Relationships xmlns="http://schemas.openxmlformats.org/package/2006/relationships"><Relationship Id="rId3" Type="http://schemas.openxmlformats.org/officeDocument/2006/relationships/hyperlink" Target="https://news.microsoft.com/de-de/einfach-erklaert-was-ist-kuenstliche-intelligenz/"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ebookcentral.proquest.com/" TargetMode="External"/><Relationship Id="rId2" Type="http://schemas.openxmlformats.org/officeDocument/2006/relationships/hyperlink" Target="https://arxiv.org/pdf/1409.1556"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hyperlink" Target="https://news.microsoft.com/de-de/einfach-erklaert-was-ist-kuenstliche-intelligen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customXml" Target="../ink/ink3.xml"/><Relationship Id="rId4" Type="http://schemas.openxmlformats.org/officeDocument/2006/relationships/hyperlink" Target="https://news.microsoft.com/de-de/einfach-erklaert-was-ist-kuenstliche-intelligenz/"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customXml" Target="../ink/ink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76D5E082-58AB-41C1-B58E-296D5F1919CA}"/>
              </a:ext>
            </a:extLst>
          </p:cNvPr>
          <p:cNvSpPr/>
          <p:nvPr/>
        </p:nvSpPr>
        <p:spPr>
          <a:xfrm>
            <a:off x="0" y="0"/>
            <a:ext cx="12192000" cy="30805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latin typeface="Arial" panose="020B0604020202020204" pitchFamily="34" charset="0"/>
                <a:cs typeface="Arial" panose="020B0604020202020204" pitchFamily="34" charset="0"/>
              </a:rPr>
              <a:t>Detektion und Klassifikation verschiedener Mundschutz-Maskentypen </a:t>
            </a:r>
          </a:p>
          <a:p>
            <a:pPr algn="ctr"/>
            <a:r>
              <a:rPr lang="de-DE" sz="4800" dirty="0">
                <a:latin typeface="Arial" panose="020B0604020202020204" pitchFamily="34" charset="0"/>
                <a:cs typeface="Arial" panose="020B0604020202020204" pitchFamily="34" charset="0"/>
              </a:rPr>
              <a:t>unter Verwendung neuronaler Netze</a:t>
            </a:r>
          </a:p>
        </p:txBody>
      </p:sp>
      <p:sp>
        <p:nvSpPr>
          <p:cNvPr id="6" name="Textfeld 5">
            <a:extLst>
              <a:ext uri="{FF2B5EF4-FFF2-40B4-BE49-F238E27FC236}">
                <a16:creationId xmlns:a16="http://schemas.microsoft.com/office/drawing/2014/main" id="{43C954BC-E87A-41BE-9447-35533F975C89}"/>
              </a:ext>
            </a:extLst>
          </p:cNvPr>
          <p:cNvSpPr txBox="1"/>
          <p:nvPr/>
        </p:nvSpPr>
        <p:spPr>
          <a:xfrm>
            <a:off x="4714009" y="4766736"/>
            <a:ext cx="2763982" cy="461665"/>
          </a:xfrm>
          <a:prstGeom prst="rect">
            <a:avLst/>
          </a:prstGeom>
          <a:noFill/>
        </p:spPr>
        <p:txBody>
          <a:bodyPr wrap="square">
            <a:spAutoFit/>
          </a:bodyPr>
          <a:lstStyle/>
          <a:p>
            <a:r>
              <a:rPr lang="de-DE" sz="2400" b="1" i="1" dirty="0">
                <a:latin typeface="Arial" panose="020B0604020202020204" pitchFamily="34" charset="0"/>
                <a:cs typeface="Arial" panose="020B0604020202020204" pitchFamily="34" charset="0"/>
              </a:rPr>
              <a:t>Koffitse Aboudou</a:t>
            </a:r>
          </a:p>
        </p:txBody>
      </p:sp>
      <p:sp>
        <p:nvSpPr>
          <p:cNvPr id="8" name="Textfeld 7">
            <a:extLst>
              <a:ext uri="{FF2B5EF4-FFF2-40B4-BE49-F238E27FC236}">
                <a16:creationId xmlns:a16="http://schemas.microsoft.com/office/drawing/2014/main" id="{ECDE84C9-6F63-4DC9-BFC3-FC6B7ACE2FE2}"/>
              </a:ext>
            </a:extLst>
          </p:cNvPr>
          <p:cNvSpPr txBox="1"/>
          <p:nvPr/>
        </p:nvSpPr>
        <p:spPr>
          <a:xfrm>
            <a:off x="3856510" y="3777450"/>
            <a:ext cx="5774377" cy="523220"/>
          </a:xfrm>
          <a:prstGeom prst="rect">
            <a:avLst/>
          </a:prstGeom>
          <a:noFill/>
        </p:spPr>
        <p:txBody>
          <a:bodyPr wrap="square">
            <a:spAutoFit/>
          </a:bodyPr>
          <a:lstStyle/>
          <a:p>
            <a:r>
              <a:rPr lang="de-DE" sz="2800" b="0" i="0" dirty="0">
                <a:solidFill>
                  <a:srgbClr val="202124"/>
                </a:solidFill>
                <a:effectLst/>
                <a:latin typeface="arial" panose="020B0604020202020204" pitchFamily="34" charset="0"/>
              </a:rPr>
              <a:t>Fakultät  Angewandte Informatik </a:t>
            </a:r>
            <a:endParaRPr lang="de-DE" sz="2800" dirty="0"/>
          </a:p>
        </p:txBody>
      </p:sp>
    </p:spTree>
    <p:extLst>
      <p:ext uri="{BB962C8B-B14F-4D97-AF65-F5344CB8AC3E}">
        <p14:creationId xmlns:p14="http://schemas.microsoft.com/office/powerpoint/2010/main" val="84551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35;p26">
            <a:extLst>
              <a:ext uri="{FF2B5EF4-FFF2-40B4-BE49-F238E27FC236}">
                <a16:creationId xmlns:a16="http://schemas.microsoft.com/office/drawing/2014/main" id="{1A8BEE44-F9AD-4B45-9404-4742FC774CFA}"/>
              </a:ext>
            </a:extLst>
          </p:cNvPr>
          <p:cNvSpPr/>
          <p:nvPr/>
        </p:nvSpPr>
        <p:spPr>
          <a:xfrm>
            <a:off x="1699490" y="1795557"/>
            <a:ext cx="3923756" cy="2837839"/>
          </a:xfrm>
          <a:custGeom>
            <a:avLst/>
            <a:gdLst/>
            <a:ahLst/>
            <a:cxnLst/>
            <a:rect l="l" t="t" r="r" b="b"/>
            <a:pathLst>
              <a:path w="281023" h="93377" extrusionOk="0">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w="76200" cap="flat" cmpd="sng">
            <a:solidFill>
              <a:srgbClr val="A64D79"/>
            </a:solidFill>
            <a:prstDash val="solid"/>
            <a:round/>
            <a:headEnd type="none" w="med" len="med"/>
            <a:tailEnd type="none" w="med" len="med"/>
          </a:ln>
        </p:spPr>
      </p:sp>
      <p:sp>
        <p:nvSpPr>
          <p:cNvPr id="4" name="Google Shape;139;p26">
            <a:extLst>
              <a:ext uri="{FF2B5EF4-FFF2-40B4-BE49-F238E27FC236}">
                <a16:creationId xmlns:a16="http://schemas.microsoft.com/office/drawing/2014/main" id="{37C0613B-EE7F-4D8C-8246-F84862DC7AF5}"/>
              </a:ext>
            </a:extLst>
          </p:cNvPr>
          <p:cNvSpPr/>
          <p:nvPr/>
        </p:nvSpPr>
        <p:spPr>
          <a:xfrm>
            <a:off x="3087380" y="2494368"/>
            <a:ext cx="324893" cy="337158"/>
          </a:xfrm>
          <a:prstGeom prst="ellipse">
            <a:avLst/>
          </a:prstGeom>
          <a:solidFill>
            <a:srgbClr val="EAD1DC"/>
          </a:solidFill>
          <a:ln w="76200"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Foliennummernplatzhalter 4">
            <a:extLst>
              <a:ext uri="{FF2B5EF4-FFF2-40B4-BE49-F238E27FC236}">
                <a16:creationId xmlns:a16="http://schemas.microsoft.com/office/drawing/2014/main" id="{D6D4ECC8-A025-49AC-A4C7-C02C9D336B43}"/>
              </a:ext>
            </a:extLst>
          </p:cNvPr>
          <p:cNvSpPr>
            <a:spLocks noGrp="1"/>
          </p:cNvSpPr>
          <p:nvPr>
            <p:ph type="sldNum" idx="12"/>
          </p:nvPr>
        </p:nvSpPr>
        <p:spPr/>
        <p:txBody>
          <a:bodyPr/>
          <a:lstStyle/>
          <a:p>
            <a:fld id="{00000000-1234-1234-1234-123412341234}" type="slidenum">
              <a:rPr lang="de-DE" smtClean="0"/>
              <a:pPr/>
              <a:t>10</a:t>
            </a:fld>
            <a:endParaRPr lang="de-DE"/>
          </a:p>
        </p:txBody>
      </p:sp>
      <p:sp>
        <p:nvSpPr>
          <p:cNvPr id="25" name="Textfeld 24">
            <a:extLst>
              <a:ext uri="{FF2B5EF4-FFF2-40B4-BE49-F238E27FC236}">
                <a16:creationId xmlns:a16="http://schemas.microsoft.com/office/drawing/2014/main" id="{CB80CC47-E445-4426-B01D-21FAFB3B508D}"/>
              </a:ext>
            </a:extLst>
          </p:cNvPr>
          <p:cNvSpPr txBox="1"/>
          <p:nvPr/>
        </p:nvSpPr>
        <p:spPr>
          <a:xfrm>
            <a:off x="232711" y="1928320"/>
            <a:ext cx="1509269" cy="369332"/>
          </a:xfrm>
          <a:prstGeom prst="rect">
            <a:avLst/>
          </a:prstGeom>
          <a:solidFill>
            <a:srgbClr val="FFFF00"/>
          </a:solidFill>
        </p:spPr>
        <p:txBody>
          <a:bodyPr wrap="square">
            <a:spAutoFit/>
          </a:bodyPr>
          <a:lstStyle/>
          <a:p>
            <a:r>
              <a:rPr lang="de-DE" dirty="0"/>
              <a:t>Aufreger  + 1</a:t>
            </a:r>
          </a:p>
        </p:txBody>
      </p:sp>
      <p:sp>
        <p:nvSpPr>
          <p:cNvPr id="27" name="Textfeld 26">
            <a:extLst>
              <a:ext uri="{FF2B5EF4-FFF2-40B4-BE49-F238E27FC236}">
                <a16:creationId xmlns:a16="http://schemas.microsoft.com/office/drawing/2014/main" id="{0D5D4953-BC22-4369-AEC5-D60A21AD9FF7}"/>
              </a:ext>
            </a:extLst>
          </p:cNvPr>
          <p:cNvSpPr txBox="1"/>
          <p:nvPr/>
        </p:nvSpPr>
        <p:spPr>
          <a:xfrm>
            <a:off x="254979" y="2368031"/>
            <a:ext cx="1509269" cy="369332"/>
          </a:xfrm>
          <a:prstGeom prst="rect">
            <a:avLst/>
          </a:prstGeom>
          <a:solidFill>
            <a:srgbClr val="FF0000"/>
          </a:solidFill>
        </p:spPr>
        <p:txBody>
          <a:bodyPr wrap="square">
            <a:spAutoFit/>
          </a:bodyPr>
          <a:lstStyle/>
          <a:p>
            <a:r>
              <a:rPr lang="de-DE" dirty="0"/>
              <a:t>Inhibitoren -1</a:t>
            </a:r>
          </a:p>
        </p:txBody>
      </p:sp>
      <p:sp>
        <p:nvSpPr>
          <p:cNvPr id="44" name="Textfeld 43">
            <a:extLst>
              <a:ext uri="{FF2B5EF4-FFF2-40B4-BE49-F238E27FC236}">
                <a16:creationId xmlns:a16="http://schemas.microsoft.com/office/drawing/2014/main" id="{DF86A5F6-0E9F-4CB7-A3E0-3CE68D79F0A5}"/>
              </a:ext>
            </a:extLst>
          </p:cNvPr>
          <p:cNvSpPr txBox="1"/>
          <p:nvPr/>
        </p:nvSpPr>
        <p:spPr>
          <a:xfrm>
            <a:off x="4693541" y="3394852"/>
            <a:ext cx="1787959" cy="461665"/>
          </a:xfrm>
          <a:prstGeom prst="rect">
            <a:avLst/>
          </a:prstGeom>
          <a:noFill/>
        </p:spPr>
        <p:txBody>
          <a:bodyPr wrap="square">
            <a:spAutoFit/>
          </a:bodyPr>
          <a:lstStyle/>
          <a:p>
            <a:r>
              <a:rPr lang="de-DE" sz="2400" b="1" dirty="0">
                <a:solidFill>
                  <a:srgbClr val="0070C0"/>
                </a:solidFill>
              </a:rPr>
              <a:t>Aktivation</a:t>
            </a:r>
            <a:endParaRPr lang="de-DE" b="1" dirty="0">
              <a:solidFill>
                <a:srgbClr val="0070C0"/>
              </a:solidFill>
            </a:endParaRPr>
          </a:p>
        </p:txBody>
      </p:sp>
      <p:grpSp>
        <p:nvGrpSpPr>
          <p:cNvPr id="88" name="Gruppieren 87">
            <a:extLst>
              <a:ext uri="{FF2B5EF4-FFF2-40B4-BE49-F238E27FC236}">
                <a16:creationId xmlns:a16="http://schemas.microsoft.com/office/drawing/2014/main" id="{88029E1E-B806-4445-B819-482C60B3FB70}"/>
              </a:ext>
            </a:extLst>
          </p:cNvPr>
          <p:cNvGrpSpPr/>
          <p:nvPr/>
        </p:nvGrpSpPr>
        <p:grpSpPr>
          <a:xfrm>
            <a:off x="4552093" y="3846163"/>
            <a:ext cx="1899401" cy="864745"/>
            <a:chOff x="7965613" y="4395975"/>
            <a:chExt cx="1899401" cy="864745"/>
          </a:xfrm>
        </p:grpSpPr>
        <p:grpSp>
          <p:nvGrpSpPr>
            <p:cNvPr id="24" name="Gruppieren 23">
              <a:extLst>
                <a:ext uri="{FF2B5EF4-FFF2-40B4-BE49-F238E27FC236}">
                  <a16:creationId xmlns:a16="http://schemas.microsoft.com/office/drawing/2014/main" id="{A00219F4-016F-4DDE-9CD6-AB1540FA52D5}"/>
                </a:ext>
              </a:extLst>
            </p:cNvPr>
            <p:cNvGrpSpPr/>
            <p:nvPr/>
          </p:nvGrpSpPr>
          <p:grpSpPr>
            <a:xfrm>
              <a:off x="8247028" y="4457234"/>
              <a:ext cx="1272612" cy="670307"/>
              <a:chOff x="8247028" y="4457234"/>
              <a:chExt cx="1272612" cy="670307"/>
            </a:xfrm>
          </p:grpSpPr>
          <p:sp>
            <p:nvSpPr>
              <p:cNvPr id="30" name="Flussdiagramm: Verbinder 29">
                <a:extLst>
                  <a:ext uri="{FF2B5EF4-FFF2-40B4-BE49-F238E27FC236}">
                    <a16:creationId xmlns:a16="http://schemas.microsoft.com/office/drawing/2014/main" id="{50730401-6C48-4187-BE04-5B8FFD69878B}"/>
                  </a:ext>
                </a:extLst>
              </p:cNvPr>
              <p:cNvSpPr/>
              <p:nvPr/>
            </p:nvSpPr>
            <p:spPr>
              <a:xfrm>
                <a:off x="8247028" y="4551449"/>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Flussdiagramm: Verbinder 30">
                <a:extLst>
                  <a:ext uri="{FF2B5EF4-FFF2-40B4-BE49-F238E27FC236}">
                    <a16:creationId xmlns:a16="http://schemas.microsoft.com/office/drawing/2014/main" id="{6BCEB186-C992-4A89-8D15-66DE8A811B16}"/>
                  </a:ext>
                </a:extLst>
              </p:cNvPr>
              <p:cNvSpPr/>
              <p:nvPr/>
            </p:nvSpPr>
            <p:spPr>
              <a:xfrm>
                <a:off x="8256591" y="4750463"/>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47DDE12A-89B3-4543-AF83-F202F513FF15}"/>
                  </a:ext>
                </a:extLst>
              </p:cNvPr>
              <p:cNvSpPr/>
              <p:nvPr/>
            </p:nvSpPr>
            <p:spPr>
              <a:xfrm>
                <a:off x="8247028" y="493954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4DEEFB2B-1B3D-4EC6-885A-D2042ED0D34A}"/>
                  </a:ext>
                </a:extLst>
              </p:cNvPr>
              <p:cNvSpPr/>
              <p:nvPr/>
            </p:nvSpPr>
            <p:spPr>
              <a:xfrm>
                <a:off x="8468914" y="456236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5DEDF9F7-DEF5-4B6A-BCAE-B5B8D7DEF251}"/>
                  </a:ext>
                </a:extLst>
              </p:cNvPr>
              <p:cNvSpPr/>
              <p:nvPr/>
            </p:nvSpPr>
            <p:spPr>
              <a:xfrm>
                <a:off x="8468914" y="4760848"/>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BD73A005-A59A-4283-9BE9-BD48156EC70E}"/>
                  </a:ext>
                </a:extLst>
              </p:cNvPr>
              <p:cNvSpPr/>
              <p:nvPr/>
            </p:nvSpPr>
            <p:spPr>
              <a:xfrm>
                <a:off x="8468914" y="495460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FBBBFC45-146A-4EA1-8A5D-8ACCD391CFFA}"/>
                  </a:ext>
                </a:extLst>
              </p:cNvPr>
              <p:cNvSpPr/>
              <p:nvPr/>
            </p:nvSpPr>
            <p:spPr>
              <a:xfrm>
                <a:off x="9110085" y="4607464"/>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CC29A72B-A2CE-4EB0-AA4C-149247767112}"/>
                  </a:ext>
                </a:extLst>
              </p:cNvPr>
              <p:cNvSpPr/>
              <p:nvPr/>
            </p:nvSpPr>
            <p:spPr>
              <a:xfrm>
                <a:off x="9097440" y="4828348"/>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E4728F8C-08E4-4D78-9F4C-C26F7F63FC86}"/>
                  </a:ext>
                </a:extLst>
              </p:cNvPr>
              <p:cNvSpPr/>
              <p:nvPr/>
            </p:nvSpPr>
            <p:spPr>
              <a:xfrm>
                <a:off x="9333767" y="4607463"/>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15E092D7-7830-4E99-91F3-7D1125920684}"/>
                  </a:ext>
                </a:extLst>
              </p:cNvPr>
              <p:cNvSpPr/>
              <p:nvPr/>
            </p:nvSpPr>
            <p:spPr>
              <a:xfrm>
                <a:off x="9340640" y="4836932"/>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84ED6952-CEAF-480F-BE2F-F446E5E9386B}"/>
                  </a:ext>
                </a:extLst>
              </p:cNvPr>
              <p:cNvSpPr txBox="1"/>
              <p:nvPr/>
            </p:nvSpPr>
            <p:spPr>
              <a:xfrm>
                <a:off x="8690800" y="4457234"/>
                <a:ext cx="375786" cy="646331"/>
              </a:xfrm>
              <a:prstGeom prst="rect">
                <a:avLst/>
              </a:prstGeom>
              <a:noFill/>
              <a:ln>
                <a:noFill/>
              </a:ln>
            </p:spPr>
            <p:txBody>
              <a:bodyPr wrap="square">
                <a:spAutoFit/>
              </a:bodyPr>
              <a:lstStyle/>
              <a:p>
                <a:r>
                  <a:rPr lang="de-DE" sz="3600" b="1" dirty="0"/>
                  <a:t>&gt;</a:t>
                </a:r>
                <a:endParaRPr lang="de-DE" b="1" dirty="0"/>
              </a:p>
            </p:txBody>
          </p:sp>
        </p:grpSp>
        <p:sp>
          <p:nvSpPr>
            <p:cNvPr id="28" name="Rechteck: abgerundete Ecken 27">
              <a:extLst>
                <a:ext uri="{FF2B5EF4-FFF2-40B4-BE49-F238E27FC236}">
                  <a16:creationId xmlns:a16="http://schemas.microsoft.com/office/drawing/2014/main" id="{B4068B66-B02D-4764-A4D9-D0CAD58248CC}"/>
                </a:ext>
              </a:extLst>
            </p:cNvPr>
            <p:cNvSpPr/>
            <p:nvPr/>
          </p:nvSpPr>
          <p:spPr>
            <a:xfrm>
              <a:off x="7965613" y="4395975"/>
              <a:ext cx="1899401" cy="864745"/>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4" name="Gruppieren 63">
            <a:extLst>
              <a:ext uri="{FF2B5EF4-FFF2-40B4-BE49-F238E27FC236}">
                <a16:creationId xmlns:a16="http://schemas.microsoft.com/office/drawing/2014/main" id="{9C8E8D1C-B257-4B10-B876-A00F144F6125}"/>
              </a:ext>
            </a:extLst>
          </p:cNvPr>
          <p:cNvGrpSpPr/>
          <p:nvPr/>
        </p:nvGrpSpPr>
        <p:grpSpPr>
          <a:xfrm rot="20655545">
            <a:off x="3574914" y="1967547"/>
            <a:ext cx="2029966" cy="416013"/>
            <a:chOff x="2531327" y="5253587"/>
            <a:chExt cx="3315171" cy="478140"/>
          </a:xfrm>
        </p:grpSpPr>
        <p:cxnSp>
          <p:nvCxnSpPr>
            <p:cNvPr id="56" name="Gerader Verbinder 55">
              <a:extLst>
                <a:ext uri="{FF2B5EF4-FFF2-40B4-BE49-F238E27FC236}">
                  <a16:creationId xmlns:a16="http://schemas.microsoft.com/office/drawing/2014/main" id="{3A6A90C9-FA1B-4871-BEE7-562F8C1AA63F}"/>
                </a:ext>
              </a:extLst>
            </p:cNvPr>
            <p:cNvCxnSpPr>
              <a:cxnSpLocks/>
            </p:cNvCxnSpPr>
            <p:nvPr/>
          </p:nvCxnSpPr>
          <p:spPr>
            <a:xfrm flipV="1">
              <a:off x="2955073" y="5253587"/>
              <a:ext cx="135662" cy="4781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F6717EE4-F36F-445C-BFB2-FB8D7A740FAC}"/>
                </a:ext>
              </a:extLst>
            </p:cNvPr>
            <p:cNvCxnSpPr>
              <a:cxnSpLocks/>
            </p:cNvCxnSpPr>
            <p:nvPr/>
          </p:nvCxnSpPr>
          <p:spPr>
            <a:xfrm>
              <a:off x="3090735" y="5731726"/>
              <a:ext cx="275576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31757ED-077D-4B3F-9284-C507DAB41BAB}"/>
                </a:ext>
              </a:extLst>
            </p:cNvPr>
            <p:cNvCxnSpPr>
              <a:cxnSpLocks/>
            </p:cNvCxnSpPr>
            <p:nvPr/>
          </p:nvCxnSpPr>
          <p:spPr>
            <a:xfrm flipV="1">
              <a:off x="3090735" y="5280037"/>
              <a:ext cx="0" cy="45168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BD0523C-5EBF-4846-99D5-83917A4E4CA0}"/>
                </a:ext>
              </a:extLst>
            </p:cNvPr>
            <p:cNvCxnSpPr/>
            <p:nvPr/>
          </p:nvCxnSpPr>
          <p:spPr>
            <a:xfrm>
              <a:off x="2531327" y="5731727"/>
              <a:ext cx="42374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32986B55-5050-4DA9-82D1-116F7E7AA353}"/>
              </a:ext>
            </a:extLst>
          </p:cNvPr>
          <p:cNvGrpSpPr/>
          <p:nvPr/>
        </p:nvGrpSpPr>
        <p:grpSpPr>
          <a:xfrm>
            <a:off x="1844570" y="1930126"/>
            <a:ext cx="1068067" cy="2425278"/>
            <a:chOff x="3908112" y="1449781"/>
            <a:chExt cx="883508" cy="3875933"/>
          </a:xfrm>
        </p:grpSpPr>
        <p:grpSp>
          <p:nvGrpSpPr>
            <p:cNvPr id="67" name="Gruppieren 66">
              <a:extLst>
                <a:ext uri="{FF2B5EF4-FFF2-40B4-BE49-F238E27FC236}">
                  <a16:creationId xmlns:a16="http://schemas.microsoft.com/office/drawing/2014/main" id="{1AB67BD4-A65E-40C6-8B66-DA0809890528}"/>
                </a:ext>
              </a:extLst>
            </p:cNvPr>
            <p:cNvGrpSpPr/>
            <p:nvPr/>
          </p:nvGrpSpPr>
          <p:grpSpPr>
            <a:xfrm>
              <a:off x="4122745" y="1449781"/>
              <a:ext cx="668875" cy="763892"/>
              <a:chOff x="4122745" y="1449781"/>
              <a:chExt cx="668875" cy="763892"/>
            </a:xfrm>
          </p:grpSpPr>
          <p:sp>
            <p:nvSpPr>
              <p:cNvPr id="89" name="Flussdiagramm: Verbinder 88">
                <a:extLst>
                  <a:ext uri="{FF2B5EF4-FFF2-40B4-BE49-F238E27FC236}">
                    <a16:creationId xmlns:a16="http://schemas.microsoft.com/office/drawing/2014/main" id="{625C51A4-1CE5-4E10-A464-5B159C679289}"/>
                  </a:ext>
                </a:extLst>
              </p:cNvPr>
              <p:cNvSpPr/>
              <p:nvPr/>
            </p:nvSpPr>
            <p:spPr>
              <a:xfrm>
                <a:off x="4122745" y="1449781"/>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Flussdiagramm: Verbinder 89">
                <a:extLst>
                  <a:ext uri="{FF2B5EF4-FFF2-40B4-BE49-F238E27FC236}">
                    <a16:creationId xmlns:a16="http://schemas.microsoft.com/office/drawing/2014/main" id="{F380040F-FE85-40A3-8991-F53BA665DE92}"/>
                  </a:ext>
                </a:extLst>
              </p:cNvPr>
              <p:cNvSpPr/>
              <p:nvPr/>
            </p:nvSpPr>
            <p:spPr>
              <a:xfrm>
                <a:off x="4363583" y="1734469"/>
                <a:ext cx="158266" cy="172936"/>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Flussdiagramm: Verbinder 91">
                <a:extLst>
                  <a:ext uri="{FF2B5EF4-FFF2-40B4-BE49-F238E27FC236}">
                    <a16:creationId xmlns:a16="http://schemas.microsoft.com/office/drawing/2014/main" id="{8A4DEC98-DFF3-44CC-879A-3497C9D7BB6F}"/>
                  </a:ext>
                </a:extLst>
              </p:cNvPr>
              <p:cNvSpPr/>
              <p:nvPr/>
            </p:nvSpPr>
            <p:spPr>
              <a:xfrm rot="584947">
                <a:off x="4633355" y="2067315"/>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8" name="Gruppieren 67">
              <a:extLst>
                <a:ext uri="{FF2B5EF4-FFF2-40B4-BE49-F238E27FC236}">
                  <a16:creationId xmlns:a16="http://schemas.microsoft.com/office/drawing/2014/main" id="{67565F38-1846-4264-B987-73235FD6CE83}"/>
                </a:ext>
              </a:extLst>
            </p:cNvPr>
            <p:cNvGrpSpPr/>
            <p:nvPr/>
          </p:nvGrpSpPr>
          <p:grpSpPr>
            <a:xfrm rot="19510108">
              <a:off x="3908112" y="2976206"/>
              <a:ext cx="714387" cy="428258"/>
              <a:chOff x="2689838" y="4086826"/>
              <a:chExt cx="714387" cy="428258"/>
            </a:xfrm>
          </p:grpSpPr>
          <p:sp>
            <p:nvSpPr>
              <p:cNvPr id="76" name="Flussdiagramm: Verbinder 75">
                <a:extLst>
                  <a:ext uri="{FF2B5EF4-FFF2-40B4-BE49-F238E27FC236}">
                    <a16:creationId xmlns:a16="http://schemas.microsoft.com/office/drawing/2014/main" id="{71B945A2-A92F-4DDE-8FC4-7D952B3022DC}"/>
                  </a:ext>
                </a:extLst>
              </p:cNvPr>
              <p:cNvSpPr/>
              <p:nvPr/>
            </p:nvSpPr>
            <p:spPr>
              <a:xfrm rot="12625913">
                <a:off x="2991862" y="4195187"/>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8C1E0C6E-0F1C-4E3E-8371-C75C5FD9B52B}"/>
                  </a:ext>
                </a:extLst>
              </p:cNvPr>
              <p:cNvSpPr/>
              <p:nvPr/>
            </p:nvSpPr>
            <p:spPr>
              <a:xfrm rot="12625913">
                <a:off x="3245959" y="4342146"/>
                <a:ext cx="158266" cy="172938"/>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Flussdiagramm: Verbinder 78">
                <a:extLst>
                  <a:ext uri="{FF2B5EF4-FFF2-40B4-BE49-F238E27FC236}">
                    <a16:creationId xmlns:a16="http://schemas.microsoft.com/office/drawing/2014/main" id="{3ACDACA1-6138-4517-BAB3-ED7DB4A448DB}"/>
                  </a:ext>
                </a:extLst>
              </p:cNvPr>
              <p:cNvSpPr/>
              <p:nvPr/>
            </p:nvSpPr>
            <p:spPr>
              <a:xfrm rot="12625913">
                <a:off x="2689838" y="4086826"/>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9" name="Gruppieren 68">
              <a:extLst>
                <a:ext uri="{FF2B5EF4-FFF2-40B4-BE49-F238E27FC236}">
                  <a16:creationId xmlns:a16="http://schemas.microsoft.com/office/drawing/2014/main" id="{70A4FF5F-C217-49A0-B718-51DD6A0110BC}"/>
                </a:ext>
              </a:extLst>
            </p:cNvPr>
            <p:cNvGrpSpPr/>
            <p:nvPr/>
          </p:nvGrpSpPr>
          <p:grpSpPr>
            <a:xfrm rot="17662945">
              <a:off x="3757908" y="4511761"/>
              <a:ext cx="1480121" cy="147785"/>
              <a:chOff x="1531304" y="4384904"/>
              <a:chExt cx="1480121" cy="147785"/>
            </a:xfrm>
          </p:grpSpPr>
          <p:sp>
            <p:nvSpPr>
              <p:cNvPr id="70" name="Flussdiagramm: Verbinder 69">
                <a:extLst>
                  <a:ext uri="{FF2B5EF4-FFF2-40B4-BE49-F238E27FC236}">
                    <a16:creationId xmlns:a16="http://schemas.microsoft.com/office/drawing/2014/main" id="{8A0A992E-2316-4E40-825E-76E82104DFF7}"/>
                  </a:ext>
                </a:extLst>
              </p:cNvPr>
              <p:cNvSpPr/>
              <p:nvPr/>
            </p:nvSpPr>
            <p:spPr>
              <a:xfrm rot="12260529">
                <a:off x="2854339" y="4419617"/>
                <a:ext cx="157086" cy="10538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4" name="Flussdiagramm: Verbinder 93">
                <a:extLst>
                  <a:ext uri="{FF2B5EF4-FFF2-40B4-BE49-F238E27FC236}">
                    <a16:creationId xmlns:a16="http://schemas.microsoft.com/office/drawing/2014/main" id="{15A51306-F910-4435-A3D4-1532815B8453}"/>
                  </a:ext>
                </a:extLst>
              </p:cNvPr>
              <p:cNvSpPr/>
              <p:nvPr/>
            </p:nvSpPr>
            <p:spPr>
              <a:xfrm rot="13210860" flipV="1">
                <a:off x="2062746" y="4395190"/>
                <a:ext cx="197653" cy="11067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lussdiagramm: Verbinder 94">
                <a:extLst>
                  <a:ext uri="{FF2B5EF4-FFF2-40B4-BE49-F238E27FC236}">
                    <a16:creationId xmlns:a16="http://schemas.microsoft.com/office/drawing/2014/main" id="{2ECDB885-3198-42E4-99E6-ECA457FC1EDA}"/>
                  </a:ext>
                </a:extLst>
              </p:cNvPr>
              <p:cNvSpPr/>
              <p:nvPr/>
            </p:nvSpPr>
            <p:spPr>
              <a:xfrm rot="12625913">
                <a:off x="2433511" y="4384904"/>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D5053FC8-BA42-4A69-B37E-CE433B573BE3}"/>
                  </a:ext>
                </a:extLst>
              </p:cNvPr>
              <p:cNvSpPr/>
              <p:nvPr/>
            </p:nvSpPr>
            <p:spPr>
              <a:xfrm rot="12625913">
                <a:off x="1531304" y="4395944"/>
                <a:ext cx="181207" cy="136745"/>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87" name="Gruppieren 86">
            <a:extLst>
              <a:ext uri="{FF2B5EF4-FFF2-40B4-BE49-F238E27FC236}">
                <a16:creationId xmlns:a16="http://schemas.microsoft.com/office/drawing/2014/main" id="{14B5CD5A-DF13-4772-A7C8-4B0583C67028}"/>
              </a:ext>
            </a:extLst>
          </p:cNvPr>
          <p:cNvGrpSpPr/>
          <p:nvPr/>
        </p:nvGrpSpPr>
        <p:grpSpPr>
          <a:xfrm>
            <a:off x="3221041" y="2653357"/>
            <a:ext cx="1340276" cy="1270318"/>
            <a:chOff x="4741228" y="4586251"/>
            <a:chExt cx="1340276" cy="1270318"/>
          </a:xfrm>
        </p:grpSpPr>
        <p:sp>
          <p:nvSpPr>
            <p:cNvPr id="46" name="Flussdiagramm: Verbinder 45">
              <a:extLst>
                <a:ext uri="{FF2B5EF4-FFF2-40B4-BE49-F238E27FC236}">
                  <a16:creationId xmlns:a16="http://schemas.microsoft.com/office/drawing/2014/main" id="{B9444BEA-1210-497F-84BE-E33E9BC34DE8}"/>
                </a:ext>
              </a:extLst>
            </p:cNvPr>
            <p:cNvSpPr/>
            <p:nvPr/>
          </p:nvSpPr>
          <p:spPr>
            <a:xfrm>
              <a:off x="4741228" y="4586251"/>
              <a:ext cx="158266" cy="17293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3" name="Gerader Verbinder 52">
              <a:extLst>
                <a:ext uri="{FF2B5EF4-FFF2-40B4-BE49-F238E27FC236}">
                  <a16:creationId xmlns:a16="http://schemas.microsoft.com/office/drawing/2014/main" id="{CC49FDA7-35B9-44CA-AE16-9DE5582C1F45}"/>
                </a:ext>
              </a:extLst>
            </p:cNvPr>
            <p:cNvCxnSpPr>
              <a:cxnSpLocks/>
            </p:cNvCxnSpPr>
            <p:nvPr/>
          </p:nvCxnSpPr>
          <p:spPr>
            <a:xfrm>
              <a:off x="4848211" y="4724719"/>
              <a:ext cx="58326" cy="661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1E260E6F-C1FB-480E-A383-3FDFC8B84271}"/>
                </a:ext>
              </a:extLst>
            </p:cNvPr>
            <p:cNvCxnSpPr>
              <a:cxnSpLocks/>
            </p:cNvCxnSpPr>
            <p:nvPr/>
          </p:nvCxnSpPr>
          <p:spPr>
            <a:xfrm>
              <a:off x="4877374" y="5361894"/>
              <a:ext cx="1204130" cy="494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Grafik 97">
            <a:extLst>
              <a:ext uri="{FF2B5EF4-FFF2-40B4-BE49-F238E27FC236}">
                <a16:creationId xmlns:a16="http://schemas.microsoft.com/office/drawing/2014/main" id="{61FE0C25-A936-4976-94A9-3F0CA3558F80}"/>
              </a:ext>
            </a:extLst>
          </p:cNvPr>
          <p:cNvPicPr>
            <a:picLocks noChangeAspect="1"/>
          </p:cNvPicPr>
          <p:nvPr/>
        </p:nvPicPr>
        <p:blipFill>
          <a:blip r:embed="rId3"/>
          <a:stretch>
            <a:fillRect/>
          </a:stretch>
        </p:blipFill>
        <p:spPr>
          <a:xfrm>
            <a:off x="6946378" y="2095113"/>
            <a:ext cx="4830948" cy="3502100"/>
          </a:xfrm>
          <a:prstGeom prst="rect">
            <a:avLst/>
          </a:prstGeom>
        </p:spPr>
      </p:pic>
      <p:cxnSp>
        <p:nvCxnSpPr>
          <p:cNvPr id="101" name="Gerader Verbinder 100">
            <a:extLst>
              <a:ext uri="{FF2B5EF4-FFF2-40B4-BE49-F238E27FC236}">
                <a16:creationId xmlns:a16="http://schemas.microsoft.com/office/drawing/2014/main" id="{D149E1F9-1ED7-4A9C-8228-D9BFD0D69FC0}"/>
              </a:ext>
            </a:extLst>
          </p:cNvPr>
          <p:cNvCxnSpPr>
            <a:cxnSpLocks/>
          </p:cNvCxnSpPr>
          <p:nvPr/>
        </p:nvCxnSpPr>
        <p:spPr>
          <a:xfrm flipH="1">
            <a:off x="6647986" y="1928320"/>
            <a:ext cx="20128" cy="464911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8EEF8F6D-B751-40D4-B42D-E39593052A5C}"/>
              </a:ext>
            </a:extLst>
          </p:cNvPr>
          <p:cNvSpPr/>
          <p:nvPr/>
        </p:nvSpPr>
        <p:spPr>
          <a:xfrm>
            <a:off x="0" y="0"/>
            <a:ext cx="12192000" cy="11907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solidFill>
                  <a:schemeClr val="bg1">
                    <a:lumMod val="95000"/>
                  </a:schemeClr>
                </a:solidFill>
              </a:rPr>
              <a:t>                          Modell eines biologischen Neurons</a:t>
            </a:r>
            <a:endParaRPr lang="de-DE" sz="32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1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circle(in)">
                                      <p:cBhvr>
                                        <p:cTn id="7" dur="20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circle(in)">
                                      <p:cBhvr>
                                        <p:cTn id="18" dur="20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circle(in)">
                                      <p:cBhvr>
                                        <p:cTn id="23" dur="2000"/>
                                        <p:tgtEl>
                                          <p:spTgt spid="8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circle(in)">
                                      <p:cBhvr>
                                        <p:cTn id="26" dur="20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circle(in)">
                                      <p:cBhvr>
                                        <p:cTn id="31"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446674" y="1223567"/>
            <a:ext cx="1728935" cy="461665"/>
          </a:xfrm>
          <a:prstGeom prst="rect">
            <a:avLst/>
          </a:prstGeom>
        </p:spPr>
        <p:txBody>
          <a:bodyPr wrap="none">
            <a:spAutoFit/>
          </a:bodyPr>
          <a:lstStyle/>
          <a:p>
            <a:r>
              <a:rPr lang="de-DE" sz="2400" b="1" dirty="0"/>
              <a:t>Aggregation</a:t>
            </a:r>
            <a:endParaRPr lang="de-DE" b="1" dirty="0"/>
          </a:p>
        </p:txBody>
      </p:sp>
      <mc:AlternateContent xmlns:mc="http://schemas.openxmlformats.org/markup-compatibility/2006" xmlns:a14="http://schemas.microsoft.com/office/drawing/2010/main">
        <mc:Choice Requires="a14">
          <p:sp>
            <p:nvSpPr>
              <p:cNvPr id="3" name="Textfeld 2"/>
              <p:cNvSpPr txBox="1"/>
              <p:nvPr/>
            </p:nvSpPr>
            <p:spPr>
              <a:xfrm>
                <a:off x="6778286" y="1242561"/>
                <a:ext cx="41314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1" i="1" smtClean="0">
                          <a:latin typeface="Cambria Math" panose="02040503050406030204" pitchFamily="18" charset="0"/>
                        </a:rPr>
                        <m:t>𝒇</m:t>
                      </m:r>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𝟏</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𝟏</m:t>
                          </m:r>
                        </m:sub>
                      </m:sSub>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𝟐</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𝟐</m:t>
                          </m:r>
                        </m:sub>
                      </m:sSub>
                      <m:r>
                        <a:rPr lang="de-DE" sz="2400" b="1" i="0">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i="0">
                              <a:latin typeface="Cambria Math" panose="02040503050406030204" pitchFamily="18" charset="0"/>
                            </a:rPr>
                            <m:t>𝟑</m:t>
                          </m:r>
                        </m:sub>
                      </m:sSub>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a:solidFill>
                                <a:schemeClr val="accent1">
                                  <a:lumMod val="75000"/>
                                </a:schemeClr>
                              </a:solidFill>
                              <a:latin typeface="Cambria Math" panose="02040503050406030204" pitchFamily="18" charset="0"/>
                            </a:rPr>
                            <m:t>𝟑</m:t>
                          </m:r>
                        </m:sub>
                      </m:sSub>
                    </m:oMath>
                  </m:oMathPara>
                </a14:m>
                <a:endParaRPr lang="de-DE" sz="2400" b="1" dirty="0">
                  <a:latin typeface="Arial Nova" panose="020B0504020202020204" pitchFamily="34" charset="0"/>
                </a:endParaRPr>
              </a:p>
            </p:txBody>
          </p:sp>
        </mc:Choice>
        <mc:Fallback xmlns="">
          <p:sp>
            <p:nvSpPr>
              <p:cNvPr id="3" name="Textfeld 2"/>
              <p:cNvSpPr txBox="1">
                <a:spLocks noRot="1" noChangeAspect="1" noMove="1" noResize="1" noEditPoints="1" noAdjustHandles="1" noChangeArrowheads="1" noChangeShapeType="1" noTextEdit="1"/>
              </p:cNvSpPr>
              <p:nvPr/>
            </p:nvSpPr>
            <p:spPr>
              <a:xfrm>
                <a:off x="6778286" y="1242561"/>
                <a:ext cx="4131407" cy="369332"/>
              </a:xfrm>
              <a:prstGeom prst="rect">
                <a:avLst/>
              </a:prstGeom>
              <a:blipFill>
                <a:blip r:embed="rId3"/>
                <a:stretch>
                  <a:fillRect b="-3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Rechteck 3"/>
              <p:cNvSpPr/>
              <p:nvPr/>
            </p:nvSpPr>
            <p:spPr>
              <a:xfrm>
                <a:off x="6537707" y="317412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a:solidFill>
                                <a:schemeClr val="accent1">
                                  <a:lumMod val="75000"/>
                                </a:schemeClr>
                              </a:solidFill>
                              <a:latin typeface="Cambria Math" panose="02040503050406030204" pitchFamily="18" charset="0"/>
                            </a:rPr>
                            <m:t>𝟏</m:t>
                          </m:r>
                        </m:sub>
                      </m:sSub>
                    </m:oMath>
                  </m:oMathPara>
                </a14:m>
                <a:endParaRPr lang="de-DE" dirty="0"/>
              </a:p>
            </p:txBody>
          </p:sp>
        </mc:Choice>
        <mc:Fallback xmlns="">
          <p:sp>
            <p:nvSpPr>
              <p:cNvPr id="4" name="Rechteck 3"/>
              <p:cNvSpPr>
                <a:spLocks noRot="1" noChangeAspect="1" noMove="1" noResize="1" noEditPoints="1" noAdjustHandles="1" noChangeArrowheads="1" noChangeShapeType="1" noTextEdit="1"/>
              </p:cNvSpPr>
              <p:nvPr/>
            </p:nvSpPr>
            <p:spPr>
              <a:xfrm>
                <a:off x="6537707" y="3174125"/>
                <a:ext cx="481157"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7137889" y="3363036"/>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a:latin typeface="Cambria Math" panose="02040503050406030204" pitchFamily="18" charset="0"/>
                            </a:rPr>
                            <m:t>𝟏</m:t>
                          </m:r>
                        </m:sub>
                      </m:sSub>
                    </m:oMath>
                  </m:oMathPara>
                </a14:m>
                <a:endParaRPr lang="de-DE" dirty="0"/>
              </a:p>
            </p:txBody>
          </p:sp>
        </mc:Choice>
        <mc:Fallback xmlns="">
          <p:sp>
            <p:nvSpPr>
              <p:cNvPr id="5" name="Rechteck 4"/>
              <p:cNvSpPr>
                <a:spLocks noRot="1" noChangeAspect="1" noMove="1" noResize="1" noEditPoints="1" noAdjustHandles="1" noChangeArrowheads="1" noChangeShapeType="1" noTextEdit="1"/>
              </p:cNvSpPr>
              <p:nvPr/>
            </p:nvSpPr>
            <p:spPr>
              <a:xfrm>
                <a:off x="7137889" y="3363036"/>
                <a:ext cx="408571" cy="358831"/>
              </a:xfrm>
              <a:prstGeom prst="rect">
                <a:avLst/>
              </a:prstGeom>
              <a:blipFill>
                <a:blip r:embed="rId5"/>
                <a:stretch>
                  <a:fillRect r="-7463" b="-1695"/>
                </a:stretch>
              </a:blipFill>
            </p:spPr>
            <p:txBody>
              <a:bodyPr/>
              <a:lstStyle/>
              <a:p>
                <a:r>
                  <a:rPr lang="de-DE">
                    <a:noFill/>
                  </a:rPr>
                  <a:t> </a:t>
                </a:r>
              </a:p>
            </p:txBody>
          </p:sp>
        </mc:Fallback>
      </mc:AlternateContent>
      <p:grpSp>
        <p:nvGrpSpPr>
          <p:cNvPr id="13" name="Gruppieren 12">
            <a:extLst>
              <a:ext uri="{FF2B5EF4-FFF2-40B4-BE49-F238E27FC236}">
                <a16:creationId xmlns:a16="http://schemas.microsoft.com/office/drawing/2014/main" id="{7D31B979-2991-4EAF-B625-52CEFC5E762B}"/>
              </a:ext>
            </a:extLst>
          </p:cNvPr>
          <p:cNvGrpSpPr/>
          <p:nvPr/>
        </p:nvGrpSpPr>
        <p:grpSpPr>
          <a:xfrm>
            <a:off x="7809246" y="3906002"/>
            <a:ext cx="610511" cy="630286"/>
            <a:chOff x="1997550" y="4437424"/>
            <a:chExt cx="610511" cy="630286"/>
          </a:xfrm>
        </p:grpSpPr>
        <mc:AlternateContent xmlns:mc="http://schemas.openxmlformats.org/markup-compatibility/2006" xmlns:a14="http://schemas.microsoft.com/office/drawing/2010/main">
          <mc:Choice Requires="a14">
            <p:sp>
              <p:nvSpPr>
                <p:cNvPr id="6" name="Rechteck 5"/>
                <p:cNvSpPr/>
                <p:nvPr/>
              </p:nvSpPr>
              <p:spPr>
                <a:xfrm>
                  <a:off x="2119810" y="4437424"/>
                  <a:ext cx="356451" cy="5083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6" name="Rechteck 5"/>
                <p:cNvSpPr>
                  <a:spLocks noRot="1" noChangeAspect="1" noMove="1" noResize="1" noEditPoints="1" noAdjustHandles="1" noChangeArrowheads="1" noChangeShapeType="1" noTextEdit="1"/>
                </p:cNvSpPr>
                <p:nvPr/>
              </p:nvSpPr>
              <p:spPr>
                <a:xfrm>
                  <a:off x="2119810" y="4437424"/>
                  <a:ext cx="356451" cy="508343"/>
                </a:xfrm>
                <a:prstGeom prst="rect">
                  <a:avLst/>
                </a:prstGeom>
                <a:blipFill>
                  <a:blip r:embed="rId6"/>
                  <a:stretch>
                    <a:fillRect/>
                  </a:stretch>
                </a:blipFill>
              </p:spPr>
              <p:txBody>
                <a:bodyPr/>
                <a:lstStyle/>
                <a:p>
                  <a:r>
                    <a:rPr lang="de-DE">
                      <a:noFill/>
                    </a:rPr>
                    <a:t> </a:t>
                  </a:r>
                </a:p>
              </p:txBody>
            </p:sp>
          </mc:Fallback>
        </mc:AlternateContent>
        <p:sp>
          <p:nvSpPr>
            <p:cNvPr id="7" name="Ellipse 6"/>
            <p:cNvSpPr/>
            <p:nvPr/>
          </p:nvSpPr>
          <p:spPr>
            <a:xfrm>
              <a:off x="1997550" y="4437425"/>
              <a:ext cx="610511" cy="630285"/>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9" name="Gerade Verbindung mit Pfeil 8"/>
          <p:cNvCxnSpPr/>
          <p:nvPr/>
        </p:nvCxnSpPr>
        <p:spPr>
          <a:xfrm>
            <a:off x="6886352" y="3477925"/>
            <a:ext cx="911646" cy="48788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a:off x="6819739" y="4160174"/>
            <a:ext cx="978259" cy="10251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V="1">
            <a:off x="6886352" y="4536288"/>
            <a:ext cx="1020861" cy="4280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hteck 17"/>
              <p:cNvSpPr/>
              <p:nvPr/>
            </p:nvSpPr>
            <p:spPr>
              <a:xfrm>
                <a:off x="6387162" y="395252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i="0" smtClean="0">
                              <a:solidFill>
                                <a:schemeClr val="accent1">
                                  <a:lumMod val="75000"/>
                                </a:schemeClr>
                              </a:solidFill>
                              <a:latin typeface="Cambria Math" panose="02040503050406030204" pitchFamily="18" charset="0"/>
                            </a:rPr>
                            <m:t>𝟐</m:t>
                          </m:r>
                        </m:sub>
                      </m:sSub>
                    </m:oMath>
                  </m:oMathPara>
                </a14:m>
                <a:endParaRPr lang="de-DE" dirty="0"/>
              </a:p>
            </p:txBody>
          </p:sp>
        </mc:Choice>
        <mc:Fallback xmlns="">
          <p:sp>
            <p:nvSpPr>
              <p:cNvPr id="18" name="Rechteck 17"/>
              <p:cNvSpPr>
                <a:spLocks noRot="1" noChangeAspect="1" noMove="1" noResize="1" noEditPoints="1" noAdjustHandles="1" noChangeArrowheads="1" noChangeShapeType="1" noTextEdit="1"/>
              </p:cNvSpPr>
              <p:nvPr/>
            </p:nvSpPr>
            <p:spPr>
              <a:xfrm>
                <a:off x="6387162" y="3952527"/>
                <a:ext cx="481157"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Rechteck 18"/>
              <p:cNvSpPr/>
              <p:nvPr/>
            </p:nvSpPr>
            <p:spPr>
              <a:xfrm>
                <a:off x="6423611" y="486043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1">
                                  <a:lumMod val="75000"/>
                                </a:schemeClr>
                              </a:solidFill>
                              <a:latin typeface="Cambria Math" panose="02040503050406030204" pitchFamily="18" charset="0"/>
                            </a:rPr>
                          </m:ctrlPr>
                        </m:sSubPr>
                        <m:e>
                          <m:r>
                            <a:rPr lang="de-DE" b="1" i="1">
                              <a:solidFill>
                                <a:schemeClr val="accent1">
                                  <a:lumMod val="75000"/>
                                </a:schemeClr>
                              </a:solidFill>
                              <a:latin typeface="Cambria Math" panose="02040503050406030204" pitchFamily="18" charset="0"/>
                            </a:rPr>
                            <m:t>𝒙</m:t>
                          </m:r>
                        </m:e>
                        <m:sub>
                          <m:r>
                            <a:rPr lang="de-DE" b="1" i="1" smtClean="0">
                              <a:solidFill>
                                <a:schemeClr val="accent1">
                                  <a:lumMod val="75000"/>
                                </a:schemeClr>
                              </a:solidFill>
                              <a:latin typeface="Cambria Math" panose="02040503050406030204" pitchFamily="18" charset="0"/>
                            </a:rPr>
                            <m:t>𝟑</m:t>
                          </m:r>
                        </m:sub>
                      </m:sSub>
                    </m:oMath>
                  </m:oMathPara>
                </a14:m>
                <a:endParaRPr lang="de-DE" dirty="0"/>
              </a:p>
            </p:txBody>
          </p:sp>
        </mc:Choice>
        <mc:Fallback xmlns="">
          <p:sp>
            <p:nvSpPr>
              <p:cNvPr id="19" name="Rechteck 18"/>
              <p:cNvSpPr>
                <a:spLocks noRot="1" noChangeAspect="1" noMove="1" noResize="1" noEditPoints="1" noAdjustHandles="1" noChangeArrowheads="1" noChangeShapeType="1" noTextEdit="1"/>
              </p:cNvSpPr>
              <p:nvPr/>
            </p:nvSpPr>
            <p:spPr>
              <a:xfrm>
                <a:off x="6423611" y="4860433"/>
                <a:ext cx="481157" cy="369332"/>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hteck 19"/>
              <p:cNvSpPr/>
              <p:nvPr/>
            </p:nvSpPr>
            <p:spPr>
              <a:xfrm>
                <a:off x="7150742" y="4441089"/>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1" smtClean="0">
                              <a:latin typeface="Cambria Math" panose="02040503050406030204" pitchFamily="18" charset="0"/>
                            </a:rPr>
                            <m:t>𝟑</m:t>
                          </m:r>
                        </m:sub>
                      </m:sSub>
                    </m:oMath>
                  </m:oMathPara>
                </a14:m>
                <a:endParaRPr lang="de-DE" dirty="0"/>
              </a:p>
            </p:txBody>
          </p:sp>
        </mc:Choice>
        <mc:Fallback xmlns="">
          <p:sp>
            <p:nvSpPr>
              <p:cNvPr id="20" name="Rechteck 19"/>
              <p:cNvSpPr>
                <a:spLocks noRot="1" noChangeAspect="1" noMove="1" noResize="1" noEditPoints="1" noAdjustHandles="1" noChangeArrowheads="1" noChangeShapeType="1" noTextEdit="1"/>
              </p:cNvSpPr>
              <p:nvPr/>
            </p:nvSpPr>
            <p:spPr>
              <a:xfrm>
                <a:off x="7150742" y="4441089"/>
                <a:ext cx="408571" cy="358831"/>
              </a:xfrm>
              <a:prstGeom prst="rect">
                <a:avLst/>
              </a:prstGeom>
              <a:blipFill>
                <a:blip r:embed="rId9"/>
                <a:stretch>
                  <a:fillRect r="-7463" b="-34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1" name="Rechteck 20"/>
              <p:cNvSpPr/>
              <p:nvPr/>
            </p:nvSpPr>
            <p:spPr>
              <a:xfrm>
                <a:off x="7079641" y="3870610"/>
                <a:ext cx="408571" cy="358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0" smtClean="0">
                              <a:latin typeface="Cambria Math" panose="02040503050406030204" pitchFamily="18" charset="0"/>
                            </a:rPr>
                            <m:t>𝟐</m:t>
                          </m:r>
                        </m:sub>
                      </m:sSub>
                    </m:oMath>
                  </m:oMathPara>
                </a14:m>
                <a:endParaRPr lang="de-DE" dirty="0"/>
              </a:p>
            </p:txBody>
          </p:sp>
        </mc:Choice>
        <mc:Fallback xmlns="">
          <p:sp>
            <p:nvSpPr>
              <p:cNvPr id="21" name="Rechteck 20"/>
              <p:cNvSpPr>
                <a:spLocks noRot="1" noChangeAspect="1" noMove="1" noResize="1" noEditPoints="1" noAdjustHandles="1" noChangeArrowheads="1" noChangeShapeType="1" noTextEdit="1"/>
              </p:cNvSpPr>
              <p:nvPr/>
            </p:nvSpPr>
            <p:spPr>
              <a:xfrm>
                <a:off x="7079641" y="3870610"/>
                <a:ext cx="408571" cy="358831"/>
              </a:xfrm>
              <a:prstGeom prst="rect">
                <a:avLst/>
              </a:prstGeom>
              <a:blipFill>
                <a:blip r:embed="rId10"/>
                <a:stretch>
                  <a:fillRect r="-7463" b="-1695"/>
                </a:stretch>
              </a:blipFill>
            </p:spPr>
            <p:txBody>
              <a:bodyPr/>
              <a:lstStyle/>
              <a:p>
                <a:r>
                  <a:rPr lang="de-DE">
                    <a:noFill/>
                  </a:rPr>
                  <a:t> </a:t>
                </a:r>
              </a:p>
            </p:txBody>
          </p:sp>
        </mc:Fallback>
      </mc:AlternateContent>
      <p:cxnSp>
        <p:nvCxnSpPr>
          <p:cNvPr id="26" name="Gerade Verbindung mit Pfeil 25"/>
          <p:cNvCxnSpPr/>
          <p:nvPr/>
        </p:nvCxnSpPr>
        <p:spPr>
          <a:xfrm>
            <a:off x="8449696" y="4211433"/>
            <a:ext cx="1020699" cy="180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feld 27"/>
              <p:cNvSpPr txBox="1"/>
              <p:nvPr/>
            </p:nvSpPr>
            <p:spPr>
              <a:xfrm>
                <a:off x="9470395" y="3980758"/>
                <a:ext cx="486502" cy="3588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𝑦</m:t>
                      </m:r>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9470395" y="3980758"/>
                <a:ext cx="486502" cy="358831"/>
              </a:xfrm>
              <a:prstGeom prst="rect">
                <a:avLst/>
              </a:prstGeom>
              <a:blipFill>
                <a:blip r:embed="rId11"/>
                <a:stretch>
                  <a:fillRect b="-28814"/>
                </a:stretch>
              </a:blipFill>
            </p:spPr>
            <p:txBody>
              <a:bodyPr/>
              <a:lstStyle/>
              <a:p>
                <a:r>
                  <a:rPr lang="de-DE">
                    <a:noFill/>
                  </a:rPr>
                  <a:t> </a:t>
                </a:r>
              </a:p>
            </p:txBody>
          </p:sp>
        </mc:Fallback>
      </mc:AlternateContent>
      <p:grpSp>
        <p:nvGrpSpPr>
          <p:cNvPr id="51" name="Gruppieren 50"/>
          <p:cNvGrpSpPr/>
          <p:nvPr/>
        </p:nvGrpSpPr>
        <p:grpSpPr>
          <a:xfrm>
            <a:off x="7565875" y="5359537"/>
            <a:ext cx="2564028" cy="769441"/>
            <a:chOff x="5640859" y="2562165"/>
            <a:chExt cx="2564028" cy="769441"/>
          </a:xfrm>
        </p:grpSpPr>
        <mc:AlternateContent xmlns:mc="http://schemas.openxmlformats.org/markup-compatibility/2006" xmlns:a14="http://schemas.microsoft.com/office/drawing/2010/main">
          <mc:Choice Requires="a14">
            <p:sp>
              <p:nvSpPr>
                <p:cNvPr id="52" name="Textfeld 51"/>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2060"/>
                            </a:solidFill>
                            <a:latin typeface="Cambria Math" panose="02040503050406030204" pitchFamily="18" charset="0"/>
                          </a:rPr>
                          <m:t>𝒚</m:t>
                        </m:r>
                        <m:r>
                          <a:rPr lang="de-DE" sz="2000" b="1" i="0">
                            <a:solidFill>
                              <a:srgbClr val="002060"/>
                            </a:solidFill>
                            <a:latin typeface="Cambria Math" panose="02040503050406030204" pitchFamily="18" charset="0"/>
                          </a:rPr>
                          <m:t>=</m:t>
                        </m:r>
                        <m:r>
                          <a:rPr lang="de-DE" sz="2000" b="1" i="0">
                            <a:solidFill>
                              <a:srgbClr val="002060"/>
                            </a:solidFill>
                            <a:latin typeface="Cambria Math" panose="02040503050406030204" pitchFamily="18" charset="0"/>
                          </a:rPr>
                          <m:t>𝟏</m:t>
                        </m:r>
                      </m:oMath>
                    </m:oMathPara>
                  </a14:m>
                  <a:endParaRPr lang="de-DE" sz="2000" b="1" dirty="0">
                    <a:solidFill>
                      <a:srgbClr val="002060"/>
                    </a:solidFill>
                  </a:endParaRPr>
                </a:p>
              </p:txBody>
            </p:sp>
          </mc:Choice>
          <mc:Fallback xmlns="">
            <p:sp>
              <p:nvSpPr>
                <p:cNvPr id="52" name="Textfeld 51"/>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12"/>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Textfeld 52"/>
                <p:cNvSpPr txBox="1"/>
                <p:nvPr/>
              </p:nvSpPr>
              <p:spPr>
                <a:xfrm>
                  <a:off x="5640859" y="2979870"/>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2060"/>
                            </a:solidFill>
                            <a:latin typeface="Cambria Math" panose="02040503050406030204" pitchFamily="18" charset="0"/>
                          </a:rPr>
                          <m:t>𝒚</m:t>
                        </m:r>
                        <m:r>
                          <a:rPr lang="de-DE" sz="2000" b="1" i="0">
                            <a:solidFill>
                              <a:srgbClr val="002060"/>
                            </a:solidFill>
                            <a:latin typeface="Cambria Math" panose="02040503050406030204" pitchFamily="18" charset="0"/>
                          </a:rPr>
                          <m:t>=</m:t>
                        </m:r>
                        <m:r>
                          <a:rPr lang="de-DE" sz="2000" b="1" i="0" smtClean="0">
                            <a:solidFill>
                              <a:srgbClr val="002060"/>
                            </a:solidFill>
                            <a:latin typeface="Cambria Math" panose="02040503050406030204" pitchFamily="18" charset="0"/>
                          </a:rPr>
                          <m:t>𝟎</m:t>
                        </m:r>
                      </m:oMath>
                    </m:oMathPara>
                  </a14:m>
                  <a:endParaRPr lang="de-DE" sz="2000" b="1" dirty="0">
                    <a:solidFill>
                      <a:srgbClr val="002060"/>
                    </a:solidFill>
                  </a:endParaRPr>
                </a:p>
              </p:txBody>
            </p:sp>
          </mc:Choice>
          <mc:Fallback xmlns="">
            <p:sp>
              <p:nvSpPr>
                <p:cNvPr id="53" name="Textfeld 52"/>
                <p:cNvSpPr txBox="1">
                  <a:spLocks noRot="1" noChangeAspect="1" noMove="1" noResize="1" noEditPoints="1" noAdjustHandles="1" noChangeArrowheads="1" noChangeShapeType="1" noTextEdit="1"/>
                </p:cNvSpPr>
                <p:nvPr/>
              </p:nvSpPr>
              <p:spPr>
                <a:xfrm>
                  <a:off x="5640859" y="2979870"/>
                  <a:ext cx="1143000" cy="307777"/>
                </a:xfrm>
                <a:prstGeom prst="rect">
                  <a:avLst/>
                </a:prstGeom>
                <a:blipFill>
                  <a:blip r:embed="rId13"/>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6654114" y="2562165"/>
                  <a:ext cx="1550773" cy="769441"/>
                </a:xfrm>
                <a:prstGeom prst="rect">
                  <a:avLst/>
                </a:prstGeom>
              </p:spPr>
              <p:txBody>
                <a:bodyPr wrap="square">
                  <a:spAutoFit/>
                </a:bodyPr>
                <a:lstStyle/>
                <a:p>
                  <a:r>
                    <a:rPr lang="de-DE" dirty="0"/>
                    <a:t>wenn</a:t>
                  </a:r>
                  <a:r>
                    <a:rPr lang="de-DE" sz="2000" dirty="0"/>
                    <a:t> </a:t>
                  </a:r>
                  <a:r>
                    <a:rPr lang="de-DE" sz="2400" b="1" dirty="0">
                      <a:solidFill>
                        <a:schemeClr val="accent1">
                          <a:lumMod val="75000"/>
                        </a:schemeClr>
                      </a:solidFill>
                    </a:rPr>
                    <a:t>f</a:t>
                  </a:r>
                  <a:r>
                    <a:rPr lang="de-DE" sz="2400" b="1" dirty="0">
                      <a:solidFill>
                        <a:schemeClr val="accent2"/>
                      </a:solidFill>
                    </a:rPr>
                    <a:t>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dirty="0"/>
                    <a:t> </a:t>
                  </a:r>
                  <a:r>
                    <a:rPr lang="de-DE" sz="2400" dirty="0">
                      <a:solidFill>
                        <a:srgbClr val="7030A0"/>
                      </a:solidFill>
                    </a:rPr>
                    <a:t>0</a:t>
                  </a:r>
                </a:p>
                <a:p>
                  <a:r>
                    <a:rPr lang="de-DE" sz="2000" dirty="0"/>
                    <a:t>sonst</a:t>
                  </a:r>
                </a:p>
              </p:txBody>
            </p:sp>
          </mc:Choice>
          <mc:Fallback xmlns="">
            <p:sp>
              <p:nvSpPr>
                <p:cNvPr id="54" name="Rechteck 53"/>
                <p:cNvSpPr>
                  <a:spLocks noRot="1" noChangeAspect="1" noMove="1" noResize="1" noEditPoints="1" noAdjustHandles="1" noChangeArrowheads="1" noChangeShapeType="1" noTextEdit="1"/>
                </p:cNvSpPr>
                <p:nvPr/>
              </p:nvSpPr>
              <p:spPr>
                <a:xfrm>
                  <a:off x="6654114" y="2562165"/>
                  <a:ext cx="1550773" cy="769441"/>
                </a:xfrm>
                <a:prstGeom prst="rect">
                  <a:avLst/>
                </a:prstGeom>
                <a:blipFill>
                  <a:blip r:embed="rId14"/>
                  <a:stretch>
                    <a:fillRect l="-3937" t="-6349" b="-13492"/>
                  </a:stretch>
                </a:blipFill>
              </p:spPr>
              <p:txBody>
                <a:bodyPr/>
                <a:lstStyle/>
                <a:p>
                  <a:r>
                    <a:rPr lang="de-DE">
                      <a:noFill/>
                    </a:rPr>
                    <a:t> </a:t>
                  </a:r>
                </a:p>
              </p:txBody>
            </p:sp>
          </mc:Fallback>
        </mc:AlternateContent>
        <p:sp>
          <p:nvSpPr>
            <p:cNvPr id="55" name="Geschweifte Klammer links 54"/>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p:sp>
        <p:nvSpPr>
          <p:cNvPr id="56" name="Rechteck 55"/>
          <p:cNvSpPr/>
          <p:nvPr/>
        </p:nvSpPr>
        <p:spPr>
          <a:xfrm>
            <a:off x="6016455" y="5695475"/>
            <a:ext cx="1338572" cy="369332"/>
          </a:xfrm>
          <a:prstGeom prst="rect">
            <a:avLst/>
          </a:prstGeom>
        </p:spPr>
        <p:txBody>
          <a:bodyPr wrap="none">
            <a:spAutoFit/>
          </a:bodyPr>
          <a:lstStyle/>
          <a:p>
            <a:r>
              <a:rPr lang="de-DE" b="1" dirty="0"/>
              <a:t>Aktivation</a:t>
            </a:r>
            <a:r>
              <a:rPr lang="de-DE" dirty="0"/>
              <a:t> =</a:t>
            </a:r>
          </a:p>
        </p:txBody>
      </p:sp>
      <p:sp>
        <p:nvSpPr>
          <p:cNvPr id="57" name="Rechteck 56">
            <a:extLst>
              <a:ext uri="{FF2B5EF4-FFF2-40B4-BE49-F238E27FC236}">
                <a16:creationId xmlns:a16="http://schemas.microsoft.com/office/drawing/2014/main" id="{3458AC5B-360A-4CFB-A5E5-BC3E71675A1A}"/>
              </a:ext>
            </a:extLst>
          </p:cNvPr>
          <p:cNvSpPr/>
          <p:nvPr/>
        </p:nvSpPr>
        <p:spPr>
          <a:xfrm>
            <a:off x="0" y="1"/>
            <a:ext cx="12192000" cy="11907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Die Motivation hinter neuronalen Netzen</a:t>
            </a:r>
            <a:endParaRPr lang="de-DE" sz="1800" dirty="0">
              <a:latin typeface="Arial" panose="020B0604020202020204" pitchFamily="34" charset="0"/>
              <a:cs typeface="Arial" panose="020B0604020202020204" pitchFamily="34" charset="0"/>
            </a:endParaRPr>
          </a:p>
        </p:txBody>
      </p:sp>
      <p:grpSp>
        <p:nvGrpSpPr>
          <p:cNvPr id="12" name="Gruppieren 11">
            <a:extLst>
              <a:ext uri="{FF2B5EF4-FFF2-40B4-BE49-F238E27FC236}">
                <a16:creationId xmlns:a16="http://schemas.microsoft.com/office/drawing/2014/main" id="{52BC9914-5357-4472-8E39-3B5FA92236D1}"/>
              </a:ext>
            </a:extLst>
          </p:cNvPr>
          <p:cNvGrpSpPr/>
          <p:nvPr/>
        </p:nvGrpSpPr>
        <p:grpSpPr>
          <a:xfrm rot="208586">
            <a:off x="6235052" y="1724859"/>
            <a:ext cx="2052877" cy="1165827"/>
            <a:chOff x="4098405" y="2042039"/>
            <a:chExt cx="2254565" cy="1300366"/>
          </a:xfrm>
        </p:grpSpPr>
        <mc:AlternateContent xmlns:mc="http://schemas.openxmlformats.org/markup-compatibility/2006" xmlns:a14="http://schemas.microsoft.com/office/drawing/2010/main">
          <mc:Choice Requires="a14">
            <p:sp>
              <p:nvSpPr>
                <p:cNvPr id="34" name="Rechteck 33"/>
                <p:cNvSpPr/>
                <p:nvPr/>
              </p:nvSpPr>
              <p:spPr>
                <a:xfrm>
                  <a:off x="4149740" y="2042039"/>
                  <a:ext cx="49295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 </m:t>
                            </m:r>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𝟏</m:t>
                            </m:r>
                          </m:sub>
                        </m:sSub>
                      </m:oMath>
                    </m:oMathPara>
                  </a14:m>
                  <a:endParaRPr lang="de-DE" dirty="0"/>
                </a:p>
              </p:txBody>
            </p:sp>
          </mc:Choice>
          <mc:Fallback xmlns="">
            <p:sp>
              <p:nvSpPr>
                <p:cNvPr id="34" name="Rechteck 33"/>
                <p:cNvSpPr>
                  <a:spLocks noRot="1" noChangeAspect="1" noMove="1" noResize="1" noEditPoints="1" noAdjustHandles="1" noChangeArrowheads="1" noChangeShapeType="1" noTextEdit="1"/>
                </p:cNvSpPr>
                <p:nvPr/>
              </p:nvSpPr>
              <p:spPr>
                <a:xfrm>
                  <a:off x="4149740" y="2042039"/>
                  <a:ext cx="492955" cy="338554"/>
                </a:xfrm>
                <a:prstGeom prst="rect">
                  <a:avLst/>
                </a:prstGeom>
                <a:blipFill>
                  <a:blip r:embed="rId15"/>
                  <a:stretch>
                    <a:fillRect b="-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5" name="Rechteck 34"/>
                <p:cNvSpPr/>
                <p:nvPr/>
              </p:nvSpPr>
              <p:spPr>
                <a:xfrm>
                  <a:off x="4098405" y="2501934"/>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𝟐</m:t>
                            </m:r>
                          </m:sub>
                        </m:sSub>
                      </m:oMath>
                    </m:oMathPara>
                  </a14:m>
                  <a:endParaRPr lang="de-DE" dirty="0"/>
                </a:p>
              </p:txBody>
            </p:sp>
          </mc:Choice>
          <mc:Fallback xmlns="">
            <p:sp>
              <p:nvSpPr>
                <p:cNvPr id="35" name="Rechteck 34"/>
                <p:cNvSpPr>
                  <a:spLocks noRot="1" noChangeAspect="1" noMove="1" noResize="1" noEditPoints="1" noAdjustHandles="1" noChangeArrowheads="1" noChangeShapeType="1" noTextEdit="1"/>
                </p:cNvSpPr>
                <p:nvPr/>
              </p:nvSpPr>
              <p:spPr>
                <a:xfrm>
                  <a:off x="4098405" y="2501934"/>
                  <a:ext cx="448071" cy="338554"/>
                </a:xfrm>
                <a:prstGeom prst="rect">
                  <a:avLst/>
                </a:prstGeom>
                <a:blipFill>
                  <a:blip r:embed="rId16"/>
                  <a:stretch>
                    <a:fillRect b="-5455"/>
                  </a:stretch>
                </a:blipFill>
              </p:spPr>
              <p:txBody>
                <a:bodyPr/>
                <a:lstStyle/>
                <a:p>
                  <a:r>
                    <a:rPr lang="de-DE">
                      <a:noFill/>
                    </a:rPr>
                    <a:t> </a:t>
                  </a:r>
                </a:p>
              </p:txBody>
            </p:sp>
          </mc:Fallback>
        </mc:AlternateContent>
        <p:grpSp>
          <p:nvGrpSpPr>
            <p:cNvPr id="58" name="Gruppieren 57">
              <a:extLst>
                <a:ext uri="{FF2B5EF4-FFF2-40B4-BE49-F238E27FC236}">
                  <a16:creationId xmlns:a16="http://schemas.microsoft.com/office/drawing/2014/main" id="{D9787E0D-3A7F-4DCF-AA39-F5F5139AF528}"/>
                </a:ext>
              </a:extLst>
            </p:cNvPr>
            <p:cNvGrpSpPr/>
            <p:nvPr/>
          </p:nvGrpSpPr>
          <p:grpSpPr>
            <a:xfrm>
              <a:off x="4474881" y="2286285"/>
              <a:ext cx="1740731" cy="926485"/>
              <a:chOff x="4036741" y="2743200"/>
              <a:chExt cx="1740731" cy="926485"/>
            </a:xfrm>
          </p:grpSpPr>
          <p:sp>
            <p:nvSpPr>
              <p:cNvPr id="59" name="Google Shape;135;p26">
                <a:extLst>
                  <a:ext uri="{FF2B5EF4-FFF2-40B4-BE49-F238E27FC236}">
                    <a16:creationId xmlns:a16="http://schemas.microsoft.com/office/drawing/2014/main" id="{396339B8-E94F-490E-ACA5-56F34E9F71E9}"/>
                  </a:ext>
                </a:extLst>
              </p:cNvPr>
              <p:cNvSpPr/>
              <p:nvPr/>
            </p:nvSpPr>
            <p:spPr>
              <a:xfrm>
                <a:off x="4036741" y="2743200"/>
                <a:ext cx="1740731" cy="926485"/>
              </a:xfrm>
              <a:custGeom>
                <a:avLst/>
                <a:gdLst/>
                <a:ahLst/>
                <a:cxnLst/>
                <a:rect l="l" t="t" r="r" b="b"/>
                <a:pathLst>
                  <a:path w="281023" h="93377" extrusionOk="0">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w="76200" cap="flat" cmpd="sng">
                <a:solidFill>
                  <a:srgbClr val="A64D79"/>
                </a:solidFill>
                <a:prstDash val="solid"/>
                <a:round/>
                <a:headEnd type="none" w="med" len="med"/>
                <a:tailEnd type="none" w="med" len="med"/>
              </a:ln>
            </p:spPr>
          </p:sp>
          <p:sp>
            <p:nvSpPr>
              <p:cNvPr id="60" name="Google Shape;139;p26">
                <a:extLst>
                  <a:ext uri="{FF2B5EF4-FFF2-40B4-BE49-F238E27FC236}">
                    <a16:creationId xmlns:a16="http://schemas.microsoft.com/office/drawing/2014/main" id="{C06937E5-5805-40D5-B0DD-74C783FC7727}"/>
                  </a:ext>
                </a:extLst>
              </p:cNvPr>
              <p:cNvSpPr/>
              <p:nvPr/>
            </p:nvSpPr>
            <p:spPr>
              <a:xfrm>
                <a:off x="4661212" y="2943922"/>
                <a:ext cx="167268" cy="165557"/>
              </a:xfrm>
              <a:prstGeom prst="ellipse">
                <a:avLst/>
              </a:prstGeom>
              <a:solidFill>
                <a:srgbClr val="EAD1DC"/>
              </a:solidFill>
              <a:ln w="76200"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mc:AlternateContent xmlns:mc="http://schemas.openxmlformats.org/markup-compatibility/2006" xmlns:a14="http://schemas.microsoft.com/office/drawing/2010/main">
          <mc:Choice Requires="a14">
            <p:sp>
              <p:nvSpPr>
                <p:cNvPr id="62" name="Rechteck 61">
                  <a:extLst>
                    <a:ext uri="{FF2B5EF4-FFF2-40B4-BE49-F238E27FC236}">
                      <a16:creationId xmlns:a16="http://schemas.microsoft.com/office/drawing/2014/main" id="{1B96E81E-9BBE-45CA-906D-D059240A11E6}"/>
                    </a:ext>
                  </a:extLst>
                </p:cNvPr>
                <p:cNvSpPr/>
                <p:nvPr/>
              </p:nvSpPr>
              <p:spPr>
                <a:xfrm>
                  <a:off x="4149740" y="3003851"/>
                  <a:ext cx="79347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chemeClr val="accent1">
                                    <a:lumMod val="75000"/>
                                  </a:schemeClr>
                                </a:solidFill>
                                <a:latin typeface="Cambria Math" panose="02040503050406030204" pitchFamily="18" charset="0"/>
                              </a:rPr>
                            </m:ctrlPr>
                          </m:sSubPr>
                          <m:e>
                            <m:r>
                              <a:rPr lang="de-DE" sz="1600" b="1" i="1">
                                <a:solidFill>
                                  <a:schemeClr val="accent1">
                                    <a:lumMod val="75000"/>
                                  </a:schemeClr>
                                </a:solidFill>
                                <a:latin typeface="Cambria Math" panose="02040503050406030204" pitchFamily="18" charset="0"/>
                              </a:rPr>
                              <m:t> </m:t>
                            </m:r>
                            <m:r>
                              <a:rPr lang="de-DE" sz="1600" b="1" i="1">
                                <a:solidFill>
                                  <a:schemeClr val="accent1">
                                    <a:lumMod val="75000"/>
                                  </a:schemeClr>
                                </a:solidFill>
                                <a:latin typeface="Cambria Math" panose="02040503050406030204" pitchFamily="18" charset="0"/>
                              </a:rPr>
                              <m:t>𝒙</m:t>
                            </m:r>
                          </m:e>
                          <m:sub>
                            <m:r>
                              <a:rPr lang="de-DE" sz="1600" b="1">
                                <a:solidFill>
                                  <a:schemeClr val="accent1">
                                    <a:lumMod val="75000"/>
                                  </a:schemeClr>
                                </a:solidFill>
                                <a:latin typeface="Cambria Math" panose="02040503050406030204" pitchFamily="18" charset="0"/>
                              </a:rPr>
                              <m:t>𝟑</m:t>
                            </m:r>
                          </m:sub>
                        </m:sSub>
                      </m:oMath>
                    </m:oMathPara>
                  </a14:m>
                  <a:endParaRPr lang="de-DE" dirty="0"/>
                </a:p>
              </p:txBody>
            </p:sp>
          </mc:Choice>
          <mc:Fallback xmlns="">
            <p:sp>
              <p:nvSpPr>
                <p:cNvPr id="62" name="Rechteck 61">
                  <a:extLst>
                    <a:ext uri="{FF2B5EF4-FFF2-40B4-BE49-F238E27FC236}">
                      <a16:creationId xmlns:a16="http://schemas.microsoft.com/office/drawing/2014/main" id="{1B96E81E-9BBE-45CA-906D-D059240A11E6}"/>
                    </a:ext>
                  </a:extLst>
                </p:cNvPr>
                <p:cNvSpPr>
                  <a:spLocks noRot="1" noChangeAspect="1" noMove="1" noResize="1" noEditPoints="1" noAdjustHandles="1" noChangeArrowheads="1" noChangeShapeType="1" noTextEdit="1"/>
                </p:cNvSpPr>
                <p:nvPr/>
              </p:nvSpPr>
              <p:spPr>
                <a:xfrm>
                  <a:off x="4149740" y="3003851"/>
                  <a:ext cx="793472" cy="338554"/>
                </a:xfrm>
                <a:prstGeom prst="rect">
                  <a:avLst/>
                </a:prstGeom>
                <a:blipFill>
                  <a:blip r:embed="rId17"/>
                  <a:stretch>
                    <a:fillRect b="-34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4" name="Textfeld 63">
                  <a:extLst>
                    <a:ext uri="{FF2B5EF4-FFF2-40B4-BE49-F238E27FC236}">
                      <a16:creationId xmlns:a16="http://schemas.microsoft.com/office/drawing/2014/main" id="{8B882309-99A9-4ACF-8F11-0AAC1E2B6B17}"/>
                    </a:ext>
                  </a:extLst>
                </p:cNvPr>
                <p:cNvSpPr txBox="1"/>
                <p:nvPr/>
              </p:nvSpPr>
              <p:spPr>
                <a:xfrm>
                  <a:off x="5982193" y="2408854"/>
                  <a:ext cx="3707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solidFill>
                              <a:srgbClr val="002060"/>
                            </a:solidFill>
                            <a:latin typeface="Cambria Math" panose="02040503050406030204" pitchFamily="18" charset="0"/>
                          </a:rPr>
                          <m:t>𝒚</m:t>
                        </m:r>
                      </m:oMath>
                    </m:oMathPara>
                  </a14:m>
                  <a:endParaRPr lang="de-DE" dirty="0"/>
                </a:p>
              </p:txBody>
            </p:sp>
          </mc:Choice>
          <mc:Fallback xmlns="">
            <p:sp>
              <p:nvSpPr>
                <p:cNvPr id="64" name="Textfeld 63">
                  <a:extLst>
                    <a:ext uri="{FF2B5EF4-FFF2-40B4-BE49-F238E27FC236}">
                      <a16:creationId xmlns:a16="http://schemas.microsoft.com/office/drawing/2014/main" id="{8B882309-99A9-4ACF-8F11-0AAC1E2B6B17}"/>
                    </a:ext>
                  </a:extLst>
                </p:cNvPr>
                <p:cNvSpPr txBox="1">
                  <a:spLocks noRot="1" noChangeAspect="1" noMove="1" noResize="1" noEditPoints="1" noAdjustHandles="1" noChangeArrowheads="1" noChangeShapeType="1" noTextEdit="1"/>
                </p:cNvSpPr>
                <p:nvPr/>
              </p:nvSpPr>
              <p:spPr>
                <a:xfrm>
                  <a:off x="5982193" y="2408854"/>
                  <a:ext cx="370777" cy="369332"/>
                </a:xfrm>
                <a:prstGeom prst="rect">
                  <a:avLst/>
                </a:prstGeom>
                <a:blipFill>
                  <a:blip r:embed="rId18"/>
                  <a:stretch>
                    <a:fillRect b="-15254"/>
                  </a:stretch>
                </a:blipFill>
              </p:spPr>
              <p:txBody>
                <a:bodyPr/>
                <a:lstStyle/>
                <a:p>
                  <a:r>
                    <a:rPr lang="de-DE">
                      <a:noFill/>
                    </a:rPr>
                    <a:t> </a:t>
                  </a:r>
                </a:p>
              </p:txBody>
            </p:sp>
          </mc:Fallback>
        </mc:AlternateContent>
      </p:grpSp>
      <p:sp>
        <p:nvSpPr>
          <p:cNvPr id="65" name="Textfeld 64">
            <a:extLst>
              <a:ext uri="{FF2B5EF4-FFF2-40B4-BE49-F238E27FC236}">
                <a16:creationId xmlns:a16="http://schemas.microsoft.com/office/drawing/2014/main" id="{4B5AC8E1-15BF-4348-A665-114CB91E1D81}"/>
              </a:ext>
            </a:extLst>
          </p:cNvPr>
          <p:cNvSpPr txBox="1"/>
          <p:nvPr/>
        </p:nvSpPr>
        <p:spPr>
          <a:xfrm>
            <a:off x="9695016" y="2322357"/>
            <a:ext cx="2324299" cy="400110"/>
          </a:xfrm>
          <a:prstGeom prst="rect">
            <a:avLst/>
          </a:prstGeom>
          <a:noFill/>
        </p:spPr>
        <p:txBody>
          <a:bodyPr wrap="square">
            <a:spAutoFit/>
          </a:bodyPr>
          <a:lstStyle/>
          <a:p>
            <a:r>
              <a:rPr lang="de-DE" b="1" dirty="0"/>
              <a:t>W</a:t>
            </a:r>
            <a:r>
              <a:rPr lang="de-DE" dirty="0"/>
              <a:t>(Aufreger):    </a:t>
            </a:r>
            <a:r>
              <a:rPr lang="de-DE" sz="2000" b="1" dirty="0">
                <a:solidFill>
                  <a:srgbClr val="002060"/>
                </a:solidFill>
              </a:rPr>
              <a:t>+ 1</a:t>
            </a:r>
            <a:endParaRPr lang="de-DE" b="1" dirty="0">
              <a:solidFill>
                <a:srgbClr val="002060"/>
              </a:solidFill>
            </a:endParaRPr>
          </a:p>
        </p:txBody>
      </p:sp>
      <p:sp>
        <p:nvSpPr>
          <p:cNvPr id="66" name="Textfeld 65">
            <a:extLst>
              <a:ext uri="{FF2B5EF4-FFF2-40B4-BE49-F238E27FC236}">
                <a16:creationId xmlns:a16="http://schemas.microsoft.com/office/drawing/2014/main" id="{0FD6A80A-7615-4260-83F3-EB76A8E568F9}"/>
              </a:ext>
            </a:extLst>
          </p:cNvPr>
          <p:cNvSpPr txBox="1"/>
          <p:nvPr/>
        </p:nvSpPr>
        <p:spPr>
          <a:xfrm>
            <a:off x="9835047" y="2877242"/>
            <a:ext cx="2044236" cy="400110"/>
          </a:xfrm>
          <a:prstGeom prst="rect">
            <a:avLst/>
          </a:prstGeom>
          <a:noFill/>
        </p:spPr>
        <p:txBody>
          <a:bodyPr wrap="square">
            <a:spAutoFit/>
          </a:bodyPr>
          <a:lstStyle/>
          <a:p>
            <a:r>
              <a:rPr lang="de-DE" b="1" dirty="0"/>
              <a:t>W</a:t>
            </a:r>
            <a:r>
              <a:rPr lang="de-DE" dirty="0"/>
              <a:t> (Inhibitoren): </a:t>
            </a:r>
            <a:r>
              <a:rPr lang="de-DE" sz="2000" b="1" dirty="0">
                <a:solidFill>
                  <a:srgbClr val="FF0000"/>
                </a:solidFill>
              </a:rPr>
              <a:t>-1</a:t>
            </a:r>
            <a:endParaRPr lang="de-DE" b="1" dirty="0">
              <a:solidFill>
                <a:srgbClr val="FF0000"/>
              </a:solidFill>
            </a:endParaRPr>
          </a:p>
        </p:txBody>
      </p:sp>
      <p:sp>
        <p:nvSpPr>
          <p:cNvPr id="67" name="Rechteck: abgerundete Ecken 66">
            <a:extLst>
              <a:ext uri="{FF2B5EF4-FFF2-40B4-BE49-F238E27FC236}">
                <a16:creationId xmlns:a16="http://schemas.microsoft.com/office/drawing/2014/main" id="{388A2F97-B259-4D30-8126-2F7C911B1F32}"/>
              </a:ext>
            </a:extLst>
          </p:cNvPr>
          <p:cNvSpPr/>
          <p:nvPr/>
        </p:nvSpPr>
        <p:spPr>
          <a:xfrm>
            <a:off x="8579130" y="5348462"/>
            <a:ext cx="1304317" cy="4133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abgerundete Ecken 67">
            <a:extLst>
              <a:ext uri="{FF2B5EF4-FFF2-40B4-BE49-F238E27FC236}">
                <a16:creationId xmlns:a16="http://schemas.microsoft.com/office/drawing/2014/main" id="{15ACDE2D-95AE-4B3D-82FC-80F4ED31EC8F}"/>
              </a:ext>
            </a:extLst>
          </p:cNvPr>
          <p:cNvSpPr/>
          <p:nvPr/>
        </p:nvSpPr>
        <p:spPr>
          <a:xfrm>
            <a:off x="7755301" y="5395243"/>
            <a:ext cx="793472" cy="37611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039C7CFA-370F-4CE3-BB5E-0CC8D8954114}"/>
              </a:ext>
            </a:extLst>
          </p:cNvPr>
          <p:cNvSpPr/>
          <p:nvPr/>
        </p:nvSpPr>
        <p:spPr>
          <a:xfrm>
            <a:off x="0" y="1190763"/>
            <a:ext cx="5098774" cy="566723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3600" b="1" dirty="0"/>
              <a:t>Aggregation</a:t>
            </a:r>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a:p>
            <a:pPr algn="ctr"/>
            <a:endParaRPr lang="de-DE" b="1" dirty="0"/>
          </a:p>
        </p:txBody>
      </p:sp>
      <p:sp>
        <p:nvSpPr>
          <p:cNvPr id="8" name="Rechteck 7">
            <a:extLst>
              <a:ext uri="{FF2B5EF4-FFF2-40B4-BE49-F238E27FC236}">
                <a16:creationId xmlns:a16="http://schemas.microsoft.com/office/drawing/2014/main" id="{9695060D-9D29-4029-B5B2-F15D7FCA5780}"/>
              </a:ext>
            </a:extLst>
          </p:cNvPr>
          <p:cNvSpPr/>
          <p:nvPr/>
        </p:nvSpPr>
        <p:spPr>
          <a:xfrm>
            <a:off x="1135799" y="5555157"/>
            <a:ext cx="2827176" cy="8955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t>Aktivation</a:t>
            </a:r>
            <a:endParaRPr lang="de-DE" sz="3600" dirty="0"/>
          </a:p>
        </p:txBody>
      </p:sp>
    </p:spTree>
    <p:extLst>
      <p:ext uri="{BB962C8B-B14F-4D97-AF65-F5344CB8AC3E}">
        <p14:creationId xmlns:p14="http://schemas.microsoft.com/office/powerpoint/2010/main" val="28782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ircle(in)">
                                      <p:cBhvr>
                                        <p:cTn id="18" dur="2000"/>
                                        <p:tgtEl>
                                          <p:spTgt spid="18"/>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circle(in)">
                                      <p:cBhvr>
                                        <p:cTn id="51" dur="2000"/>
                                        <p:tgtEl>
                                          <p:spTgt spid="5"/>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circle(in)">
                                      <p:cBhvr>
                                        <p:cTn id="54" dur="20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circle(in)">
                                      <p:cBhvr>
                                        <p:cTn id="73" dur="20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Effect transition="in" filter="fade">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8" grpId="0"/>
      <p:bldP spid="19" grpId="0"/>
      <p:bldP spid="20" grpId="0"/>
      <p:bldP spid="21" grpId="0"/>
      <p:bldP spid="28" grpId="0"/>
      <p:bldP spid="56" grpId="0"/>
      <p:bldP spid="65" grpId="0"/>
      <p:bldP spid="66" grpId="0"/>
      <p:bldP spid="67" grpId="0" animBg="1"/>
      <p:bldP spid="68"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E5E5E9A5-3C56-4102-85E0-77C9B6E8734D}"/>
              </a:ext>
            </a:extLst>
          </p:cNvPr>
          <p:cNvSpPr/>
          <p:nvPr/>
        </p:nvSpPr>
        <p:spPr>
          <a:xfrm>
            <a:off x="9689" y="1294815"/>
            <a:ext cx="5808301" cy="556318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EC5FEC06-E3AB-4762-8E0D-E6726B083F83}"/>
              </a:ext>
            </a:extLst>
          </p:cNvPr>
          <p:cNvGrpSpPr/>
          <p:nvPr/>
        </p:nvGrpSpPr>
        <p:grpSpPr>
          <a:xfrm>
            <a:off x="1058287" y="3896075"/>
            <a:ext cx="3495838" cy="2044023"/>
            <a:chOff x="1198825" y="3323967"/>
            <a:chExt cx="2813305" cy="1424160"/>
          </a:xfrm>
        </p:grpSpPr>
        <mc:AlternateContent xmlns:mc="http://schemas.openxmlformats.org/markup-compatibility/2006" xmlns:a14="http://schemas.microsoft.com/office/drawing/2010/main">
          <mc:Choice Requires="a14">
            <p:sp>
              <p:nvSpPr>
                <p:cNvPr id="3" name="Rechteck 2"/>
                <p:cNvSpPr/>
                <p:nvPr/>
              </p:nvSpPr>
              <p:spPr>
                <a:xfrm>
                  <a:off x="1200091" y="332396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rgbClr val="002060"/>
                                </a:solidFill>
                                <a:latin typeface="Cambria Math" panose="02040503050406030204" pitchFamily="18" charset="0"/>
                              </a:rPr>
                            </m:ctrlPr>
                          </m:sSubPr>
                          <m:e>
                            <m:r>
                              <a:rPr lang="de-DE" b="1" i="1">
                                <a:solidFill>
                                  <a:srgbClr val="002060"/>
                                </a:solidFill>
                                <a:latin typeface="Cambria Math" panose="02040503050406030204" pitchFamily="18" charset="0"/>
                              </a:rPr>
                              <m:t>𝒙</m:t>
                            </m:r>
                          </m:e>
                          <m:sub>
                            <m:r>
                              <a:rPr lang="de-DE" b="1">
                                <a:solidFill>
                                  <a:srgbClr val="002060"/>
                                </a:solidFill>
                                <a:latin typeface="Cambria Math" panose="02040503050406030204" pitchFamily="18" charset="0"/>
                              </a:rPr>
                              <m:t>𝟏</m:t>
                            </m:r>
                          </m:sub>
                        </m:sSub>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1200091" y="3323967"/>
                  <a:ext cx="481157" cy="36933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2405361" y="3785480"/>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5" name="Rechteck 4"/>
                <p:cNvSpPr>
                  <a:spLocks noRot="1" noChangeAspect="1" noMove="1" noResize="1" noEditPoints="1" noAdjustHandles="1" noChangeArrowheads="1" noChangeShapeType="1" noTextEdit="1"/>
                </p:cNvSpPr>
                <p:nvPr/>
              </p:nvSpPr>
              <p:spPr>
                <a:xfrm>
                  <a:off x="2405361" y="3785480"/>
                  <a:ext cx="289959" cy="337400"/>
                </a:xfrm>
                <a:prstGeom prst="rect">
                  <a:avLst/>
                </a:prstGeom>
                <a:blipFill>
                  <a:blip r:embed="rId4"/>
                  <a:stretch>
                    <a:fillRect b="-38182"/>
                  </a:stretch>
                </a:blipFill>
              </p:spPr>
              <p:txBody>
                <a:bodyPr/>
                <a:lstStyle/>
                <a:p>
                  <a:r>
                    <a:rPr lang="de-DE">
                      <a:noFill/>
                    </a:rPr>
                    <a:t> </a:t>
                  </a:r>
                </a:p>
              </p:txBody>
            </p:sp>
          </mc:Fallback>
        </mc:AlternateContent>
        <p:sp>
          <p:nvSpPr>
            <p:cNvPr id="6" name="Ellipse 5"/>
            <p:cNvSpPr/>
            <p:nvPr/>
          </p:nvSpPr>
          <p:spPr>
            <a:xfrm>
              <a:off x="2305907" y="3785480"/>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 Verbindung mit Pfeil 6"/>
            <p:cNvCxnSpPr/>
            <p:nvPr/>
          </p:nvCxnSpPr>
          <p:spPr>
            <a:xfrm>
              <a:off x="1544651" y="3675005"/>
              <a:ext cx="741588" cy="32382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cxnSpLocks/>
            </p:cNvCxnSpPr>
            <p:nvPr/>
          </p:nvCxnSpPr>
          <p:spPr>
            <a:xfrm flipV="1">
              <a:off x="1544651" y="4197014"/>
              <a:ext cx="752106" cy="3664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hteck 9"/>
                <p:cNvSpPr/>
                <p:nvPr/>
              </p:nvSpPr>
              <p:spPr>
                <a:xfrm>
                  <a:off x="1198825" y="437879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1"/>
                                </a:solidFill>
                                <a:latin typeface="Cambria Math" panose="02040503050406030204" pitchFamily="18" charset="0"/>
                              </a:rPr>
                            </m:ctrlPr>
                          </m:sSubPr>
                          <m:e>
                            <m:r>
                              <a:rPr lang="de-DE" b="1" i="1">
                                <a:solidFill>
                                  <a:schemeClr val="tx1"/>
                                </a:solidFill>
                                <a:latin typeface="Cambria Math" panose="02040503050406030204" pitchFamily="18" charset="0"/>
                              </a:rPr>
                              <m:t>𝒙</m:t>
                            </m:r>
                          </m:e>
                          <m:sub>
                            <m:r>
                              <a:rPr lang="de-DE" b="1" i="0" smtClean="0">
                                <a:solidFill>
                                  <a:schemeClr val="tx1"/>
                                </a:solidFill>
                                <a:latin typeface="Cambria Math" panose="02040503050406030204" pitchFamily="18" charset="0"/>
                              </a:rPr>
                              <m:t>𝟐</m:t>
                            </m:r>
                          </m:sub>
                        </m:sSub>
                      </m:oMath>
                    </m:oMathPara>
                  </a14:m>
                  <a:endParaRPr lang="de-DE" dirty="0"/>
                </a:p>
              </p:txBody>
            </p:sp>
          </mc:Choice>
          <mc:Fallback xmlns="">
            <p:sp>
              <p:nvSpPr>
                <p:cNvPr id="10" name="Rechteck 9"/>
                <p:cNvSpPr>
                  <a:spLocks noRot="1" noChangeAspect="1" noMove="1" noResize="1" noEditPoints="1" noAdjustHandles="1" noChangeArrowheads="1" noChangeShapeType="1" noTextEdit="1"/>
                </p:cNvSpPr>
                <p:nvPr/>
              </p:nvSpPr>
              <p:spPr>
                <a:xfrm>
                  <a:off x="1198825" y="4378795"/>
                  <a:ext cx="481157" cy="369332"/>
                </a:xfrm>
                <a:prstGeom prst="rect">
                  <a:avLst/>
                </a:prstGeom>
                <a:blipFill>
                  <a:blip r:embed="rId5"/>
                  <a:stretch>
                    <a:fillRect/>
                  </a:stretch>
                </a:blipFill>
              </p:spPr>
              <p:txBody>
                <a:bodyPr/>
                <a:lstStyle/>
                <a:p>
                  <a:r>
                    <a:rPr lang="de-DE">
                      <a:noFill/>
                    </a:rPr>
                    <a:t> </a:t>
                  </a:r>
                </a:p>
              </p:txBody>
            </p:sp>
          </mc:Fallback>
        </mc:AlternateContent>
        <p:cxnSp>
          <p:nvCxnSpPr>
            <p:cNvPr id="14" name="Gerade Verbindung mit Pfeil 13"/>
            <p:cNvCxnSpPr/>
            <p:nvPr/>
          </p:nvCxnSpPr>
          <p:spPr>
            <a:xfrm>
              <a:off x="2991543" y="4067172"/>
              <a:ext cx="624837" cy="1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3616380" y="3884715"/>
                  <a:ext cx="395750" cy="238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𝑦</m:t>
                        </m:r>
                      </m:oMath>
                    </m:oMathPara>
                  </a14:m>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3616380" y="3884715"/>
                  <a:ext cx="395750" cy="238165"/>
                </a:xfrm>
                <a:prstGeom prst="rect">
                  <a:avLst/>
                </a:prstGeom>
                <a:blipFill>
                  <a:blip r:embed="rId6"/>
                  <a:stretch>
                    <a:fillRect b="-94872"/>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16" name="Rechteck 15"/>
              <p:cNvSpPr/>
              <p:nvPr/>
            </p:nvSpPr>
            <p:spPr>
              <a:xfrm>
                <a:off x="171114" y="1879429"/>
                <a:ext cx="2633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2400" b="1" i="1">
                          <a:latin typeface="Cambria Math" panose="02040503050406030204" pitchFamily="18" charset="0"/>
                        </a:rPr>
                        <m:t>𝒇</m:t>
                      </m:r>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𝟏</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𝟏</m:t>
                          </m:r>
                        </m:sub>
                      </m:sSub>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𝟐</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𝟐</m:t>
                          </m:r>
                        </m:sub>
                      </m:sSub>
                    </m:oMath>
                  </m:oMathPara>
                </a14:m>
                <a:endParaRPr lang="de-DE" sz="2400" dirty="0">
                  <a:latin typeface="Arial Nova Light" panose="020B0304020202020204" pitchFamily="34" charset="0"/>
                </a:endParaRPr>
              </a:p>
            </p:txBody>
          </p:sp>
        </mc:Choice>
        <mc:Fallback xmlns="">
          <p:sp>
            <p:nvSpPr>
              <p:cNvPr id="16" name="Rechteck 15"/>
              <p:cNvSpPr>
                <a:spLocks noRot="1" noChangeAspect="1" noMove="1" noResize="1" noEditPoints="1" noAdjustHandles="1" noChangeArrowheads="1" noChangeShapeType="1" noTextEdit="1"/>
              </p:cNvSpPr>
              <p:nvPr/>
            </p:nvSpPr>
            <p:spPr>
              <a:xfrm>
                <a:off x="171114" y="1879429"/>
                <a:ext cx="2633798" cy="461665"/>
              </a:xfrm>
              <a:prstGeom prst="rect">
                <a:avLst/>
              </a:prstGeom>
              <a:blipFill>
                <a:blip r:embed="rId7"/>
                <a:stretch>
                  <a:fillRect b="-19737"/>
                </a:stretch>
              </a:blipFill>
            </p:spPr>
            <p:txBody>
              <a:bodyPr/>
              <a:lstStyle/>
              <a:p>
                <a:r>
                  <a:rPr lang="de-DE">
                    <a:noFill/>
                  </a:rPr>
                  <a:t> </a:t>
                </a:r>
              </a:p>
            </p:txBody>
          </p:sp>
        </mc:Fallback>
      </mc:AlternateContent>
      <p:grpSp>
        <p:nvGrpSpPr>
          <p:cNvPr id="17" name="Gruppieren 16"/>
          <p:cNvGrpSpPr/>
          <p:nvPr/>
        </p:nvGrpSpPr>
        <p:grpSpPr>
          <a:xfrm>
            <a:off x="374163" y="2558433"/>
            <a:ext cx="2564028" cy="769441"/>
            <a:chOff x="5640859" y="2562165"/>
            <a:chExt cx="2564028" cy="769441"/>
          </a:xfrm>
        </p:grpSpPr>
        <mc:AlternateContent xmlns:mc="http://schemas.openxmlformats.org/markup-compatibility/2006" xmlns:a14="http://schemas.microsoft.com/office/drawing/2010/main">
          <mc:Choice Requires="a14">
            <p:sp>
              <p:nvSpPr>
                <p:cNvPr id="18" name="Textfeld 17"/>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a:solidFill>
                              <a:schemeClr val="accent6">
                                <a:lumMod val="75000"/>
                              </a:schemeClr>
                            </a:solidFill>
                            <a:latin typeface="Cambria Math" panose="02040503050406030204" pitchFamily="18" charset="0"/>
                          </a:rPr>
                          <m:t>𝟏</m:t>
                        </m:r>
                      </m:oMath>
                    </m:oMathPara>
                  </a14:m>
                  <a:endParaRPr lang="de-DE" sz="2000" b="1" dirty="0">
                    <a:solidFill>
                      <a:schemeClr val="accent6">
                        <a:lumMod val="75000"/>
                      </a:schemeClr>
                    </a:solidFill>
                  </a:endParaRPr>
                </a:p>
              </p:txBody>
            </p:sp>
          </mc:Choice>
          <mc:Fallback xmlns="">
            <p:sp>
              <p:nvSpPr>
                <p:cNvPr id="18" name="Textfeld 17"/>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9"/>
                  <a:stretch>
                    <a:fillRect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p:cNvSpPr txBox="1"/>
                <p:nvPr/>
              </p:nvSpPr>
              <p:spPr>
                <a:xfrm>
                  <a:off x="5640859" y="2979870"/>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smtClean="0">
                            <a:solidFill>
                              <a:schemeClr val="accent6">
                                <a:lumMod val="75000"/>
                              </a:schemeClr>
                            </a:solidFill>
                            <a:latin typeface="Cambria Math" panose="02040503050406030204" pitchFamily="18" charset="0"/>
                          </a:rPr>
                          <m:t>𝟎</m:t>
                        </m:r>
                      </m:oMath>
                    </m:oMathPara>
                  </a14:m>
                  <a:endParaRPr lang="de-DE" sz="2000" b="1" dirty="0">
                    <a:solidFill>
                      <a:schemeClr val="accent6">
                        <a:lumMod val="75000"/>
                      </a:schemeClr>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5640859" y="2979870"/>
                  <a:ext cx="1143000" cy="307777"/>
                </a:xfrm>
                <a:prstGeom prst="rect">
                  <a:avLst/>
                </a:prstGeom>
                <a:blipFill>
                  <a:blip r:embed="rId10"/>
                  <a:stretch>
                    <a:fillRect b="-26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hteck 19"/>
                <p:cNvSpPr/>
                <p:nvPr/>
              </p:nvSpPr>
              <p:spPr>
                <a:xfrm>
                  <a:off x="6654114" y="2562165"/>
                  <a:ext cx="1550773" cy="769441"/>
                </a:xfrm>
                <a:prstGeom prst="rect">
                  <a:avLst/>
                </a:prstGeom>
              </p:spPr>
              <p:txBody>
                <a:bodyPr wrap="square">
                  <a:spAutoFit/>
                </a:bodyPr>
                <a:lstStyle/>
                <a:p>
                  <a:r>
                    <a:rPr lang="de-DE" dirty="0"/>
                    <a:t>wenn</a:t>
                  </a:r>
                  <a:r>
                    <a:rPr lang="de-DE" sz="2000" dirty="0"/>
                    <a:t> </a:t>
                  </a:r>
                  <a:r>
                    <a:rPr lang="de-DE" sz="2400" b="1" dirty="0">
                      <a:solidFill>
                        <a:schemeClr val="accent2"/>
                      </a:solidFill>
                    </a:rPr>
                    <a:t>f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dirty="0"/>
                    <a:t> </a:t>
                  </a:r>
                  <a:r>
                    <a:rPr lang="de-DE" sz="2400" dirty="0">
                      <a:solidFill>
                        <a:schemeClr val="accent2"/>
                      </a:solidFill>
                    </a:rPr>
                    <a:t>0</a:t>
                  </a:r>
                </a:p>
                <a:p>
                  <a:r>
                    <a:rPr lang="de-DE" sz="2000" dirty="0"/>
                    <a:t>sonst</a:t>
                  </a:r>
                </a:p>
              </p:txBody>
            </p:sp>
          </mc:Choice>
          <mc:Fallback xmlns="">
            <p:sp>
              <p:nvSpPr>
                <p:cNvPr id="20" name="Rechteck 19"/>
                <p:cNvSpPr>
                  <a:spLocks noRot="1" noChangeAspect="1" noMove="1" noResize="1" noEditPoints="1" noAdjustHandles="1" noChangeArrowheads="1" noChangeShapeType="1" noTextEdit="1"/>
                </p:cNvSpPr>
                <p:nvPr/>
              </p:nvSpPr>
              <p:spPr>
                <a:xfrm>
                  <a:off x="6654114" y="2562165"/>
                  <a:ext cx="1550773" cy="769441"/>
                </a:xfrm>
                <a:prstGeom prst="rect">
                  <a:avLst/>
                </a:prstGeom>
                <a:blipFill>
                  <a:blip r:embed="rId11"/>
                  <a:stretch>
                    <a:fillRect l="-4331" t="-6349" b="-13492"/>
                  </a:stretch>
                </a:blipFill>
              </p:spPr>
              <p:txBody>
                <a:bodyPr/>
                <a:lstStyle/>
                <a:p>
                  <a:r>
                    <a:rPr lang="de-DE">
                      <a:noFill/>
                    </a:rPr>
                    <a:t> </a:t>
                  </a:r>
                </a:p>
              </p:txBody>
            </p:sp>
          </mc:Fallback>
        </mc:AlternateContent>
        <p:sp>
          <p:nvSpPr>
            <p:cNvPr id="21" name="Geschweifte Klammer links 20"/>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47" name="Rechteck 46"/>
              <p:cNvSpPr/>
              <p:nvPr/>
            </p:nvSpPr>
            <p:spPr>
              <a:xfrm>
                <a:off x="4779016" y="1707617"/>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a:solidFill>
                            <a:schemeClr val="accent6">
                              <a:lumMod val="75000"/>
                            </a:schemeClr>
                          </a:solidFill>
                          <a:latin typeface="Cambria Math" panose="02040503050406030204" pitchFamily="18" charset="0"/>
                        </a:rPr>
                        <m:t>𝟏</m:t>
                      </m:r>
                    </m:oMath>
                  </m:oMathPara>
                </a14:m>
                <a:endParaRPr lang="de-DE" b="1" dirty="0">
                  <a:solidFill>
                    <a:schemeClr val="accent6">
                      <a:lumMod val="75000"/>
                    </a:schemeClr>
                  </a:solidFill>
                </a:endParaRPr>
              </a:p>
            </p:txBody>
          </p:sp>
        </mc:Choice>
        <mc:Fallback xmlns="">
          <p:sp>
            <p:nvSpPr>
              <p:cNvPr id="47" name="Rechteck 46"/>
              <p:cNvSpPr>
                <a:spLocks noRot="1" noChangeAspect="1" noMove="1" noResize="1" noEditPoints="1" noAdjustHandles="1" noChangeArrowheads="1" noChangeShapeType="1" noTextEdit="1"/>
              </p:cNvSpPr>
              <p:nvPr/>
            </p:nvSpPr>
            <p:spPr>
              <a:xfrm>
                <a:off x="4779016" y="1707617"/>
                <a:ext cx="814647" cy="369332"/>
              </a:xfrm>
              <a:prstGeom prst="rect">
                <a:avLst/>
              </a:prstGeom>
              <a:blipFill>
                <a:blip r:embed="rId12"/>
                <a:stretch>
                  <a:fillRect b="-65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8" name="Rechteck 47"/>
              <p:cNvSpPr/>
              <p:nvPr/>
            </p:nvSpPr>
            <p:spPr>
              <a:xfrm>
                <a:off x="2809707" y="2808148"/>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i="0" smtClean="0">
                          <a:solidFill>
                            <a:schemeClr val="accent6">
                              <a:lumMod val="75000"/>
                            </a:schemeClr>
                          </a:solidFill>
                          <a:latin typeface="Cambria Math" panose="02040503050406030204" pitchFamily="18" charset="0"/>
                        </a:rPr>
                        <m:t>𝟎</m:t>
                      </m:r>
                    </m:oMath>
                  </m:oMathPara>
                </a14:m>
                <a:endParaRPr lang="de-DE" b="1" dirty="0">
                  <a:solidFill>
                    <a:schemeClr val="accent6">
                      <a:lumMod val="75000"/>
                    </a:schemeClr>
                  </a:solidFill>
                </a:endParaRPr>
              </a:p>
            </p:txBody>
          </p:sp>
        </mc:Choice>
        <mc:Fallback xmlns="">
          <p:sp>
            <p:nvSpPr>
              <p:cNvPr id="48" name="Rechteck 47"/>
              <p:cNvSpPr>
                <a:spLocks noRot="1" noChangeAspect="1" noMove="1" noResize="1" noEditPoints="1" noAdjustHandles="1" noChangeArrowheads="1" noChangeShapeType="1" noTextEdit="1"/>
              </p:cNvSpPr>
              <p:nvPr/>
            </p:nvSpPr>
            <p:spPr>
              <a:xfrm>
                <a:off x="2809707" y="2808148"/>
                <a:ext cx="814647" cy="369332"/>
              </a:xfrm>
              <a:prstGeom prst="rect">
                <a:avLst/>
              </a:prstGeom>
              <a:blipFill>
                <a:blip r:embed="rId13"/>
                <a:stretch>
                  <a:fillRect b="-6667"/>
                </a:stretch>
              </a:blipFill>
            </p:spPr>
            <p:txBody>
              <a:bodyPr/>
              <a:lstStyle/>
              <a:p>
                <a:r>
                  <a:rPr lang="de-DE">
                    <a:noFill/>
                  </a:rPr>
                  <a:t> </a:t>
                </a:r>
              </a:p>
            </p:txBody>
          </p:sp>
        </mc:Fallback>
      </mc:AlternateContent>
      <p:sp>
        <p:nvSpPr>
          <p:cNvPr id="38" name="Rechteck 37">
            <a:extLst>
              <a:ext uri="{FF2B5EF4-FFF2-40B4-BE49-F238E27FC236}">
                <a16:creationId xmlns:a16="http://schemas.microsoft.com/office/drawing/2014/main" id="{8D5DC8E7-479A-42A9-A885-825537B376B9}"/>
              </a:ext>
            </a:extLst>
          </p:cNvPr>
          <p:cNvSpPr/>
          <p:nvPr/>
        </p:nvSpPr>
        <p:spPr>
          <a:xfrm>
            <a:off x="0" y="0"/>
            <a:ext cx="12169302" cy="13457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r>
              <a:rPr lang="de-DE" sz="1800" dirty="0">
                <a:latin typeface="Arial" panose="020B0604020202020204" pitchFamily="34" charset="0"/>
                <a:cs typeface="Arial" panose="020B0604020202020204" pitchFamily="34" charset="0"/>
              </a:rPr>
              <a:t>                                   Die Motivation hinter neuronalen Netzen</a:t>
            </a:r>
          </a:p>
        </p:txBody>
      </p:sp>
      <p:grpSp>
        <p:nvGrpSpPr>
          <p:cNvPr id="11" name="Gruppieren 10">
            <a:extLst>
              <a:ext uri="{FF2B5EF4-FFF2-40B4-BE49-F238E27FC236}">
                <a16:creationId xmlns:a16="http://schemas.microsoft.com/office/drawing/2014/main" id="{904C917D-36E0-4B3E-9EAF-448DC76EB7CB}"/>
              </a:ext>
            </a:extLst>
          </p:cNvPr>
          <p:cNvGrpSpPr/>
          <p:nvPr/>
        </p:nvGrpSpPr>
        <p:grpSpPr>
          <a:xfrm>
            <a:off x="2831926" y="2053072"/>
            <a:ext cx="2761737" cy="1045105"/>
            <a:chOff x="4631052" y="1511510"/>
            <a:chExt cx="2761737" cy="1045105"/>
          </a:xfrm>
        </p:grpSpPr>
        <p:cxnSp>
          <p:nvCxnSpPr>
            <p:cNvPr id="39" name="Gerader Verbinder 38">
              <a:extLst>
                <a:ext uri="{FF2B5EF4-FFF2-40B4-BE49-F238E27FC236}">
                  <a16:creationId xmlns:a16="http://schemas.microsoft.com/office/drawing/2014/main" id="{1CCB0180-FEA4-4A6E-8632-4967A566EE73}"/>
                </a:ext>
              </a:extLst>
            </p:cNvPr>
            <p:cNvCxnSpPr/>
            <p:nvPr/>
          </p:nvCxnSpPr>
          <p:spPr>
            <a:xfrm>
              <a:off x="4631052" y="2556615"/>
              <a:ext cx="145191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C9FD7D42-F361-4BC4-A00A-5148545AB64D}"/>
                </a:ext>
              </a:extLst>
            </p:cNvPr>
            <p:cNvCxnSpPr/>
            <p:nvPr/>
          </p:nvCxnSpPr>
          <p:spPr>
            <a:xfrm>
              <a:off x="6082971" y="1511510"/>
              <a:ext cx="13098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AA0B0D9E-A3B5-48CD-B163-7F68449EDBC6}"/>
                </a:ext>
              </a:extLst>
            </p:cNvPr>
            <p:cNvCxnSpPr/>
            <p:nvPr/>
          </p:nvCxnSpPr>
          <p:spPr>
            <a:xfrm flipV="1">
              <a:off x="6067492" y="1511510"/>
              <a:ext cx="0" cy="102570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1521FF42-FE0E-4E38-9697-35DAB734828E}"/>
              </a:ext>
            </a:extLst>
          </p:cNvPr>
          <p:cNvGrpSpPr/>
          <p:nvPr/>
        </p:nvGrpSpPr>
        <p:grpSpPr>
          <a:xfrm>
            <a:off x="2821030" y="1649711"/>
            <a:ext cx="3060476" cy="1867338"/>
            <a:chOff x="5072448" y="3346215"/>
            <a:chExt cx="3060476" cy="1867338"/>
          </a:xfrm>
        </p:grpSpPr>
        <p:cxnSp>
          <p:nvCxnSpPr>
            <p:cNvPr id="26" name="Gerader Verbinder 25"/>
            <p:cNvCxnSpPr/>
            <p:nvPr/>
          </p:nvCxnSpPr>
          <p:spPr>
            <a:xfrm>
              <a:off x="5115697" y="4796220"/>
              <a:ext cx="2817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H="1" flipV="1">
              <a:off x="6511400" y="3562132"/>
              <a:ext cx="12968" cy="1234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24367" y="3785480"/>
              <a:ext cx="14519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5823121" y="4763789"/>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7933038" y="4739076"/>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5072448" y="4739076"/>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7179275" y="4750448"/>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hteck 48"/>
                <p:cNvSpPr/>
                <p:nvPr/>
              </p:nvSpPr>
              <p:spPr>
                <a:xfrm>
                  <a:off x="6195117" y="3676391"/>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49" name="Rechteck 48"/>
                <p:cNvSpPr>
                  <a:spLocks noRot="1" noChangeAspect="1" noMove="1" noResize="1" noEditPoints="1" noAdjustHandles="1" noChangeArrowheads="1" noChangeShapeType="1" noTextEdit="1"/>
                </p:cNvSpPr>
                <p:nvPr/>
              </p:nvSpPr>
              <p:spPr>
                <a:xfrm>
                  <a:off x="6195117" y="3676391"/>
                  <a:ext cx="344966" cy="338554"/>
                </a:xfrm>
                <a:prstGeom prst="rect">
                  <a:avLst/>
                </a:prstGeom>
                <a:blipFill>
                  <a:blip r:embed="rId1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6417419" y="3346215"/>
                  <a:ext cx="35458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1" i="1" smtClean="0">
                            <a:solidFill>
                              <a:schemeClr val="accent3">
                                <a:lumMod val="50000"/>
                              </a:schemeClr>
                            </a:solidFill>
                            <a:latin typeface="Cambria Math" panose="02040503050406030204" pitchFamily="18" charset="0"/>
                          </a:rPr>
                          <m:t>𝒚</m:t>
                        </m:r>
                      </m:oMath>
                    </m:oMathPara>
                  </a14:m>
                  <a:endParaRPr lang="de-DE" dirty="0">
                    <a:solidFill>
                      <a:schemeClr val="accent3">
                        <a:lumMod val="50000"/>
                      </a:schemeClr>
                    </a:solidFill>
                  </a:endParaRPr>
                </a:p>
              </p:txBody>
            </p:sp>
          </mc:Choice>
          <mc:Fallback xmlns="">
            <p:sp>
              <p:nvSpPr>
                <p:cNvPr id="50" name="Rechteck 49"/>
                <p:cNvSpPr>
                  <a:spLocks noRot="1" noChangeAspect="1" noMove="1" noResize="1" noEditPoints="1" noAdjustHandles="1" noChangeArrowheads="1" noChangeShapeType="1" noTextEdit="1"/>
                </p:cNvSpPr>
                <p:nvPr/>
              </p:nvSpPr>
              <p:spPr>
                <a:xfrm>
                  <a:off x="6417419" y="3346215"/>
                  <a:ext cx="354584" cy="338554"/>
                </a:xfrm>
                <a:prstGeom prst="rect">
                  <a:avLst/>
                </a:prstGeom>
                <a:blipFill>
                  <a:blip r:embed="rId15"/>
                  <a:stretch>
                    <a:fillRect b="-3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6977188" y="4874999"/>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3" name="Rechteck 52"/>
                <p:cNvSpPr>
                  <a:spLocks noRot="1" noChangeAspect="1" noMove="1" noResize="1" noEditPoints="1" noAdjustHandles="1" noChangeArrowheads="1" noChangeShapeType="1" noTextEdit="1"/>
                </p:cNvSpPr>
                <p:nvPr/>
              </p:nvSpPr>
              <p:spPr>
                <a:xfrm>
                  <a:off x="6977188" y="4874999"/>
                  <a:ext cx="404173" cy="338554"/>
                </a:xfrm>
                <a:prstGeom prst="rect">
                  <a:avLst/>
                </a:prstGeom>
                <a:blipFill>
                  <a:blip r:embed="rId1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7765516" y="4794681"/>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a:latin typeface="Cambria Math" panose="02040503050406030204" pitchFamily="18" charset="0"/>
                          </a:rPr>
                          <m:t>𝒇</m:t>
                        </m:r>
                      </m:oMath>
                    </m:oMathPara>
                  </a14:m>
                  <a:endParaRPr lang="de-DE" dirty="0"/>
                </a:p>
              </p:txBody>
            </p:sp>
          </mc:Choice>
          <mc:Fallback xmlns="">
            <p:sp>
              <p:nvSpPr>
                <p:cNvPr id="54" name="Rechteck 53"/>
                <p:cNvSpPr>
                  <a:spLocks noRot="1" noChangeAspect="1" noMove="1" noResize="1" noEditPoints="1" noAdjustHandles="1" noChangeArrowheads="1" noChangeShapeType="1" noTextEdit="1"/>
                </p:cNvSpPr>
                <p:nvPr/>
              </p:nvSpPr>
              <p:spPr>
                <a:xfrm>
                  <a:off x="7765516" y="4794681"/>
                  <a:ext cx="367408" cy="369332"/>
                </a:xfrm>
                <a:prstGeom prst="rect">
                  <a:avLst/>
                </a:prstGeom>
                <a:blipFill>
                  <a:blip r:embed="rId17"/>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Rechteck 55">
                  <a:extLst>
                    <a:ext uri="{FF2B5EF4-FFF2-40B4-BE49-F238E27FC236}">
                      <a16:creationId xmlns:a16="http://schemas.microsoft.com/office/drawing/2014/main" id="{B2BE767F-A87A-4B0D-8CCC-5719DE15539D}"/>
                    </a:ext>
                  </a:extLst>
                </p:cNvPr>
                <p:cNvSpPr/>
                <p:nvPr/>
              </p:nvSpPr>
              <p:spPr>
                <a:xfrm>
                  <a:off x="5525269" y="4852650"/>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6" name="Rechteck 55">
                  <a:extLst>
                    <a:ext uri="{FF2B5EF4-FFF2-40B4-BE49-F238E27FC236}">
                      <a16:creationId xmlns:a16="http://schemas.microsoft.com/office/drawing/2014/main" id="{B2BE767F-A87A-4B0D-8CCC-5719DE15539D}"/>
                    </a:ext>
                  </a:extLst>
                </p:cNvPr>
                <p:cNvSpPr>
                  <a:spLocks noRot="1" noChangeAspect="1" noMove="1" noResize="1" noEditPoints="1" noAdjustHandles="1" noChangeArrowheads="1" noChangeShapeType="1" noTextEdit="1"/>
                </p:cNvSpPr>
                <p:nvPr/>
              </p:nvSpPr>
              <p:spPr>
                <a:xfrm>
                  <a:off x="5525269" y="4852650"/>
                  <a:ext cx="404173" cy="338554"/>
                </a:xfrm>
                <a:prstGeom prst="rect">
                  <a:avLst/>
                </a:prstGeom>
                <a:blipFill>
                  <a:blip r:embed="rId18"/>
                  <a:stretch>
                    <a:fillRect r="-4545"/>
                  </a:stretch>
                </a:blipFill>
              </p:spPr>
              <p:txBody>
                <a:bodyPr/>
                <a:lstStyle/>
                <a:p>
                  <a:r>
                    <a:rPr lang="de-DE">
                      <a:noFill/>
                    </a:rPr>
                    <a:t> </a:t>
                  </a:r>
                </a:p>
              </p:txBody>
            </p:sp>
          </mc:Fallback>
        </mc:AlternateContent>
      </p:grpSp>
      <p:pic>
        <p:nvPicPr>
          <p:cNvPr id="44" name="Grafik 43">
            <a:extLst>
              <a:ext uri="{FF2B5EF4-FFF2-40B4-BE49-F238E27FC236}">
                <a16:creationId xmlns:a16="http://schemas.microsoft.com/office/drawing/2014/main" id="{C80CBDDF-90B9-4111-9AB2-3C29D01A71D1}"/>
              </a:ext>
            </a:extLst>
          </p:cNvPr>
          <p:cNvPicPr>
            <a:picLocks noChangeAspect="1"/>
          </p:cNvPicPr>
          <p:nvPr/>
        </p:nvPicPr>
        <p:blipFill>
          <a:blip r:embed="rId19"/>
          <a:stretch>
            <a:fillRect/>
          </a:stretch>
        </p:blipFill>
        <p:spPr>
          <a:xfrm>
            <a:off x="11021931" y="0"/>
            <a:ext cx="1170069" cy="1336431"/>
          </a:xfrm>
          <a:prstGeom prst="rect">
            <a:avLst/>
          </a:prstGeom>
        </p:spPr>
      </p:pic>
      <p:sp>
        <p:nvSpPr>
          <p:cNvPr id="51" name="Abgerundetes Rechteck 19">
            <a:extLst>
              <a:ext uri="{FF2B5EF4-FFF2-40B4-BE49-F238E27FC236}">
                <a16:creationId xmlns:a16="http://schemas.microsoft.com/office/drawing/2014/main" id="{72FC737D-6F4F-4E99-AC85-07834CEBF21C}"/>
              </a:ext>
            </a:extLst>
          </p:cNvPr>
          <p:cNvSpPr/>
          <p:nvPr/>
        </p:nvSpPr>
        <p:spPr>
          <a:xfrm>
            <a:off x="1141398" y="3924051"/>
            <a:ext cx="471603" cy="421617"/>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Abgerundetes Rechteck 20">
            <a:extLst>
              <a:ext uri="{FF2B5EF4-FFF2-40B4-BE49-F238E27FC236}">
                <a16:creationId xmlns:a16="http://schemas.microsoft.com/office/drawing/2014/main" id="{EDBEEA92-E33E-41DA-B961-460864F60A3F}"/>
              </a:ext>
            </a:extLst>
          </p:cNvPr>
          <p:cNvSpPr/>
          <p:nvPr/>
        </p:nvSpPr>
        <p:spPr>
          <a:xfrm>
            <a:off x="4101265" y="4588983"/>
            <a:ext cx="452860" cy="6174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r Verbinder 57">
            <a:extLst>
              <a:ext uri="{FF2B5EF4-FFF2-40B4-BE49-F238E27FC236}">
                <a16:creationId xmlns:a16="http://schemas.microsoft.com/office/drawing/2014/main" id="{07FA26EA-1254-4E66-BBD3-D4AD5C7976CF}"/>
              </a:ext>
            </a:extLst>
          </p:cNvPr>
          <p:cNvCxnSpPr>
            <a:cxnSpLocks/>
            <a:stCxn id="52" idx="0"/>
          </p:cNvCxnSpPr>
          <p:nvPr/>
        </p:nvCxnSpPr>
        <p:spPr>
          <a:xfrm flipH="1" flipV="1">
            <a:off x="3041427" y="4104730"/>
            <a:ext cx="1286268" cy="4842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E536CFEE-B446-4D2D-BDE0-26ADB0F8CA3E}"/>
              </a:ext>
            </a:extLst>
          </p:cNvPr>
          <p:cNvCxnSpPr>
            <a:cxnSpLocks/>
          </p:cNvCxnSpPr>
          <p:nvPr/>
        </p:nvCxnSpPr>
        <p:spPr>
          <a:xfrm>
            <a:off x="1656177" y="3957217"/>
            <a:ext cx="1385250" cy="14751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59224B9E-5B8E-4BBD-A8CC-E7C961018144}"/>
              </a:ext>
            </a:extLst>
          </p:cNvPr>
          <p:cNvSpPr txBox="1"/>
          <p:nvPr/>
        </p:nvSpPr>
        <p:spPr>
          <a:xfrm>
            <a:off x="5880955" y="1372455"/>
            <a:ext cx="5936881" cy="1815882"/>
          </a:xfrm>
          <a:prstGeom prst="rect">
            <a:avLst/>
          </a:prstGeom>
          <a:solidFill>
            <a:schemeClr val="accent2">
              <a:lumMod val="40000"/>
              <a:lumOff val="60000"/>
            </a:schemeClr>
          </a:solidFill>
        </p:spPr>
        <p:txBody>
          <a:bodyPr wrap="square">
            <a:spAutoFit/>
          </a:bodyPr>
          <a:lstStyle/>
          <a:p>
            <a:pPr algn="just"/>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Frank Rosenblatt hat einen Lernalgorithmus entwickelt, mit welchem ein künstliches Neuron auf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Referenzdaten</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800" dirty="0">
                <a:solidFill>
                  <a:schemeClr val="bg2">
                    <a:lumMod val="25000"/>
                  </a:schemeClr>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0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y</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trainiert wird. Ziel ist es, die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Parameter</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400" i="1"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w</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zu </a:t>
            </a:r>
            <a:r>
              <a:rPr lang="de-DE"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verstärken</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wenn ein </a:t>
            </a:r>
            <a:r>
              <a:rPr lang="de-DE" sz="16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Eingang </a:t>
            </a:r>
            <a:r>
              <a:rPr lang="de-DE" sz="2400" dirty="0">
                <a:solidFill>
                  <a:srgbClr val="7030A0"/>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gleichzeitig mit dem Ausgang </a:t>
            </a:r>
            <a:r>
              <a:rPr lang="de-DE" sz="2000" dirty="0">
                <a:solidFill>
                  <a:schemeClr val="bg2">
                    <a:lumMod val="25000"/>
                  </a:schemeClr>
                </a:solidFill>
                <a:latin typeface="Arial" panose="020B0604020202020204" pitchFamily="34" charset="0"/>
                <a:ea typeface="Calibri" panose="020F0502020204030204" pitchFamily="34" charset="0"/>
                <a:cs typeface="Times New Roman" panose="02020603050405020304" pitchFamily="18" charset="0"/>
              </a:rPr>
              <a:t>y</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in den Daten </a:t>
            </a:r>
            <a:r>
              <a:rPr lang="de-DE"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aktiviert</a:t>
            </a:r>
            <a:r>
              <a:rPr lang="de-DE" sz="16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wird.</a:t>
            </a:r>
          </a:p>
        </p:txBody>
      </p:sp>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8EB692DD-5465-40FE-86F2-2DAA6F3F787B}"/>
                  </a:ext>
                </a:extLst>
              </p:cNvPr>
              <p:cNvSpPr txBox="1"/>
              <p:nvPr/>
            </p:nvSpPr>
            <p:spPr>
              <a:xfrm>
                <a:off x="6879220" y="3332383"/>
                <a:ext cx="3308470" cy="369332"/>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𝛼</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𝑡𝑟𝑢𝑒</m:t>
                              </m:r>
                            </m:sub>
                          </m:sSub>
                          <m:r>
                            <a:rPr lang="de-DE" sz="2400" i="0">
                              <a:latin typeface="Cambria Math" panose="02040503050406030204" pitchFamily="18" charset="0"/>
                            </a:rPr>
                            <m:t>−</m:t>
                          </m:r>
                          <m:r>
                            <a:rPr lang="de-DE" sz="2400" i="1">
                              <a:latin typeface="Cambria Math" panose="02040503050406030204" pitchFamily="18" charset="0"/>
                            </a:rPr>
                            <m:t>𝑦</m:t>
                          </m:r>
                        </m:e>
                      </m:d>
                      <m:r>
                        <a:rPr lang="de-DE" sz="2400" b="0" i="1" smtClean="0">
                          <a:latin typeface="Cambria Math" panose="02040503050406030204" pitchFamily="18" charset="0"/>
                        </a:rPr>
                        <m:t>𝑋</m:t>
                      </m:r>
                    </m:oMath>
                  </m:oMathPara>
                </a14:m>
                <a:endParaRPr lang="de-DE" dirty="0"/>
              </a:p>
            </p:txBody>
          </p:sp>
        </mc:Choice>
        <mc:Fallback xmlns="">
          <p:sp>
            <p:nvSpPr>
              <p:cNvPr id="66" name="Textfeld 65">
                <a:extLst>
                  <a:ext uri="{FF2B5EF4-FFF2-40B4-BE49-F238E27FC236}">
                    <a16:creationId xmlns:a16="http://schemas.microsoft.com/office/drawing/2014/main" id="{8EB692DD-5465-40FE-86F2-2DAA6F3F787B}"/>
                  </a:ext>
                </a:extLst>
              </p:cNvPr>
              <p:cNvSpPr txBox="1">
                <a:spLocks noRot="1" noChangeAspect="1" noMove="1" noResize="1" noEditPoints="1" noAdjustHandles="1" noChangeArrowheads="1" noChangeShapeType="1" noTextEdit="1"/>
              </p:cNvSpPr>
              <p:nvPr/>
            </p:nvSpPr>
            <p:spPr>
              <a:xfrm>
                <a:off x="6879220" y="3332383"/>
                <a:ext cx="3308470" cy="369332"/>
              </a:xfrm>
              <a:prstGeom prst="rect">
                <a:avLst/>
              </a:prstGeom>
              <a:blipFill>
                <a:blip r:embed="rId20"/>
                <a:stretch>
                  <a:fillRect l="-1468" r="-1468" b="-24194"/>
                </a:stretch>
              </a:blipFill>
              <a:ln>
                <a:solidFill>
                  <a:schemeClr val="accent1"/>
                </a:solidFill>
              </a:ln>
            </p:spPr>
            <p:txBody>
              <a:bodyPr/>
              <a:lstStyle/>
              <a:p>
                <a:r>
                  <a:rPr lang="de-DE">
                    <a:noFill/>
                  </a:rPr>
                  <a:t> </a:t>
                </a:r>
              </a:p>
            </p:txBody>
          </p:sp>
        </mc:Fallback>
      </mc:AlternateContent>
      <p:sp>
        <p:nvSpPr>
          <p:cNvPr id="67" name="Textfeld 66">
            <a:extLst>
              <a:ext uri="{FF2B5EF4-FFF2-40B4-BE49-F238E27FC236}">
                <a16:creationId xmlns:a16="http://schemas.microsoft.com/office/drawing/2014/main" id="{A1258A2E-4BFE-4C5E-B4FE-0D3D57C564E7}"/>
              </a:ext>
            </a:extLst>
          </p:cNvPr>
          <p:cNvSpPr txBox="1"/>
          <p:nvPr/>
        </p:nvSpPr>
        <p:spPr>
          <a:xfrm>
            <a:off x="6309109" y="3845761"/>
            <a:ext cx="4523089" cy="1200329"/>
          </a:xfrm>
          <a:prstGeom prst="rect">
            <a:avLst/>
          </a:prstGeom>
          <a:solidFill>
            <a:schemeClr val="bg2">
              <a:lumMod val="90000"/>
            </a:schemeClr>
          </a:solidFill>
        </p:spPr>
        <p:txBody>
          <a:bodyPr wrap="square">
            <a:spAutoFit/>
          </a:bodyPr>
          <a:lstStyle/>
          <a:p>
            <a:r>
              <a:rPr lang="de-DE" b="1" dirty="0">
                <a:solidFill>
                  <a:srgbClr val="002060"/>
                </a:solidFill>
              </a:rPr>
              <a:t>𝑦_𝑡𝑟𝑢𝑒</a:t>
            </a:r>
            <a:r>
              <a:rPr lang="de-DE" dirty="0">
                <a:solidFill>
                  <a:srgbClr val="002060"/>
                </a:solidFill>
              </a:rPr>
              <a:t>: Referenzausgang</a:t>
            </a:r>
          </a:p>
          <a:p>
            <a:r>
              <a:rPr lang="de-DE" dirty="0">
                <a:solidFill>
                  <a:srgbClr val="002060"/>
                </a:solidFill>
              </a:rPr>
              <a:t>         </a:t>
            </a:r>
            <a:r>
              <a:rPr lang="de-DE" b="1" dirty="0">
                <a:solidFill>
                  <a:srgbClr val="002060"/>
                </a:solidFill>
              </a:rPr>
              <a:t>𝑦</a:t>
            </a:r>
            <a:r>
              <a:rPr lang="de-DE" dirty="0">
                <a:solidFill>
                  <a:srgbClr val="002060"/>
                </a:solidFill>
              </a:rPr>
              <a:t>:  Ausgang, den das Neuron produziert</a:t>
            </a:r>
          </a:p>
          <a:p>
            <a:r>
              <a:rPr lang="de-DE" dirty="0">
                <a:solidFill>
                  <a:srgbClr val="002060"/>
                </a:solidFill>
              </a:rPr>
              <a:t>         </a:t>
            </a:r>
            <a:r>
              <a:rPr lang="de-DE" b="1" dirty="0">
                <a:solidFill>
                  <a:srgbClr val="002060"/>
                </a:solidFill>
              </a:rPr>
              <a:t>X</a:t>
            </a:r>
            <a:r>
              <a:rPr lang="de-DE" dirty="0">
                <a:solidFill>
                  <a:srgbClr val="002060"/>
                </a:solidFill>
              </a:rPr>
              <a:t>:  Input vom Neuron </a:t>
            </a:r>
          </a:p>
          <a:p>
            <a:r>
              <a:rPr lang="de-DE" dirty="0">
                <a:solidFill>
                  <a:srgbClr val="002060"/>
                </a:solidFill>
              </a:rPr>
              <a:t>        </a:t>
            </a:r>
            <a:r>
              <a:rPr lang="de-DE" b="1" dirty="0">
                <a:solidFill>
                  <a:srgbClr val="002060"/>
                </a:solidFill>
              </a:rPr>
              <a:t>𝛼</a:t>
            </a:r>
            <a:r>
              <a:rPr lang="de-DE" dirty="0">
                <a:solidFill>
                  <a:srgbClr val="002060"/>
                </a:solidFill>
              </a:rPr>
              <a:t>:   Lernrate</a:t>
            </a:r>
          </a:p>
        </p:txBody>
      </p:sp>
      <p:pic>
        <p:nvPicPr>
          <p:cNvPr id="68" name="Grafik 67">
            <a:extLst>
              <a:ext uri="{FF2B5EF4-FFF2-40B4-BE49-F238E27FC236}">
                <a16:creationId xmlns:a16="http://schemas.microsoft.com/office/drawing/2014/main" id="{827E13A9-8128-4B22-B740-EA41D657581A}"/>
              </a:ext>
            </a:extLst>
          </p:cNvPr>
          <p:cNvPicPr>
            <a:picLocks noChangeAspect="1"/>
          </p:cNvPicPr>
          <p:nvPr/>
        </p:nvPicPr>
        <p:blipFill>
          <a:blip r:embed="rId21"/>
          <a:stretch>
            <a:fillRect/>
          </a:stretch>
        </p:blipFill>
        <p:spPr>
          <a:xfrm>
            <a:off x="7590409" y="5149114"/>
            <a:ext cx="3241790" cy="1547380"/>
          </a:xfrm>
          <a:prstGeom prst="rect">
            <a:avLst/>
          </a:prstGeom>
        </p:spPr>
      </p:pic>
    </p:spTree>
    <p:extLst>
      <p:ext uri="{BB962C8B-B14F-4D97-AF65-F5344CB8AC3E}">
        <p14:creationId xmlns:p14="http://schemas.microsoft.com/office/powerpoint/2010/main" val="1468826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in)">
                                      <p:cBhvr>
                                        <p:cTn id="28" dur="2000"/>
                                        <p:tgtEl>
                                          <p:spTgt spid="47"/>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circle(in)">
                                      <p:cBhvr>
                                        <p:cTn id="31" dur="20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randombar(horizontal)">
                                      <p:cBhvr>
                                        <p:cTn id="36" dur="500"/>
                                        <p:tgtEl>
                                          <p:spTgt spid="5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randombar(horizontal)">
                                      <p:cBhvr>
                                        <p:cTn id="39" dur="500"/>
                                        <p:tgtEl>
                                          <p:spTgt spid="52"/>
                                        </p:tgtEl>
                                      </p:cBhvr>
                                    </p:animEffect>
                                  </p:childTnLst>
                                </p:cTn>
                              </p:par>
                              <p:par>
                                <p:cTn id="40" presetID="6" presetClass="entr" presetSubtype="16"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ircle(in)">
                                      <p:cBhvr>
                                        <p:cTn id="42" dur="2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circle(in)">
                                      <p:cBhvr>
                                        <p:cTn id="47" dur="20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ppt_x"/>
                                          </p:val>
                                        </p:tav>
                                        <p:tav tm="100000">
                                          <p:val>
                                            <p:strVal val="#ppt_x"/>
                                          </p:val>
                                        </p:tav>
                                      </p:tavLst>
                                    </p:anim>
                                    <p:anim calcmode="lin" valueType="num">
                                      <p:cBhvr additive="base">
                                        <p:cTn id="5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barn(inVertical)">
                                      <p:cBhvr>
                                        <p:cTn id="58" dur="5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arn(inVertical)">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7" grpId="0"/>
      <p:bldP spid="48" grpId="0"/>
      <p:bldP spid="51" grpId="0" animBg="1"/>
      <p:bldP spid="52" grpId="0" animBg="1"/>
      <p:bldP spid="65" grpId="0" animBg="1"/>
      <p:bldP spid="66" grpId="0" animBg="1"/>
      <p:bldP spid="6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C4B14F2-DABE-423C-A1B3-C8C1DC555560}"/>
              </a:ext>
            </a:extLst>
          </p:cNvPr>
          <p:cNvSpPr/>
          <p:nvPr/>
        </p:nvSpPr>
        <p:spPr>
          <a:xfrm>
            <a:off x="531541" y="3329511"/>
            <a:ext cx="3748317" cy="22970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E4EC46B-1096-4FC9-BEC7-F5B812717C88}"/>
              </a:ext>
            </a:extLst>
          </p:cNvPr>
          <p:cNvSpPr/>
          <p:nvPr/>
        </p:nvSpPr>
        <p:spPr>
          <a:xfrm>
            <a:off x="0" y="0"/>
            <a:ext cx="12192000" cy="13364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endParaRPr lang="de-DE" sz="1800" dirty="0">
              <a:latin typeface="Arial" panose="020B0604020202020204" pitchFamily="34" charset="0"/>
              <a:cs typeface="Arial" panose="020B0604020202020204" pitchFamily="34" charset="0"/>
            </a:endParaRPr>
          </a:p>
        </p:txBody>
      </p:sp>
      <p:pic>
        <p:nvPicPr>
          <p:cNvPr id="11" name="Grafik 10">
            <a:extLst>
              <a:ext uri="{FF2B5EF4-FFF2-40B4-BE49-F238E27FC236}">
                <a16:creationId xmlns:a16="http://schemas.microsoft.com/office/drawing/2014/main" id="{AAEC93C1-CBAF-4875-AE6A-9168DB90CE5C}"/>
              </a:ext>
            </a:extLst>
          </p:cNvPr>
          <p:cNvPicPr>
            <a:picLocks noChangeAspect="1"/>
          </p:cNvPicPr>
          <p:nvPr/>
        </p:nvPicPr>
        <p:blipFill>
          <a:blip r:embed="rId3"/>
          <a:stretch>
            <a:fillRect/>
          </a:stretch>
        </p:blipFill>
        <p:spPr>
          <a:xfrm>
            <a:off x="11141476" y="0"/>
            <a:ext cx="1050524" cy="1336431"/>
          </a:xfrm>
          <a:prstGeom prst="rect">
            <a:avLst/>
          </a:prstGeom>
        </p:spPr>
      </p:pic>
      <p:sp>
        <p:nvSpPr>
          <p:cNvPr id="14" name="Textfeld 13">
            <a:extLst>
              <a:ext uri="{FF2B5EF4-FFF2-40B4-BE49-F238E27FC236}">
                <a16:creationId xmlns:a16="http://schemas.microsoft.com/office/drawing/2014/main" id="{CFD9E5F8-C8A1-4A7B-B751-5C2F53CA1385}"/>
              </a:ext>
            </a:extLst>
          </p:cNvPr>
          <p:cNvSpPr txBox="1"/>
          <p:nvPr/>
        </p:nvSpPr>
        <p:spPr>
          <a:xfrm>
            <a:off x="653144" y="1565150"/>
            <a:ext cx="10319656" cy="1292662"/>
          </a:xfrm>
          <a:prstGeom prst="rect">
            <a:avLst/>
          </a:prstGeom>
          <a:noFill/>
        </p:spPr>
        <p:txBody>
          <a:bodyPr wrap="square">
            <a:spAutoFit/>
          </a:bodyPr>
          <a:lstStyle/>
          <a:p>
            <a:pPr algn="just"/>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Frank Rosenblatt hat einen Lernalgorithmus entwickelt, mit welchem ein künstliches Neuron auf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Referenzdaten</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3200" dirty="0">
                <a:solidFill>
                  <a:schemeClr val="bg2">
                    <a:lumMod val="25000"/>
                  </a:schemeClr>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4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y</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trainiert wird. Ziel ist es, die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Parameter</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800" i="1"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w</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zu </a:t>
            </a:r>
            <a:r>
              <a:rPr lang="de-DE" sz="20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verstärken</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wenn ein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Eingang </a:t>
            </a:r>
            <a:r>
              <a:rPr lang="de-DE" sz="2800" dirty="0">
                <a:solidFill>
                  <a:srgbClr val="7030A0"/>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gleichzeitig mit dem Ausgang </a:t>
            </a:r>
            <a:r>
              <a:rPr lang="de-DE" sz="2400" dirty="0">
                <a:solidFill>
                  <a:schemeClr val="bg2">
                    <a:lumMod val="25000"/>
                  </a:schemeClr>
                </a:solidFill>
                <a:latin typeface="Arial" panose="020B0604020202020204" pitchFamily="34" charset="0"/>
                <a:ea typeface="Calibri" panose="020F0502020204030204" pitchFamily="34" charset="0"/>
                <a:cs typeface="Times New Roman" panose="02020603050405020304" pitchFamily="18" charset="0"/>
              </a:rPr>
              <a:t>y</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in den Daten </a:t>
            </a:r>
            <a:r>
              <a:rPr lang="de-DE" sz="20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aktiviert</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wird.</a:t>
            </a:r>
          </a:p>
        </p:txBody>
      </p:sp>
      <p:grpSp>
        <p:nvGrpSpPr>
          <p:cNvPr id="10" name="Gruppieren 9">
            <a:extLst>
              <a:ext uri="{FF2B5EF4-FFF2-40B4-BE49-F238E27FC236}">
                <a16:creationId xmlns:a16="http://schemas.microsoft.com/office/drawing/2014/main" id="{45FD2FA5-DC64-4602-927E-A438DEF32E8E}"/>
              </a:ext>
            </a:extLst>
          </p:cNvPr>
          <p:cNvGrpSpPr/>
          <p:nvPr/>
        </p:nvGrpSpPr>
        <p:grpSpPr>
          <a:xfrm>
            <a:off x="531541" y="3974345"/>
            <a:ext cx="2880732" cy="1424160"/>
            <a:chOff x="542692" y="3315085"/>
            <a:chExt cx="2880732" cy="142416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29F18D3D-09C3-466B-97E2-BFC8F5A26458}"/>
                    </a:ext>
                  </a:extLst>
                </p:cNvPr>
                <p:cNvSpPr/>
                <p:nvPr/>
              </p:nvSpPr>
              <p:spPr>
                <a:xfrm>
                  <a:off x="543958" y="3315085"/>
                  <a:ext cx="34455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2">
                                    <a:lumMod val="75000"/>
                                  </a:schemeClr>
                                </a:solidFill>
                                <a:latin typeface="Cambria Math" panose="02040503050406030204" pitchFamily="18" charset="0"/>
                              </a:rPr>
                            </m:ctrlPr>
                          </m:sSubPr>
                          <m:e>
                            <m:r>
                              <a:rPr lang="de-DE" b="1" i="1">
                                <a:solidFill>
                                  <a:schemeClr val="accent2">
                                    <a:lumMod val="75000"/>
                                  </a:schemeClr>
                                </a:solidFill>
                                <a:latin typeface="Cambria Math" panose="02040503050406030204" pitchFamily="18" charset="0"/>
                              </a:rPr>
                              <m:t>𝒙</m:t>
                            </m:r>
                          </m:e>
                          <m:sub>
                            <m:r>
                              <a:rPr lang="de-DE" b="1">
                                <a:solidFill>
                                  <a:schemeClr val="accent2">
                                    <a:lumMod val="75000"/>
                                  </a:schemeClr>
                                </a:solidFill>
                                <a:latin typeface="Cambria Math" panose="02040503050406030204" pitchFamily="18" charset="0"/>
                              </a:rPr>
                              <m:t>𝟏</m:t>
                            </m:r>
                          </m:sub>
                        </m:sSub>
                      </m:oMath>
                    </m:oMathPara>
                  </a14:m>
                  <a:endParaRPr lang="de-DE" dirty="0"/>
                </a:p>
              </p:txBody>
            </p:sp>
          </mc:Choice>
          <mc:Fallback xmlns="">
            <p:sp>
              <p:nvSpPr>
                <p:cNvPr id="24" name="Rechteck 23">
                  <a:extLst>
                    <a:ext uri="{FF2B5EF4-FFF2-40B4-BE49-F238E27FC236}">
                      <a16:creationId xmlns:a16="http://schemas.microsoft.com/office/drawing/2014/main" id="{29F18D3D-09C3-466B-97E2-BFC8F5A26458}"/>
                    </a:ext>
                  </a:extLst>
                </p:cNvPr>
                <p:cNvSpPr>
                  <a:spLocks noRot="1" noChangeAspect="1" noMove="1" noResize="1" noEditPoints="1" noAdjustHandles="1" noChangeArrowheads="1" noChangeShapeType="1" noTextEdit="1"/>
                </p:cNvSpPr>
                <p:nvPr/>
              </p:nvSpPr>
              <p:spPr>
                <a:xfrm>
                  <a:off x="543958" y="3315085"/>
                  <a:ext cx="344559" cy="369332"/>
                </a:xfrm>
                <a:prstGeom prst="rect">
                  <a:avLst/>
                </a:prstGeom>
                <a:blipFill>
                  <a:blip r:embed="rId4"/>
                  <a:stretch>
                    <a:fillRect r="-122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Rechteck 24">
                  <a:extLst>
                    <a:ext uri="{FF2B5EF4-FFF2-40B4-BE49-F238E27FC236}">
                      <a16:creationId xmlns:a16="http://schemas.microsoft.com/office/drawing/2014/main" id="{9C1D11A8-7C7A-4A8F-AE2F-3CE3CC124629}"/>
                    </a:ext>
                  </a:extLst>
                </p:cNvPr>
                <p:cNvSpPr/>
                <p:nvPr/>
              </p:nvSpPr>
              <p:spPr>
                <a:xfrm>
                  <a:off x="1749228" y="3776598"/>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25" name="Rechteck 24">
                  <a:extLst>
                    <a:ext uri="{FF2B5EF4-FFF2-40B4-BE49-F238E27FC236}">
                      <a16:creationId xmlns:a16="http://schemas.microsoft.com/office/drawing/2014/main" id="{9C1D11A8-7C7A-4A8F-AE2F-3CE3CC124629}"/>
                    </a:ext>
                  </a:extLst>
                </p:cNvPr>
                <p:cNvSpPr>
                  <a:spLocks noRot="1" noChangeAspect="1" noMove="1" noResize="1" noEditPoints="1" noAdjustHandles="1" noChangeArrowheads="1" noChangeShapeType="1" noTextEdit="1"/>
                </p:cNvSpPr>
                <p:nvPr/>
              </p:nvSpPr>
              <p:spPr>
                <a:xfrm>
                  <a:off x="1749228" y="3776598"/>
                  <a:ext cx="289959" cy="337400"/>
                </a:xfrm>
                <a:prstGeom prst="rect">
                  <a:avLst/>
                </a:prstGeom>
                <a:blipFill>
                  <a:blip r:embed="rId5"/>
                  <a:stretch>
                    <a:fillRect b="-36364"/>
                  </a:stretch>
                </a:blipFill>
              </p:spPr>
              <p:txBody>
                <a:bodyPr/>
                <a:lstStyle/>
                <a:p>
                  <a:r>
                    <a:rPr lang="de-DE">
                      <a:noFill/>
                    </a:rPr>
                    <a:t> </a:t>
                  </a:r>
                </a:p>
              </p:txBody>
            </p:sp>
          </mc:Fallback>
        </mc:AlternateContent>
        <p:sp>
          <p:nvSpPr>
            <p:cNvPr id="26" name="Ellipse 25">
              <a:extLst>
                <a:ext uri="{FF2B5EF4-FFF2-40B4-BE49-F238E27FC236}">
                  <a16:creationId xmlns:a16="http://schemas.microsoft.com/office/drawing/2014/main" id="{B6BD46E3-24AC-43BC-9207-F546B9A0AAE0}"/>
                </a:ext>
              </a:extLst>
            </p:cNvPr>
            <p:cNvSpPr/>
            <p:nvPr/>
          </p:nvSpPr>
          <p:spPr>
            <a:xfrm>
              <a:off x="1649774" y="3776598"/>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 Verbindung mit Pfeil 26">
              <a:extLst>
                <a:ext uri="{FF2B5EF4-FFF2-40B4-BE49-F238E27FC236}">
                  <a16:creationId xmlns:a16="http://schemas.microsoft.com/office/drawing/2014/main" id="{013379E4-CDAC-4F37-AA67-F8F402857522}"/>
                </a:ext>
              </a:extLst>
            </p:cNvPr>
            <p:cNvCxnSpPr/>
            <p:nvPr/>
          </p:nvCxnSpPr>
          <p:spPr>
            <a:xfrm>
              <a:off x="1009477" y="3731080"/>
              <a:ext cx="663817" cy="281891"/>
            </a:xfrm>
            <a:prstGeom prst="straightConnector1">
              <a:avLst/>
            </a:prstGeom>
            <a:ln w="476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06B1C61-68C1-4CE2-BDB8-C56D2C073E39}"/>
                </a:ext>
              </a:extLst>
            </p:cNvPr>
            <p:cNvCxnSpPr>
              <a:cxnSpLocks/>
            </p:cNvCxnSpPr>
            <p:nvPr/>
          </p:nvCxnSpPr>
          <p:spPr>
            <a:xfrm flipV="1">
              <a:off x="1032999" y="4188132"/>
              <a:ext cx="616775" cy="366447"/>
            </a:xfrm>
            <a:prstGeom prst="straightConnector1">
              <a:avLst/>
            </a:prstGeom>
            <a:ln w="476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9AD380B9-9C5C-450B-BFAB-19285B53360B}"/>
                    </a:ext>
                  </a:extLst>
                </p:cNvPr>
                <p:cNvSpPr/>
                <p:nvPr/>
              </p:nvSpPr>
              <p:spPr>
                <a:xfrm>
                  <a:off x="542692" y="436991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2">
                                    <a:lumMod val="75000"/>
                                  </a:schemeClr>
                                </a:solidFill>
                                <a:latin typeface="Cambria Math" panose="02040503050406030204" pitchFamily="18" charset="0"/>
                              </a:rPr>
                            </m:ctrlPr>
                          </m:sSubPr>
                          <m:e>
                            <m:r>
                              <a:rPr lang="de-DE" b="1" i="1">
                                <a:solidFill>
                                  <a:schemeClr val="accent2">
                                    <a:lumMod val="75000"/>
                                  </a:schemeClr>
                                </a:solidFill>
                                <a:latin typeface="Cambria Math" panose="02040503050406030204" pitchFamily="18" charset="0"/>
                              </a:rPr>
                              <m:t>𝒙</m:t>
                            </m:r>
                          </m:e>
                          <m:sub>
                            <m:r>
                              <a:rPr lang="de-DE" b="1" i="0" smtClean="0">
                                <a:solidFill>
                                  <a:schemeClr val="accent2">
                                    <a:lumMod val="75000"/>
                                  </a:schemeClr>
                                </a:solidFill>
                                <a:latin typeface="Cambria Math" panose="02040503050406030204" pitchFamily="18" charset="0"/>
                              </a:rPr>
                              <m:t>𝟐</m:t>
                            </m:r>
                          </m:sub>
                        </m:sSub>
                      </m:oMath>
                    </m:oMathPara>
                  </a14:m>
                  <a:endParaRPr lang="de-DE" dirty="0"/>
                </a:p>
              </p:txBody>
            </p:sp>
          </mc:Choice>
          <mc:Fallback xmlns="">
            <p:sp>
              <p:nvSpPr>
                <p:cNvPr id="29" name="Rechteck 28">
                  <a:extLst>
                    <a:ext uri="{FF2B5EF4-FFF2-40B4-BE49-F238E27FC236}">
                      <a16:creationId xmlns:a16="http://schemas.microsoft.com/office/drawing/2014/main" id="{9AD380B9-9C5C-450B-BFAB-19285B53360B}"/>
                    </a:ext>
                  </a:extLst>
                </p:cNvPr>
                <p:cNvSpPr>
                  <a:spLocks noRot="1" noChangeAspect="1" noMove="1" noResize="1" noEditPoints="1" noAdjustHandles="1" noChangeArrowheads="1" noChangeShapeType="1" noTextEdit="1"/>
                </p:cNvSpPr>
                <p:nvPr/>
              </p:nvSpPr>
              <p:spPr>
                <a:xfrm>
                  <a:off x="542692" y="4369913"/>
                  <a:ext cx="481157" cy="369332"/>
                </a:xfrm>
                <a:prstGeom prst="rect">
                  <a:avLst/>
                </a:prstGeom>
                <a:blipFill>
                  <a:blip r:embed="rId6"/>
                  <a:stretch>
                    <a:fillRect/>
                  </a:stretch>
                </a:blipFill>
              </p:spPr>
              <p:txBody>
                <a:bodyPr/>
                <a:lstStyle/>
                <a:p>
                  <a:r>
                    <a:rPr lang="de-DE">
                      <a:noFill/>
                    </a:rPr>
                    <a:t> </a:t>
                  </a:r>
                </a:p>
              </p:txBody>
            </p:sp>
          </mc:Fallback>
        </mc:AlternateContent>
        <p:cxnSp>
          <p:nvCxnSpPr>
            <p:cNvPr id="30" name="Gerade Verbindung mit Pfeil 29">
              <a:extLst>
                <a:ext uri="{FF2B5EF4-FFF2-40B4-BE49-F238E27FC236}">
                  <a16:creationId xmlns:a16="http://schemas.microsoft.com/office/drawing/2014/main" id="{EFDDA756-D963-43E5-B7DB-62647542C4D9}"/>
                </a:ext>
              </a:extLst>
            </p:cNvPr>
            <p:cNvCxnSpPr/>
            <p:nvPr/>
          </p:nvCxnSpPr>
          <p:spPr>
            <a:xfrm>
              <a:off x="2335410" y="4058290"/>
              <a:ext cx="624837" cy="1328"/>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5ED4A00B-048E-40DB-AD7C-665B48C95D03}"/>
                    </a:ext>
                  </a:extLst>
                </p:cNvPr>
                <p:cNvSpPr txBox="1"/>
                <p:nvPr/>
              </p:nvSpPr>
              <p:spPr>
                <a:xfrm>
                  <a:off x="2960247" y="3818800"/>
                  <a:ext cx="4631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solidFill>
                              <a:schemeClr val="accent6">
                                <a:lumMod val="75000"/>
                              </a:schemeClr>
                            </a:solidFill>
                            <a:latin typeface="Cambria Math" panose="02040503050406030204" pitchFamily="18" charset="0"/>
                          </a:rPr>
                          <m:t>𝑦</m:t>
                        </m:r>
                      </m:oMath>
                    </m:oMathPara>
                  </a14:m>
                  <a:endParaRPr lang="de-DE" dirty="0">
                    <a:solidFill>
                      <a:schemeClr val="accent6">
                        <a:lumMod val="75000"/>
                      </a:schemeClr>
                    </a:solidFill>
                  </a:endParaRPr>
                </a:p>
              </p:txBody>
            </p:sp>
          </mc:Choice>
          <mc:Fallback xmlns="">
            <p:sp>
              <p:nvSpPr>
                <p:cNvPr id="31" name="Textfeld 30">
                  <a:extLst>
                    <a:ext uri="{FF2B5EF4-FFF2-40B4-BE49-F238E27FC236}">
                      <a16:creationId xmlns:a16="http://schemas.microsoft.com/office/drawing/2014/main" id="{5ED4A00B-048E-40DB-AD7C-665B48C95D03}"/>
                    </a:ext>
                  </a:extLst>
                </p:cNvPr>
                <p:cNvSpPr txBox="1">
                  <a:spLocks noRot="1" noChangeAspect="1" noMove="1" noResize="1" noEditPoints="1" noAdjustHandles="1" noChangeArrowheads="1" noChangeShapeType="1" noTextEdit="1"/>
                </p:cNvSpPr>
                <p:nvPr/>
              </p:nvSpPr>
              <p:spPr>
                <a:xfrm>
                  <a:off x="2960247" y="3818800"/>
                  <a:ext cx="463177" cy="369332"/>
                </a:xfrm>
                <a:prstGeom prst="rect">
                  <a:avLst/>
                </a:prstGeom>
                <a:blipFill>
                  <a:blip r:embed="rId7"/>
                  <a:stretch>
                    <a:fillRect b="-26667"/>
                  </a:stretch>
                </a:blipFill>
              </p:spPr>
              <p:txBody>
                <a:bodyPr/>
                <a:lstStyle/>
                <a:p>
                  <a:r>
                    <a:rPr lang="de-DE">
                      <a:noFill/>
                    </a:rPr>
                    <a:t> </a:t>
                  </a:r>
                </a:p>
              </p:txBody>
            </p:sp>
          </mc:Fallback>
        </mc:AlternateContent>
      </p:grpSp>
      <p:sp>
        <p:nvSpPr>
          <p:cNvPr id="33" name="Abgerundetes Rechteck 19">
            <a:extLst>
              <a:ext uri="{FF2B5EF4-FFF2-40B4-BE49-F238E27FC236}">
                <a16:creationId xmlns:a16="http://schemas.microsoft.com/office/drawing/2014/main" id="{2D7D6B27-D99E-4DE8-96D0-DE8CDDE836F0}"/>
              </a:ext>
            </a:extLst>
          </p:cNvPr>
          <p:cNvSpPr/>
          <p:nvPr/>
        </p:nvSpPr>
        <p:spPr>
          <a:xfrm>
            <a:off x="563009" y="3932714"/>
            <a:ext cx="493230" cy="41096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bgerundetes Rechteck 20">
            <a:extLst>
              <a:ext uri="{FF2B5EF4-FFF2-40B4-BE49-F238E27FC236}">
                <a16:creationId xmlns:a16="http://schemas.microsoft.com/office/drawing/2014/main" id="{609A6EA4-61D0-40C2-AABD-52E16A35CF35}"/>
              </a:ext>
            </a:extLst>
          </p:cNvPr>
          <p:cNvSpPr/>
          <p:nvPr/>
        </p:nvSpPr>
        <p:spPr>
          <a:xfrm>
            <a:off x="2980564" y="4535093"/>
            <a:ext cx="490717" cy="49408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ECEC091C-A6A9-4DBC-B408-B5FCF7216D8D}"/>
              </a:ext>
            </a:extLst>
          </p:cNvPr>
          <p:cNvCxnSpPr/>
          <p:nvPr/>
        </p:nvCxnSpPr>
        <p:spPr>
          <a:xfrm flipV="1">
            <a:off x="1035056" y="3429000"/>
            <a:ext cx="1562426" cy="52677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07AE3AC-D966-4C2C-AD03-33818A6749FA}"/>
              </a:ext>
            </a:extLst>
          </p:cNvPr>
          <p:cNvCxnSpPr>
            <a:stCxn id="34" idx="0"/>
          </p:cNvCxnSpPr>
          <p:nvPr/>
        </p:nvCxnSpPr>
        <p:spPr>
          <a:xfrm flipH="1" flipV="1">
            <a:off x="2606632" y="3420326"/>
            <a:ext cx="619291" cy="111476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4463F4F5-3C2B-4ED9-93A9-D5E8EBF1732F}"/>
              </a:ext>
            </a:extLst>
          </p:cNvPr>
          <p:cNvSpPr txBox="1"/>
          <p:nvPr/>
        </p:nvSpPr>
        <p:spPr>
          <a:xfrm>
            <a:off x="6349351" y="4397825"/>
            <a:ext cx="4523089" cy="1200329"/>
          </a:xfrm>
          <a:prstGeom prst="rect">
            <a:avLst/>
          </a:prstGeom>
          <a:solidFill>
            <a:schemeClr val="bg2">
              <a:lumMod val="90000"/>
            </a:schemeClr>
          </a:solidFill>
        </p:spPr>
        <p:txBody>
          <a:bodyPr wrap="square">
            <a:spAutoFit/>
          </a:bodyPr>
          <a:lstStyle/>
          <a:p>
            <a:r>
              <a:rPr lang="de-DE" b="1" dirty="0"/>
              <a:t>𝑦_𝑡𝑟𝑢𝑒</a:t>
            </a:r>
            <a:r>
              <a:rPr lang="de-DE" dirty="0"/>
              <a:t>: Referenzausgang</a:t>
            </a:r>
          </a:p>
          <a:p>
            <a:r>
              <a:rPr lang="de-DE" dirty="0"/>
              <a:t>         </a:t>
            </a:r>
            <a:r>
              <a:rPr lang="de-DE" b="1" dirty="0"/>
              <a:t>𝑦</a:t>
            </a:r>
            <a:r>
              <a:rPr lang="de-DE" dirty="0"/>
              <a:t>:  Ausgang, den das Neuron produziert</a:t>
            </a:r>
          </a:p>
          <a:p>
            <a:r>
              <a:rPr lang="de-DE" dirty="0"/>
              <a:t>         </a:t>
            </a:r>
            <a:r>
              <a:rPr lang="de-DE" b="1" dirty="0"/>
              <a:t>X</a:t>
            </a:r>
            <a:r>
              <a:rPr lang="de-DE" dirty="0"/>
              <a:t>:  Input vom Neuron </a:t>
            </a:r>
          </a:p>
          <a:p>
            <a:r>
              <a:rPr lang="de-DE" dirty="0"/>
              <a:t>        </a:t>
            </a:r>
            <a:r>
              <a:rPr lang="de-DE" b="1" dirty="0"/>
              <a:t>𝛼</a:t>
            </a:r>
            <a:r>
              <a:rPr lang="de-DE" dirty="0"/>
              <a:t>:   Lernrate</a:t>
            </a:r>
          </a:p>
        </p:txBody>
      </p:sp>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48C81A3F-5333-4A33-8AE4-5B49CCF6BC41}"/>
                  </a:ext>
                </a:extLst>
              </p:cNvPr>
              <p:cNvSpPr txBox="1"/>
              <p:nvPr/>
            </p:nvSpPr>
            <p:spPr>
              <a:xfrm>
                <a:off x="6449711" y="3477711"/>
                <a:ext cx="3308470" cy="369332"/>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𝛼</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𝑡𝑟𝑢𝑒</m:t>
                              </m:r>
                            </m:sub>
                          </m:sSub>
                          <m:r>
                            <a:rPr lang="de-DE" sz="2400" i="0">
                              <a:latin typeface="Cambria Math" panose="02040503050406030204" pitchFamily="18" charset="0"/>
                            </a:rPr>
                            <m:t>−</m:t>
                          </m:r>
                          <m:r>
                            <a:rPr lang="de-DE" sz="2400" i="1">
                              <a:latin typeface="Cambria Math" panose="02040503050406030204" pitchFamily="18" charset="0"/>
                            </a:rPr>
                            <m:t>𝑦</m:t>
                          </m:r>
                        </m:e>
                      </m:d>
                      <m:r>
                        <a:rPr lang="de-DE" sz="2400" b="0" i="1" smtClean="0">
                          <a:latin typeface="Cambria Math" panose="02040503050406030204" pitchFamily="18" charset="0"/>
                        </a:rPr>
                        <m:t>𝑋</m:t>
                      </m:r>
                    </m:oMath>
                  </m:oMathPara>
                </a14:m>
                <a:endParaRPr lang="de-DE" dirty="0"/>
              </a:p>
            </p:txBody>
          </p:sp>
        </mc:Choice>
        <mc:Fallback xmlns="">
          <p:sp>
            <p:nvSpPr>
              <p:cNvPr id="38" name="Textfeld 37">
                <a:extLst>
                  <a:ext uri="{FF2B5EF4-FFF2-40B4-BE49-F238E27FC236}">
                    <a16:creationId xmlns:a16="http://schemas.microsoft.com/office/drawing/2014/main" id="{48C81A3F-5333-4A33-8AE4-5B49CCF6BC41}"/>
                  </a:ext>
                </a:extLst>
              </p:cNvPr>
              <p:cNvSpPr txBox="1">
                <a:spLocks noRot="1" noChangeAspect="1" noMove="1" noResize="1" noEditPoints="1" noAdjustHandles="1" noChangeArrowheads="1" noChangeShapeType="1" noTextEdit="1"/>
              </p:cNvSpPr>
              <p:nvPr/>
            </p:nvSpPr>
            <p:spPr>
              <a:xfrm>
                <a:off x="6449711" y="3477711"/>
                <a:ext cx="3308470" cy="369332"/>
              </a:xfrm>
              <a:prstGeom prst="rect">
                <a:avLst/>
              </a:prstGeom>
              <a:blipFill>
                <a:blip r:embed="rId8"/>
                <a:stretch>
                  <a:fillRect l="-1468" r="-1468" b="-22222"/>
                </a:stretch>
              </a:blipFill>
              <a:ln>
                <a:solidFill>
                  <a:schemeClr val="accent1"/>
                </a:solidFill>
              </a:ln>
            </p:spPr>
            <p:txBody>
              <a:bodyPr/>
              <a:lstStyle/>
              <a:p>
                <a:r>
                  <a:rPr lang="de-DE">
                    <a:noFill/>
                  </a:rPr>
                  <a:t> </a:t>
                </a:r>
              </a:p>
            </p:txBody>
          </p:sp>
        </mc:Fallback>
      </mc:AlternateContent>
    </p:spTree>
    <p:extLst>
      <p:ext uri="{BB962C8B-B14F-4D97-AF65-F5344CB8AC3E}">
        <p14:creationId xmlns:p14="http://schemas.microsoft.com/office/powerpoint/2010/main" val="1693071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randombar(horizontal)">
                                      <p:cBhvr>
                                        <p:cTn id="12" dur="500"/>
                                        <p:tgtEl>
                                          <p:spTgt spid="3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ircle(in)">
                                      <p:cBhvr>
                                        <p:cTn id="20" dur="2000"/>
                                        <p:tgtEl>
                                          <p:spTgt spid="35"/>
                                        </p:tgtEl>
                                      </p:cBhvr>
                                    </p:animEffect>
                                  </p:childTnLst>
                                </p:cTn>
                              </p:par>
                              <p:par>
                                <p:cTn id="21" presetID="6" presetClass="entr" presetSubtype="16"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circle(in)">
                                      <p:cBhvr>
                                        <p:cTn id="23" dur="20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E5E5E9A5-3C56-4102-85E0-77C9B6E8734D}"/>
              </a:ext>
            </a:extLst>
          </p:cNvPr>
          <p:cNvSpPr/>
          <p:nvPr/>
        </p:nvSpPr>
        <p:spPr>
          <a:xfrm>
            <a:off x="22696" y="1336431"/>
            <a:ext cx="5808301" cy="547231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EC5FEC06-E3AB-4762-8E0D-E6726B083F83}"/>
              </a:ext>
            </a:extLst>
          </p:cNvPr>
          <p:cNvGrpSpPr/>
          <p:nvPr/>
        </p:nvGrpSpPr>
        <p:grpSpPr>
          <a:xfrm>
            <a:off x="1058287" y="3896075"/>
            <a:ext cx="3495838" cy="2044023"/>
            <a:chOff x="1198825" y="3323967"/>
            <a:chExt cx="2813305" cy="1424160"/>
          </a:xfrm>
        </p:grpSpPr>
        <mc:AlternateContent xmlns:mc="http://schemas.openxmlformats.org/markup-compatibility/2006" xmlns:a14="http://schemas.microsoft.com/office/drawing/2010/main">
          <mc:Choice Requires="a14">
            <p:sp>
              <p:nvSpPr>
                <p:cNvPr id="3" name="Rechteck 2"/>
                <p:cNvSpPr/>
                <p:nvPr/>
              </p:nvSpPr>
              <p:spPr>
                <a:xfrm>
                  <a:off x="1200091" y="332396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rgbClr val="002060"/>
                                </a:solidFill>
                                <a:latin typeface="Cambria Math" panose="02040503050406030204" pitchFamily="18" charset="0"/>
                              </a:rPr>
                            </m:ctrlPr>
                          </m:sSubPr>
                          <m:e>
                            <m:r>
                              <a:rPr lang="de-DE" b="1" i="1">
                                <a:solidFill>
                                  <a:srgbClr val="002060"/>
                                </a:solidFill>
                                <a:latin typeface="Cambria Math" panose="02040503050406030204" pitchFamily="18" charset="0"/>
                              </a:rPr>
                              <m:t>𝒙</m:t>
                            </m:r>
                          </m:e>
                          <m:sub>
                            <m:r>
                              <a:rPr lang="de-DE" b="1">
                                <a:solidFill>
                                  <a:srgbClr val="002060"/>
                                </a:solidFill>
                                <a:latin typeface="Cambria Math" panose="02040503050406030204" pitchFamily="18" charset="0"/>
                              </a:rPr>
                              <m:t>𝟏</m:t>
                            </m:r>
                          </m:sub>
                        </m:sSub>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1200091" y="3323967"/>
                  <a:ext cx="481157" cy="369332"/>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2405361" y="3785480"/>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5" name="Rechteck 4"/>
                <p:cNvSpPr>
                  <a:spLocks noRot="1" noChangeAspect="1" noMove="1" noResize="1" noEditPoints="1" noAdjustHandles="1" noChangeArrowheads="1" noChangeShapeType="1" noTextEdit="1"/>
                </p:cNvSpPr>
                <p:nvPr/>
              </p:nvSpPr>
              <p:spPr>
                <a:xfrm>
                  <a:off x="2405361" y="3785480"/>
                  <a:ext cx="289959" cy="337400"/>
                </a:xfrm>
                <a:prstGeom prst="rect">
                  <a:avLst/>
                </a:prstGeom>
                <a:blipFill>
                  <a:blip r:embed="rId3"/>
                  <a:stretch>
                    <a:fillRect/>
                  </a:stretch>
                </a:blipFill>
              </p:spPr>
              <p:txBody>
                <a:bodyPr/>
                <a:lstStyle/>
                <a:p>
                  <a:r>
                    <a:rPr lang="de-DE">
                      <a:noFill/>
                    </a:rPr>
                    <a:t> </a:t>
                  </a:r>
                </a:p>
              </p:txBody>
            </p:sp>
          </mc:Fallback>
        </mc:AlternateContent>
        <p:sp>
          <p:nvSpPr>
            <p:cNvPr id="6" name="Ellipse 5"/>
            <p:cNvSpPr/>
            <p:nvPr/>
          </p:nvSpPr>
          <p:spPr>
            <a:xfrm>
              <a:off x="2305907" y="3785480"/>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 Verbindung mit Pfeil 6"/>
            <p:cNvCxnSpPr/>
            <p:nvPr/>
          </p:nvCxnSpPr>
          <p:spPr>
            <a:xfrm>
              <a:off x="1544651" y="3675005"/>
              <a:ext cx="741588" cy="32382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cxnSpLocks/>
            </p:cNvCxnSpPr>
            <p:nvPr/>
          </p:nvCxnSpPr>
          <p:spPr>
            <a:xfrm flipV="1">
              <a:off x="1544651" y="4197014"/>
              <a:ext cx="752106" cy="3664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hteck 9"/>
                <p:cNvSpPr/>
                <p:nvPr/>
              </p:nvSpPr>
              <p:spPr>
                <a:xfrm>
                  <a:off x="1198825" y="437879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1"/>
                                </a:solidFill>
                                <a:latin typeface="Cambria Math" panose="02040503050406030204" pitchFamily="18" charset="0"/>
                              </a:rPr>
                            </m:ctrlPr>
                          </m:sSubPr>
                          <m:e>
                            <m:r>
                              <a:rPr lang="de-DE" b="1" i="1">
                                <a:solidFill>
                                  <a:schemeClr val="tx1"/>
                                </a:solidFill>
                                <a:latin typeface="Cambria Math" panose="02040503050406030204" pitchFamily="18" charset="0"/>
                              </a:rPr>
                              <m:t>𝒙</m:t>
                            </m:r>
                          </m:e>
                          <m:sub>
                            <m:r>
                              <a:rPr lang="de-DE" b="1" i="0" smtClean="0">
                                <a:solidFill>
                                  <a:schemeClr val="tx1"/>
                                </a:solidFill>
                                <a:latin typeface="Cambria Math" panose="02040503050406030204" pitchFamily="18" charset="0"/>
                              </a:rPr>
                              <m:t>𝟐</m:t>
                            </m:r>
                          </m:sub>
                        </m:sSub>
                      </m:oMath>
                    </m:oMathPara>
                  </a14:m>
                  <a:endParaRPr lang="de-DE" dirty="0"/>
                </a:p>
              </p:txBody>
            </p:sp>
          </mc:Choice>
          <mc:Fallback xmlns="">
            <p:sp>
              <p:nvSpPr>
                <p:cNvPr id="10" name="Rechteck 9"/>
                <p:cNvSpPr>
                  <a:spLocks noRot="1" noChangeAspect="1" noMove="1" noResize="1" noEditPoints="1" noAdjustHandles="1" noChangeArrowheads="1" noChangeShapeType="1" noTextEdit="1"/>
                </p:cNvSpPr>
                <p:nvPr/>
              </p:nvSpPr>
              <p:spPr>
                <a:xfrm>
                  <a:off x="1198825" y="4378795"/>
                  <a:ext cx="481157" cy="369332"/>
                </a:xfrm>
                <a:prstGeom prst="rect">
                  <a:avLst/>
                </a:prstGeom>
                <a:blipFill>
                  <a:blip r:embed="rId4"/>
                  <a:stretch>
                    <a:fillRect/>
                  </a:stretch>
                </a:blipFill>
              </p:spPr>
              <p:txBody>
                <a:bodyPr/>
                <a:lstStyle/>
                <a:p>
                  <a:r>
                    <a:rPr lang="de-DE">
                      <a:noFill/>
                    </a:rPr>
                    <a:t> </a:t>
                  </a:r>
                </a:p>
              </p:txBody>
            </p:sp>
          </mc:Fallback>
        </mc:AlternateContent>
        <p:cxnSp>
          <p:nvCxnSpPr>
            <p:cNvPr id="14" name="Gerade Verbindung mit Pfeil 13"/>
            <p:cNvCxnSpPr/>
            <p:nvPr/>
          </p:nvCxnSpPr>
          <p:spPr>
            <a:xfrm>
              <a:off x="2991543" y="4067172"/>
              <a:ext cx="624837" cy="1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3616380" y="3884715"/>
                  <a:ext cx="395750" cy="238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𝑦</m:t>
                        </m:r>
                      </m:oMath>
                    </m:oMathPara>
                  </a14:m>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3616380" y="3884715"/>
                  <a:ext cx="395750" cy="238165"/>
                </a:xfrm>
                <a:prstGeom prst="rect">
                  <a:avLst/>
                </a:prstGeom>
                <a:blipFill>
                  <a:blip r:embed="rId5"/>
                  <a:stretch>
                    <a:fillRect b="-35714"/>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16" name="Rechteck 15"/>
              <p:cNvSpPr/>
              <p:nvPr/>
            </p:nvSpPr>
            <p:spPr>
              <a:xfrm>
                <a:off x="1117760" y="1914644"/>
                <a:ext cx="26337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2400" b="1" i="1">
                          <a:latin typeface="Cambria Math" panose="02040503050406030204" pitchFamily="18" charset="0"/>
                        </a:rPr>
                        <m:t>𝒇</m:t>
                      </m:r>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𝟏</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𝟏</m:t>
                          </m:r>
                        </m:sub>
                      </m:sSub>
                      <m:r>
                        <a:rPr lang="de-DE" sz="2400" b="1">
                          <a:latin typeface="Cambria Math" panose="02040503050406030204" pitchFamily="18" charset="0"/>
                        </a:rPr>
                        <m:t>+</m:t>
                      </m:r>
                      <m:sSub>
                        <m:sSubPr>
                          <m:ctrlPr>
                            <a:rPr lang="de-DE" sz="2400" b="1" i="1">
                              <a:latin typeface="Cambria Math" panose="02040503050406030204" pitchFamily="18" charset="0"/>
                            </a:rPr>
                          </m:ctrlPr>
                        </m:sSubPr>
                        <m:e>
                          <m:r>
                            <a:rPr lang="de-DE" sz="2400" b="1" i="1">
                              <a:latin typeface="Cambria Math" panose="02040503050406030204" pitchFamily="18" charset="0"/>
                            </a:rPr>
                            <m:t>𝒘</m:t>
                          </m:r>
                        </m:e>
                        <m:sub>
                          <m:r>
                            <a:rPr lang="de-DE" sz="2400" b="1">
                              <a:latin typeface="Cambria Math" panose="02040503050406030204" pitchFamily="18" charset="0"/>
                            </a:rPr>
                            <m:t>𝟐</m:t>
                          </m:r>
                        </m:sub>
                      </m:sSub>
                      <m:sSub>
                        <m:sSubPr>
                          <m:ctrlPr>
                            <a:rPr lang="de-DE" sz="2400" b="1" i="1" smtClean="0">
                              <a:solidFill>
                                <a:srgbClr val="FF0000"/>
                              </a:solidFill>
                              <a:latin typeface="Cambria Math" panose="02040503050406030204" pitchFamily="18" charset="0"/>
                            </a:rPr>
                          </m:ctrlPr>
                        </m:sSubPr>
                        <m:e>
                          <m:r>
                            <a:rPr lang="de-DE" sz="2400" b="1" i="1">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𝟐</m:t>
                          </m:r>
                        </m:sub>
                      </m:sSub>
                    </m:oMath>
                  </m:oMathPara>
                </a14:m>
                <a:endParaRPr lang="de-DE" sz="2400" dirty="0">
                  <a:latin typeface="Arial Nova Light" panose="020B0304020202020204" pitchFamily="34" charset="0"/>
                </a:endParaRPr>
              </a:p>
            </p:txBody>
          </p:sp>
        </mc:Choice>
        <mc:Fallback xmlns="">
          <p:sp>
            <p:nvSpPr>
              <p:cNvPr id="16" name="Rechteck 15"/>
              <p:cNvSpPr>
                <a:spLocks noRot="1" noChangeAspect="1" noMove="1" noResize="1" noEditPoints="1" noAdjustHandles="1" noChangeArrowheads="1" noChangeShapeType="1" noTextEdit="1"/>
              </p:cNvSpPr>
              <p:nvPr/>
            </p:nvSpPr>
            <p:spPr>
              <a:xfrm>
                <a:off x="1117760" y="1914644"/>
                <a:ext cx="2633798" cy="461665"/>
              </a:xfrm>
              <a:prstGeom prst="rect">
                <a:avLst/>
              </a:prstGeom>
              <a:blipFill>
                <a:blip r:embed="rId6"/>
                <a:stretch>
                  <a:fillRect b="-19737"/>
                </a:stretch>
              </a:blipFill>
            </p:spPr>
            <p:txBody>
              <a:bodyPr/>
              <a:lstStyle/>
              <a:p>
                <a:r>
                  <a:rPr lang="de-DE">
                    <a:noFill/>
                  </a:rPr>
                  <a:t> </a:t>
                </a:r>
              </a:p>
            </p:txBody>
          </p:sp>
        </mc:Fallback>
      </mc:AlternateContent>
      <p:grpSp>
        <p:nvGrpSpPr>
          <p:cNvPr id="17" name="Gruppieren 16"/>
          <p:cNvGrpSpPr/>
          <p:nvPr/>
        </p:nvGrpSpPr>
        <p:grpSpPr>
          <a:xfrm>
            <a:off x="1275525" y="2527497"/>
            <a:ext cx="2564028" cy="769441"/>
            <a:chOff x="5640859" y="2562165"/>
            <a:chExt cx="2564028" cy="769441"/>
          </a:xfrm>
        </p:grpSpPr>
        <mc:AlternateContent xmlns:mc="http://schemas.openxmlformats.org/markup-compatibility/2006" xmlns:a14="http://schemas.microsoft.com/office/drawing/2010/main">
          <mc:Choice Requires="a14">
            <p:sp>
              <p:nvSpPr>
                <p:cNvPr id="18" name="Textfeld 17"/>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a:solidFill>
                              <a:schemeClr val="accent6">
                                <a:lumMod val="75000"/>
                              </a:schemeClr>
                            </a:solidFill>
                            <a:latin typeface="Cambria Math" panose="02040503050406030204" pitchFamily="18" charset="0"/>
                          </a:rPr>
                          <m:t>𝟏</m:t>
                        </m:r>
                      </m:oMath>
                    </m:oMathPara>
                  </a14:m>
                  <a:endParaRPr lang="de-DE" sz="2000" b="1" dirty="0">
                    <a:solidFill>
                      <a:schemeClr val="accent6">
                        <a:lumMod val="75000"/>
                      </a:schemeClr>
                    </a:solidFill>
                  </a:endParaRPr>
                </a:p>
              </p:txBody>
            </p:sp>
          </mc:Choice>
          <mc:Fallback xmlns="">
            <p:sp>
              <p:nvSpPr>
                <p:cNvPr id="18" name="Textfeld 17"/>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7"/>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p:cNvSpPr txBox="1"/>
                <p:nvPr/>
              </p:nvSpPr>
              <p:spPr>
                <a:xfrm>
                  <a:off x="5640859" y="2979870"/>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chemeClr val="accent6">
                                <a:lumMod val="75000"/>
                              </a:schemeClr>
                            </a:solidFill>
                            <a:latin typeface="Cambria Math" panose="02040503050406030204" pitchFamily="18" charset="0"/>
                          </a:rPr>
                          <m:t>𝒚</m:t>
                        </m:r>
                        <m:r>
                          <a:rPr lang="de-DE" sz="2000" b="1" i="0">
                            <a:solidFill>
                              <a:schemeClr val="accent6">
                                <a:lumMod val="75000"/>
                              </a:schemeClr>
                            </a:solidFill>
                            <a:latin typeface="Cambria Math" panose="02040503050406030204" pitchFamily="18" charset="0"/>
                          </a:rPr>
                          <m:t>=</m:t>
                        </m:r>
                        <m:r>
                          <a:rPr lang="de-DE" sz="2000" b="1" i="0" smtClean="0">
                            <a:solidFill>
                              <a:schemeClr val="accent6">
                                <a:lumMod val="75000"/>
                              </a:schemeClr>
                            </a:solidFill>
                            <a:latin typeface="Cambria Math" panose="02040503050406030204" pitchFamily="18" charset="0"/>
                          </a:rPr>
                          <m:t>𝟎</m:t>
                        </m:r>
                      </m:oMath>
                    </m:oMathPara>
                  </a14:m>
                  <a:endParaRPr lang="de-DE" sz="2000" b="1" dirty="0">
                    <a:solidFill>
                      <a:schemeClr val="accent6">
                        <a:lumMod val="75000"/>
                      </a:schemeClr>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5640859" y="2979870"/>
                  <a:ext cx="1143000" cy="307777"/>
                </a:xfrm>
                <a:prstGeom prst="rect">
                  <a:avLst/>
                </a:prstGeom>
                <a:blipFill>
                  <a:blip r:embed="rId8"/>
                  <a:stretch>
                    <a:fillRect b="-254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hteck 19"/>
                <p:cNvSpPr/>
                <p:nvPr/>
              </p:nvSpPr>
              <p:spPr>
                <a:xfrm>
                  <a:off x="6654114" y="2562165"/>
                  <a:ext cx="1550773" cy="769441"/>
                </a:xfrm>
                <a:prstGeom prst="rect">
                  <a:avLst/>
                </a:prstGeom>
              </p:spPr>
              <p:txBody>
                <a:bodyPr wrap="square">
                  <a:spAutoFit/>
                </a:bodyPr>
                <a:lstStyle/>
                <a:p>
                  <a:r>
                    <a:rPr lang="de-DE" dirty="0"/>
                    <a:t>wenn</a:t>
                  </a:r>
                  <a:r>
                    <a:rPr lang="de-DE" sz="2000" dirty="0"/>
                    <a:t> </a:t>
                  </a:r>
                  <a:r>
                    <a:rPr lang="de-DE" sz="2400" b="1" dirty="0">
                      <a:solidFill>
                        <a:schemeClr val="accent2"/>
                      </a:solidFill>
                    </a:rPr>
                    <a:t>f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dirty="0"/>
                    <a:t> </a:t>
                  </a:r>
                  <a:r>
                    <a:rPr lang="de-DE" sz="2400" dirty="0">
                      <a:solidFill>
                        <a:schemeClr val="accent2"/>
                      </a:solidFill>
                    </a:rPr>
                    <a:t>0</a:t>
                  </a:r>
                </a:p>
                <a:p>
                  <a:r>
                    <a:rPr lang="de-DE" sz="2000" dirty="0"/>
                    <a:t>sonst</a:t>
                  </a:r>
                </a:p>
              </p:txBody>
            </p:sp>
          </mc:Choice>
          <mc:Fallback xmlns="">
            <p:sp>
              <p:nvSpPr>
                <p:cNvPr id="20" name="Rechteck 19"/>
                <p:cNvSpPr>
                  <a:spLocks noRot="1" noChangeAspect="1" noMove="1" noResize="1" noEditPoints="1" noAdjustHandles="1" noChangeArrowheads="1" noChangeShapeType="1" noTextEdit="1"/>
                </p:cNvSpPr>
                <p:nvPr/>
              </p:nvSpPr>
              <p:spPr>
                <a:xfrm>
                  <a:off x="6654114" y="2562165"/>
                  <a:ext cx="1550773" cy="769441"/>
                </a:xfrm>
                <a:prstGeom prst="rect">
                  <a:avLst/>
                </a:prstGeom>
                <a:blipFill>
                  <a:blip r:embed="rId9"/>
                  <a:stretch>
                    <a:fillRect l="-3922" t="-6349" b="-13492"/>
                  </a:stretch>
                </a:blipFill>
              </p:spPr>
              <p:txBody>
                <a:bodyPr/>
                <a:lstStyle/>
                <a:p>
                  <a:r>
                    <a:rPr lang="de-DE">
                      <a:noFill/>
                    </a:rPr>
                    <a:t> </a:t>
                  </a:r>
                </a:p>
              </p:txBody>
            </p:sp>
          </mc:Fallback>
        </mc:AlternateContent>
        <p:sp>
          <p:nvSpPr>
            <p:cNvPr id="21" name="Geschweifte Klammer links 20"/>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47" name="Rechteck 46"/>
              <p:cNvSpPr/>
              <p:nvPr/>
            </p:nvSpPr>
            <p:spPr>
              <a:xfrm>
                <a:off x="9066705" y="1622261"/>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a:solidFill>
                            <a:schemeClr val="accent6">
                              <a:lumMod val="75000"/>
                            </a:schemeClr>
                          </a:solidFill>
                          <a:latin typeface="Cambria Math" panose="02040503050406030204" pitchFamily="18" charset="0"/>
                        </a:rPr>
                        <m:t>𝟏</m:t>
                      </m:r>
                    </m:oMath>
                  </m:oMathPara>
                </a14:m>
                <a:endParaRPr lang="de-DE" b="1" dirty="0">
                  <a:solidFill>
                    <a:schemeClr val="accent6">
                      <a:lumMod val="75000"/>
                    </a:schemeClr>
                  </a:solidFill>
                </a:endParaRPr>
              </a:p>
            </p:txBody>
          </p:sp>
        </mc:Choice>
        <mc:Fallback xmlns="">
          <p:sp>
            <p:nvSpPr>
              <p:cNvPr id="47" name="Rechteck 46"/>
              <p:cNvSpPr>
                <a:spLocks noRot="1" noChangeAspect="1" noMove="1" noResize="1" noEditPoints="1" noAdjustHandles="1" noChangeArrowheads="1" noChangeShapeType="1" noTextEdit="1"/>
              </p:cNvSpPr>
              <p:nvPr/>
            </p:nvSpPr>
            <p:spPr>
              <a:xfrm>
                <a:off x="9066705" y="1622261"/>
                <a:ext cx="814647" cy="369332"/>
              </a:xfrm>
              <a:prstGeom prst="rect">
                <a:avLst/>
              </a:prstGeom>
              <a:blipFill>
                <a:blip r:embed="rId10"/>
                <a:stretch>
                  <a:fillRect b="-65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8" name="Rechteck 47"/>
              <p:cNvSpPr/>
              <p:nvPr/>
            </p:nvSpPr>
            <p:spPr>
              <a:xfrm>
                <a:off x="7606084" y="2677590"/>
                <a:ext cx="8146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6">
                              <a:lumMod val="75000"/>
                            </a:schemeClr>
                          </a:solidFill>
                          <a:latin typeface="Cambria Math" panose="02040503050406030204" pitchFamily="18" charset="0"/>
                        </a:rPr>
                        <m:t>𝒚</m:t>
                      </m:r>
                      <m:r>
                        <a:rPr lang="de-DE" b="1">
                          <a:solidFill>
                            <a:schemeClr val="accent6">
                              <a:lumMod val="75000"/>
                            </a:schemeClr>
                          </a:solidFill>
                          <a:latin typeface="Cambria Math" panose="02040503050406030204" pitchFamily="18" charset="0"/>
                        </a:rPr>
                        <m:t>=</m:t>
                      </m:r>
                      <m:r>
                        <a:rPr lang="de-DE" b="1" i="0" smtClean="0">
                          <a:solidFill>
                            <a:schemeClr val="accent6">
                              <a:lumMod val="75000"/>
                            </a:schemeClr>
                          </a:solidFill>
                          <a:latin typeface="Cambria Math" panose="02040503050406030204" pitchFamily="18" charset="0"/>
                        </a:rPr>
                        <m:t>𝟎</m:t>
                      </m:r>
                    </m:oMath>
                  </m:oMathPara>
                </a14:m>
                <a:endParaRPr lang="de-DE" b="1" dirty="0">
                  <a:solidFill>
                    <a:schemeClr val="accent6">
                      <a:lumMod val="75000"/>
                    </a:schemeClr>
                  </a:solidFill>
                </a:endParaRPr>
              </a:p>
            </p:txBody>
          </p:sp>
        </mc:Choice>
        <mc:Fallback xmlns="">
          <p:sp>
            <p:nvSpPr>
              <p:cNvPr id="48" name="Rechteck 47"/>
              <p:cNvSpPr>
                <a:spLocks noRot="1" noChangeAspect="1" noMove="1" noResize="1" noEditPoints="1" noAdjustHandles="1" noChangeArrowheads="1" noChangeShapeType="1" noTextEdit="1"/>
              </p:cNvSpPr>
              <p:nvPr/>
            </p:nvSpPr>
            <p:spPr>
              <a:xfrm>
                <a:off x="7606084" y="2677590"/>
                <a:ext cx="814647" cy="369332"/>
              </a:xfrm>
              <a:prstGeom prst="rect">
                <a:avLst/>
              </a:prstGeom>
              <a:blipFill>
                <a:blip r:embed="rId11"/>
                <a:stretch>
                  <a:fillRect b="-6557"/>
                </a:stretch>
              </a:blipFill>
            </p:spPr>
            <p:txBody>
              <a:bodyPr/>
              <a:lstStyle/>
              <a:p>
                <a:r>
                  <a:rPr lang="de-DE">
                    <a:noFill/>
                  </a:rPr>
                  <a:t> </a:t>
                </a:r>
              </a:p>
            </p:txBody>
          </p:sp>
        </mc:Fallback>
      </mc:AlternateContent>
      <p:sp>
        <p:nvSpPr>
          <p:cNvPr id="38" name="Rechteck 37">
            <a:extLst>
              <a:ext uri="{FF2B5EF4-FFF2-40B4-BE49-F238E27FC236}">
                <a16:creationId xmlns:a16="http://schemas.microsoft.com/office/drawing/2014/main" id="{8D5DC8E7-479A-42A9-A885-825537B376B9}"/>
              </a:ext>
            </a:extLst>
          </p:cNvPr>
          <p:cNvSpPr/>
          <p:nvPr/>
        </p:nvSpPr>
        <p:spPr>
          <a:xfrm>
            <a:off x="0" y="0"/>
            <a:ext cx="12169302" cy="13457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r>
              <a:rPr lang="de-DE" sz="1800" dirty="0">
                <a:latin typeface="Arial" panose="020B0604020202020204" pitchFamily="34" charset="0"/>
                <a:cs typeface="Arial" panose="020B0604020202020204" pitchFamily="34" charset="0"/>
              </a:rPr>
              <a:t>                                   Die Motivation hinter neuronalen Netzen</a:t>
            </a:r>
          </a:p>
        </p:txBody>
      </p:sp>
      <p:grpSp>
        <p:nvGrpSpPr>
          <p:cNvPr id="11" name="Gruppieren 10">
            <a:extLst>
              <a:ext uri="{FF2B5EF4-FFF2-40B4-BE49-F238E27FC236}">
                <a16:creationId xmlns:a16="http://schemas.microsoft.com/office/drawing/2014/main" id="{904C917D-36E0-4B3E-9EAF-448DC76EB7CB}"/>
              </a:ext>
            </a:extLst>
          </p:cNvPr>
          <p:cNvGrpSpPr/>
          <p:nvPr/>
        </p:nvGrpSpPr>
        <p:grpSpPr>
          <a:xfrm>
            <a:off x="7332866" y="1980641"/>
            <a:ext cx="2761737" cy="1045105"/>
            <a:chOff x="4631052" y="1511510"/>
            <a:chExt cx="2761737" cy="1045105"/>
          </a:xfrm>
        </p:grpSpPr>
        <p:cxnSp>
          <p:nvCxnSpPr>
            <p:cNvPr id="39" name="Gerader Verbinder 38">
              <a:extLst>
                <a:ext uri="{FF2B5EF4-FFF2-40B4-BE49-F238E27FC236}">
                  <a16:creationId xmlns:a16="http://schemas.microsoft.com/office/drawing/2014/main" id="{1CCB0180-FEA4-4A6E-8632-4967A566EE73}"/>
                </a:ext>
              </a:extLst>
            </p:cNvPr>
            <p:cNvCxnSpPr/>
            <p:nvPr/>
          </p:nvCxnSpPr>
          <p:spPr>
            <a:xfrm>
              <a:off x="4631052" y="2556615"/>
              <a:ext cx="145191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C9FD7D42-F361-4BC4-A00A-5148545AB64D}"/>
                </a:ext>
              </a:extLst>
            </p:cNvPr>
            <p:cNvCxnSpPr/>
            <p:nvPr/>
          </p:nvCxnSpPr>
          <p:spPr>
            <a:xfrm>
              <a:off x="6082971" y="1511510"/>
              <a:ext cx="13098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AA0B0D9E-A3B5-48CD-B163-7F68449EDBC6}"/>
                </a:ext>
              </a:extLst>
            </p:cNvPr>
            <p:cNvCxnSpPr/>
            <p:nvPr/>
          </p:nvCxnSpPr>
          <p:spPr>
            <a:xfrm flipV="1">
              <a:off x="6067492" y="1511510"/>
              <a:ext cx="0" cy="102570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1521FF42-FE0E-4E38-9697-35DAB734828E}"/>
              </a:ext>
            </a:extLst>
          </p:cNvPr>
          <p:cNvGrpSpPr/>
          <p:nvPr/>
        </p:nvGrpSpPr>
        <p:grpSpPr>
          <a:xfrm>
            <a:off x="7317774" y="1561662"/>
            <a:ext cx="3060476" cy="1867338"/>
            <a:chOff x="5072448" y="3346215"/>
            <a:chExt cx="3060476" cy="1867338"/>
          </a:xfrm>
        </p:grpSpPr>
        <p:cxnSp>
          <p:nvCxnSpPr>
            <p:cNvPr id="26" name="Gerader Verbinder 25"/>
            <p:cNvCxnSpPr/>
            <p:nvPr/>
          </p:nvCxnSpPr>
          <p:spPr>
            <a:xfrm>
              <a:off x="5115697" y="4796220"/>
              <a:ext cx="2817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H="1" flipV="1">
              <a:off x="6511400" y="3562132"/>
              <a:ext cx="12968" cy="1234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24367" y="3785480"/>
              <a:ext cx="14519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5823121" y="4763789"/>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7933038" y="4739076"/>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5072448" y="4739076"/>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7179275" y="4750448"/>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hteck 48"/>
                <p:cNvSpPr/>
                <p:nvPr/>
              </p:nvSpPr>
              <p:spPr>
                <a:xfrm>
                  <a:off x="6195117" y="3676391"/>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49" name="Rechteck 48"/>
                <p:cNvSpPr>
                  <a:spLocks noRot="1" noChangeAspect="1" noMove="1" noResize="1" noEditPoints="1" noAdjustHandles="1" noChangeArrowheads="1" noChangeShapeType="1" noTextEdit="1"/>
                </p:cNvSpPr>
                <p:nvPr/>
              </p:nvSpPr>
              <p:spPr>
                <a:xfrm>
                  <a:off x="6195117" y="3676391"/>
                  <a:ext cx="344966" cy="338554"/>
                </a:xfrm>
                <a:prstGeom prst="rect">
                  <a:avLst/>
                </a:prstGeom>
                <a:blipFill>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0" name="Rechteck 49"/>
                <p:cNvSpPr/>
                <p:nvPr/>
              </p:nvSpPr>
              <p:spPr>
                <a:xfrm>
                  <a:off x="6417419" y="3346215"/>
                  <a:ext cx="35458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1" i="1" smtClean="0">
                            <a:solidFill>
                              <a:schemeClr val="accent3">
                                <a:lumMod val="50000"/>
                              </a:schemeClr>
                            </a:solidFill>
                            <a:latin typeface="Cambria Math" panose="02040503050406030204" pitchFamily="18" charset="0"/>
                          </a:rPr>
                          <m:t>𝒚</m:t>
                        </m:r>
                      </m:oMath>
                    </m:oMathPara>
                  </a14:m>
                  <a:endParaRPr lang="de-DE" dirty="0">
                    <a:solidFill>
                      <a:schemeClr val="accent3">
                        <a:lumMod val="50000"/>
                      </a:schemeClr>
                    </a:solidFill>
                  </a:endParaRPr>
                </a:p>
              </p:txBody>
            </p:sp>
          </mc:Choice>
          <mc:Fallback xmlns="">
            <p:sp>
              <p:nvSpPr>
                <p:cNvPr id="50" name="Rechteck 49"/>
                <p:cNvSpPr>
                  <a:spLocks noRot="1" noChangeAspect="1" noMove="1" noResize="1" noEditPoints="1" noAdjustHandles="1" noChangeArrowheads="1" noChangeShapeType="1" noTextEdit="1"/>
                </p:cNvSpPr>
                <p:nvPr/>
              </p:nvSpPr>
              <p:spPr>
                <a:xfrm>
                  <a:off x="6417419" y="3346215"/>
                  <a:ext cx="354584" cy="338554"/>
                </a:xfrm>
                <a:prstGeom prst="rect">
                  <a:avLst/>
                </a:prstGeom>
                <a:blipFill>
                  <a:blip r:embed="rId13"/>
                  <a:stretch>
                    <a:fillRect b="-3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6977188" y="4874999"/>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3" name="Rechteck 52"/>
                <p:cNvSpPr>
                  <a:spLocks noRot="1" noChangeAspect="1" noMove="1" noResize="1" noEditPoints="1" noAdjustHandles="1" noChangeArrowheads="1" noChangeShapeType="1" noTextEdit="1"/>
                </p:cNvSpPr>
                <p:nvPr/>
              </p:nvSpPr>
              <p:spPr>
                <a:xfrm>
                  <a:off x="6977188" y="4874999"/>
                  <a:ext cx="404173" cy="338554"/>
                </a:xfrm>
                <a:prstGeom prst="rect">
                  <a:avLst/>
                </a:prstGeom>
                <a:blipFill>
                  <a:blip r:embed="rId1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7765516" y="4794681"/>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a:latin typeface="Cambria Math" panose="02040503050406030204" pitchFamily="18" charset="0"/>
                          </a:rPr>
                          <m:t>𝒇</m:t>
                        </m:r>
                      </m:oMath>
                    </m:oMathPara>
                  </a14:m>
                  <a:endParaRPr lang="de-DE" dirty="0"/>
                </a:p>
              </p:txBody>
            </p:sp>
          </mc:Choice>
          <mc:Fallback xmlns="">
            <p:sp>
              <p:nvSpPr>
                <p:cNvPr id="54" name="Rechteck 53"/>
                <p:cNvSpPr>
                  <a:spLocks noRot="1" noChangeAspect="1" noMove="1" noResize="1" noEditPoints="1" noAdjustHandles="1" noChangeArrowheads="1" noChangeShapeType="1" noTextEdit="1"/>
                </p:cNvSpPr>
                <p:nvPr/>
              </p:nvSpPr>
              <p:spPr>
                <a:xfrm>
                  <a:off x="7765516" y="4794681"/>
                  <a:ext cx="367408" cy="369332"/>
                </a:xfrm>
                <a:prstGeom prst="rect">
                  <a:avLst/>
                </a:prstGeom>
                <a:blipFill>
                  <a:blip r:embed="rId15"/>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Rechteck 55">
                  <a:extLst>
                    <a:ext uri="{FF2B5EF4-FFF2-40B4-BE49-F238E27FC236}">
                      <a16:creationId xmlns:a16="http://schemas.microsoft.com/office/drawing/2014/main" id="{B2BE767F-A87A-4B0D-8CCC-5719DE15539D}"/>
                    </a:ext>
                  </a:extLst>
                </p:cNvPr>
                <p:cNvSpPr/>
                <p:nvPr/>
              </p:nvSpPr>
              <p:spPr>
                <a:xfrm>
                  <a:off x="5525269" y="4852650"/>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6" name="Rechteck 55">
                  <a:extLst>
                    <a:ext uri="{FF2B5EF4-FFF2-40B4-BE49-F238E27FC236}">
                      <a16:creationId xmlns:a16="http://schemas.microsoft.com/office/drawing/2014/main" id="{B2BE767F-A87A-4B0D-8CCC-5719DE15539D}"/>
                    </a:ext>
                  </a:extLst>
                </p:cNvPr>
                <p:cNvSpPr>
                  <a:spLocks noRot="1" noChangeAspect="1" noMove="1" noResize="1" noEditPoints="1" noAdjustHandles="1" noChangeArrowheads="1" noChangeShapeType="1" noTextEdit="1"/>
                </p:cNvSpPr>
                <p:nvPr/>
              </p:nvSpPr>
              <p:spPr>
                <a:xfrm>
                  <a:off x="5525269" y="4852650"/>
                  <a:ext cx="404173" cy="338554"/>
                </a:xfrm>
                <a:prstGeom prst="rect">
                  <a:avLst/>
                </a:prstGeom>
                <a:blipFill>
                  <a:blip r:embed="rId16"/>
                  <a:stretch>
                    <a:fillRect r="-4545"/>
                  </a:stretch>
                </a:blipFill>
              </p:spPr>
              <p:txBody>
                <a:bodyPr/>
                <a:lstStyle/>
                <a:p>
                  <a:r>
                    <a:rPr lang="de-DE">
                      <a:noFill/>
                    </a:rPr>
                    <a:t> </a:t>
                  </a:r>
                </a:p>
              </p:txBody>
            </p:sp>
          </mc:Fallback>
        </mc:AlternateContent>
      </p:grpSp>
      <p:pic>
        <p:nvPicPr>
          <p:cNvPr id="22" name="Grafik 21">
            <a:extLst>
              <a:ext uri="{FF2B5EF4-FFF2-40B4-BE49-F238E27FC236}">
                <a16:creationId xmlns:a16="http://schemas.microsoft.com/office/drawing/2014/main" id="{86EF5ECE-9428-45B8-8745-0319E6DA18CB}"/>
              </a:ext>
            </a:extLst>
          </p:cNvPr>
          <p:cNvPicPr>
            <a:picLocks noChangeAspect="1"/>
          </p:cNvPicPr>
          <p:nvPr/>
        </p:nvPicPr>
        <p:blipFill>
          <a:blip r:embed="rId17"/>
          <a:stretch>
            <a:fillRect/>
          </a:stretch>
        </p:blipFill>
        <p:spPr>
          <a:xfrm>
            <a:off x="7267200" y="3846333"/>
            <a:ext cx="3866513" cy="2143509"/>
          </a:xfrm>
          <a:prstGeom prst="rect">
            <a:avLst/>
          </a:prstGeom>
        </p:spPr>
      </p:pic>
      <p:sp>
        <p:nvSpPr>
          <p:cNvPr id="57" name="Textfeld 56">
            <a:extLst>
              <a:ext uri="{FF2B5EF4-FFF2-40B4-BE49-F238E27FC236}">
                <a16:creationId xmlns:a16="http://schemas.microsoft.com/office/drawing/2014/main" id="{03C037E2-CB22-487C-B256-76BD5F147278}"/>
              </a:ext>
            </a:extLst>
          </p:cNvPr>
          <p:cNvSpPr txBox="1"/>
          <p:nvPr/>
        </p:nvSpPr>
        <p:spPr>
          <a:xfrm>
            <a:off x="7606084" y="6191731"/>
            <a:ext cx="3415847" cy="430887"/>
          </a:xfrm>
          <a:prstGeom prst="rect">
            <a:avLst/>
          </a:prstGeom>
          <a:noFill/>
        </p:spPr>
        <p:txBody>
          <a:bodyPr wrap="square">
            <a:spAutoFit/>
          </a:bodyPr>
          <a:lstStyle/>
          <a:p>
            <a:r>
              <a:rPr lang="de-DE" sz="1100" i="1" dirty="0">
                <a:solidFill>
                  <a:srgbClr val="0070C0"/>
                </a:solidFill>
              </a:rPr>
              <a:t>https://storage.ning.com/topology/rest/1.0/file/get/2808336983?profile=original</a:t>
            </a:r>
          </a:p>
        </p:txBody>
      </p:sp>
      <p:pic>
        <p:nvPicPr>
          <p:cNvPr id="44" name="Grafik 43">
            <a:extLst>
              <a:ext uri="{FF2B5EF4-FFF2-40B4-BE49-F238E27FC236}">
                <a16:creationId xmlns:a16="http://schemas.microsoft.com/office/drawing/2014/main" id="{C80CBDDF-90B9-4111-9AB2-3C29D01A71D1}"/>
              </a:ext>
            </a:extLst>
          </p:cNvPr>
          <p:cNvPicPr>
            <a:picLocks noChangeAspect="1"/>
          </p:cNvPicPr>
          <p:nvPr/>
        </p:nvPicPr>
        <p:blipFill>
          <a:blip r:embed="rId18"/>
          <a:stretch>
            <a:fillRect/>
          </a:stretch>
        </p:blipFill>
        <p:spPr>
          <a:xfrm>
            <a:off x="11021931" y="0"/>
            <a:ext cx="1170069" cy="1336431"/>
          </a:xfrm>
          <a:prstGeom prst="rect">
            <a:avLst/>
          </a:prstGeom>
        </p:spPr>
      </p:pic>
    </p:spTree>
    <p:extLst>
      <p:ext uri="{BB962C8B-B14F-4D97-AF65-F5344CB8AC3E}">
        <p14:creationId xmlns:p14="http://schemas.microsoft.com/office/powerpoint/2010/main" val="2160819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in)">
                                      <p:cBhvr>
                                        <p:cTn id="28" dur="2000"/>
                                        <p:tgtEl>
                                          <p:spTgt spid="47"/>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circle(in)">
                                      <p:cBhvr>
                                        <p:cTn id="31" dur="20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down)">
                                      <p:cBhvr>
                                        <p:cTn id="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7" grpId="0"/>
      <p:bldP spid="48"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4EC46B-1096-4FC9-BEC7-F5B812717C88}"/>
              </a:ext>
            </a:extLst>
          </p:cNvPr>
          <p:cNvSpPr/>
          <p:nvPr/>
        </p:nvSpPr>
        <p:spPr>
          <a:xfrm>
            <a:off x="0" y="0"/>
            <a:ext cx="12192000" cy="13364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endParaRPr lang="de-DE" sz="1800" dirty="0">
              <a:latin typeface="Arial" panose="020B0604020202020204" pitchFamily="34" charset="0"/>
              <a:cs typeface="Arial" panose="020B0604020202020204" pitchFamily="34" charset="0"/>
            </a:endParaRPr>
          </a:p>
        </p:txBody>
      </p:sp>
      <p:pic>
        <p:nvPicPr>
          <p:cNvPr id="11" name="Grafik 10">
            <a:extLst>
              <a:ext uri="{FF2B5EF4-FFF2-40B4-BE49-F238E27FC236}">
                <a16:creationId xmlns:a16="http://schemas.microsoft.com/office/drawing/2014/main" id="{AAEC93C1-CBAF-4875-AE6A-9168DB90CE5C}"/>
              </a:ext>
            </a:extLst>
          </p:cNvPr>
          <p:cNvPicPr>
            <a:picLocks noChangeAspect="1"/>
          </p:cNvPicPr>
          <p:nvPr/>
        </p:nvPicPr>
        <p:blipFill>
          <a:blip r:embed="rId3"/>
          <a:stretch>
            <a:fillRect/>
          </a:stretch>
        </p:blipFill>
        <p:spPr>
          <a:xfrm>
            <a:off x="11141476" y="0"/>
            <a:ext cx="1050524" cy="1336431"/>
          </a:xfrm>
          <a:prstGeom prst="rect">
            <a:avLst/>
          </a:prstGeom>
        </p:spPr>
      </p:pic>
      <p:sp>
        <p:nvSpPr>
          <p:cNvPr id="14" name="Textfeld 13">
            <a:extLst>
              <a:ext uri="{FF2B5EF4-FFF2-40B4-BE49-F238E27FC236}">
                <a16:creationId xmlns:a16="http://schemas.microsoft.com/office/drawing/2014/main" id="{CFD9E5F8-C8A1-4A7B-B751-5C2F53CA1385}"/>
              </a:ext>
            </a:extLst>
          </p:cNvPr>
          <p:cNvSpPr txBox="1"/>
          <p:nvPr/>
        </p:nvSpPr>
        <p:spPr>
          <a:xfrm>
            <a:off x="653144" y="1565150"/>
            <a:ext cx="10319656" cy="1292662"/>
          </a:xfrm>
          <a:prstGeom prst="rect">
            <a:avLst/>
          </a:prstGeom>
          <a:noFill/>
        </p:spPr>
        <p:txBody>
          <a:bodyPr wrap="square">
            <a:spAutoFit/>
          </a:bodyPr>
          <a:lstStyle/>
          <a:p>
            <a:pPr algn="just"/>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Frank Rosenblatt hat einen Lernalgorithmus entwickelt, mit welchem ein künstliches Neuron auf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Referenzdaten</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3200" dirty="0">
                <a:solidFill>
                  <a:schemeClr val="bg2">
                    <a:lumMod val="25000"/>
                  </a:schemeClr>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4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y</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trainiert wird. Ziel ist es, die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Parameter</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de-DE" sz="2800" i="1"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w</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zu </a:t>
            </a:r>
            <a:r>
              <a:rPr lang="de-DE" sz="20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verstärken</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wenn ein </a:t>
            </a:r>
            <a:r>
              <a:rPr lang="de-DE"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Eingang </a:t>
            </a:r>
            <a:r>
              <a:rPr lang="de-DE" sz="2800" dirty="0">
                <a:solidFill>
                  <a:srgbClr val="7030A0"/>
                </a:solidFill>
                <a:effectLst/>
                <a:latin typeface="Amasis MT Pro" panose="02040504050005020304" pitchFamily="18" charset="0"/>
                <a:ea typeface="Calibri" panose="020F0502020204030204" pitchFamily="34" charset="0"/>
                <a:cs typeface="Times New Roman" panose="02020603050405020304" pitchFamily="18" charset="0"/>
              </a:rPr>
              <a:t>x</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gleichzeitig mit dem Ausgang </a:t>
            </a:r>
            <a:r>
              <a:rPr lang="de-DE" sz="2400" dirty="0">
                <a:solidFill>
                  <a:schemeClr val="bg2">
                    <a:lumMod val="25000"/>
                  </a:schemeClr>
                </a:solidFill>
                <a:latin typeface="Arial" panose="020B0604020202020204" pitchFamily="34" charset="0"/>
                <a:ea typeface="Calibri" panose="020F0502020204030204" pitchFamily="34" charset="0"/>
                <a:cs typeface="Times New Roman" panose="02020603050405020304" pitchFamily="18" charset="0"/>
              </a:rPr>
              <a:t>y</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in den Daten </a:t>
            </a:r>
            <a:r>
              <a:rPr lang="de-DE" sz="20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aktiviert</a:t>
            </a:r>
            <a:r>
              <a:rPr lang="de-DE" sz="1800" dirty="0">
                <a:solidFill>
                  <a:schemeClr val="bg2">
                    <a:lumMod val="25000"/>
                  </a:schemeClr>
                </a:solidFill>
                <a:effectLst/>
                <a:latin typeface="Arial" panose="020B0604020202020204" pitchFamily="34" charset="0"/>
                <a:ea typeface="Calibri" panose="020F0502020204030204" pitchFamily="34" charset="0"/>
                <a:cs typeface="Times New Roman" panose="02020603050405020304" pitchFamily="18" charset="0"/>
              </a:rPr>
              <a:t> wird.</a:t>
            </a:r>
          </a:p>
        </p:txBody>
      </p:sp>
      <p:grpSp>
        <p:nvGrpSpPr>
          <p:cNvPr id="10" name="Gruppieren 9">
            <a:extLst>
              <a:ext uri="{FF2B5EF4-FFF2-40B4-BE49-F238E27FC236}">
                <a16:creationId xmlns:a16="http://schemas.microsoft.com/office/drawing/2014/main" id="{45FD2FA5-DC64-4602-927E-A438DEF32E8E}"/>
              </a:ext>
            </a:extLst>
          </p:cNvPr>
          <p:cNvGrpSpPr/>
          <p:nvPr/>
        </p:nvGrpSpPr>
        <p:grpSpPr>
          <a:xfrm>
            <a:off x="531541" y="3974345"/>
            <a:ext cx="2880732" cy="1424160"/>
            <a:chOff x="542692" y="3315085"/>
            <a:chExt cx="2880732" cy="142416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29F18D3D-09C3-466B-97E2-BFC8F5A26458}"/>
                    </a:ext>
                  </a:extLst>
                </p:cNvPr>
                <p:cNvSpPr/>
                <p:nvPr/>
              </p:nvSpPr>
              <p:spPr>
                <a:xfrm>
                  <a:off x="543958" y="3315085"/>
                  <a:ext cx="34455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2">
                                    <a:lumMod val="75000"/>
                                  </a:schemeClr>
                                </a:solidFill>
                                <a:latin typeface="Cambria Math" panose="02040503050406030204" pitchFamily="18" charset="0"/>
                              </a:rPr>
                            </m:ctrlPr>
                          </m:sSubPr>
                          <m:e>
                            <m:r>
                              <a:rPr lang="de-DE" b="1" i="1">
                                <a:solidFill>
                                  <a:schemeClr val="accent2">
                                    <a:lumMod val="75000"/>
                                  </a:schemeClr>
                                </a:solidFill>
                                <a:latin typeface="Cambria Math" panose="02040503050406030204" pitchFamily="18" charset="0"/>
                              </a:rPr>
                              <m:t>𝒙</m:t>
                            </m:r>
                          </m:e>
                          <m:sub>
                            <m:r>
                              <a:rPr lang="de-DE" b="1">
                                <a:solidFill>
                                  <a:schemeClr val="accent2">
                                    <a:lumMod val="75000"/>
                                  </a:schemeClr>
                                </a:solidFill>
                                <a:latin typeface="Cambria Math" panose="02040503050406030204" pitchFamily="18" charset="0"/>
                              </a:rPr>
                              <m:t>𝟏</m:t>
                            </m:r>
                          </m:sub>
                        </m:sSub>
                      </m:oMath>
                    </m:oMathPara>
                  </a14:m>
                  <a:endParaRPr lang="de-DE" dirty="0"/>
                </a:p>
              </p:txBody>
            </p:sp>
          </mc:Choice>
          <mc:Fallback xmlns="">
            <p:sp>
              <p:nvSpPr>
                <p:cNvPr id="24" name="Rechteck 23">
                  <a:extLst>
                    <a:ext uri="{FF2B5EF4-FFF2-40B4-BE49-F238E27FC236}">
                      <a16:creationId xmlns:a16="http://schemas.microsoft.com/office/drawing/2014/main" id="{29F18D3D-09C3-466B-97E2-BFC8F5A26458}"/>
                    </a:ext>
                  </a:extLst>
                </p:cNvPr>
                <p:cNvSpPr>
                  <a:spLocks noRot="1" noChangeAspect="1" noMove="1" noResize="1" noEditPoints="1" noAdjustHandles="1" noChangeArrowheads="1" noChangeShapeType="1" noTextEdit="1"/>
                </p:cNvSpPr>
                <p:nvPr/>
              </p:nvSpPr>
              <p:spPr>
                <a:xfrm>
                  <a:off x="543958" y="3315085"/>
                  <a:ext cx="344559" cy="369332"/>
                </a:xfrm>
                <a:prstGeom prst="rect">
                  <a:avLst/>
                </a:prstGeom>
                <a:blipFill>
                  <a:blip r:embed="rId4"/>
                  <a:stretch>
                    <a:fillRect r="-1228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Rechteck 24">
                  <a:extLst>
                    <a:ext uri="{FF2B5EF4-FFF2-40B4-BE49-F238E27FC236}">
                      <a16:creationId xmlns:a16="http://schemas.microsoft.com/office/drawing/2014/main" id="{9C1D11A8-7C7A-4A8F-AE2F-3CE3CC124629}"/>
                    </a:ext>
                  </a:extLst>
                </p:cNvPr>
                <p:cNvSpPr/>
                <p:nvPr/>
              </p:nvSpPr>
              <p:spPr>
                <a:xfrm>
                  <a:off x="1749228" y="3776598"/>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25" name="Rechteck 24">
                  <a:extLst>
                    <a:ext uri="{FF2B5EF4-FFF2-40B4-BE49-F238E27FC236}">
                      <a16:creationId xmlns:a16="http://schemas.microsoft.com/office/drawing/2014/main" id="{9C1D11A8-7C7A-4A8F-AE2F-3CE3CC124629}"/>
                    </a:ext>
                  </a:extLst>
                </p:cNvPr>
                <p:cNvSpPr>
                  <a:spLocks noRot="1" noChangeAspect="1" noMove="1" noResize="1" noEditPoints="1" noAdjustHandles="1" noChangeArrowheads="1" noChangeShapeType="1" noTextEdit="1"/>
                </p:cNvSpPr>
                <p:nvPr/>
              </p:nvSpPr>
              <p:spPr>
                <a:xfrm>
                  <a:off x="1749228" y="3776598"/>
                  <a:ext cx="289959" cy="337400"/>
                </a:xfrm>
                <a:prstGeom prst="rect">
                  <a:avLst/>
                </a:prstGeom>
                <a:blipFill>
                  <a:blip r:embed="rId5"/>
                  <a:stretch>
                    <a:fillRect b="-36364"/>
                  </a:stretch>
                </a:blipFill>
              </p:spPr>
              <p:txBody>
                <a:bodyPr/>
                <a:lstStyle/>
                <a:p>
                  <a:r>
                    <a:rPr lang="de-DE">
                      <a:noFill/>
                    </a:rPr>
                    <a:t> </a:t>
                  </a:r>
                </a:p>
              </p:txBody>
            </p:sp>
          </mc:Fallback>
        </mc:AlternateContent>
        <p:sp>
          <p:nvSpPr>
            <p:cNvPr id="26" name="Ellipse 25">
              <a:extLst>
                <a:ext uri="{FF2B5EF4-FFF2-40B4-BE49-F238E27FC236}">
                  <a16:creationId xmlns:a16="http://schemas.microsoft.com/office/drawing/2014/main" id="{B6BD46E3-24AC-43BC-9207-F546B9A0AAE0}"/>
                </a:ext>
              </a:extLst>
            </p:cNvPr>
            <p:cNvSpPr/>
            <p:nvPr/>
          </p:nvSpPr>
          <p:spPr>
            <a:xfrm>
              <a:off x="1649774" y="3776598"/>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 Verbindung mit Pfeil 26">
              <a:extLst>
                <a:ext uri="{FF2B5EF4-FFF2-40B4-BE49-F238E27FC236}">
                  <a16:creationId xmlns:a16="http://schemas.microsoft.com/office/drawing/2014/main" id="{013379E4-CDAC-4F37-AA67-F8F402857522}"/>
                </a:ext>
              </a:extLst>
            </p:cNvPr>
            <p:cNvCxnSpPr/>
            <p:nvPr/>
          </p:nvCxnSpPr>
          <p:spPr>
            <a:xfrm>
              <a:off x="1009477" y="3731080"/>
              <a:ext cx="663817" cy="281891"/>
            </a:xfrm>
            <a:prstGeom prst="straightConnector1">
              <a:avLst/>
            </a:prstGeom>
            <a:ln w="476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06B1C61-68C1-4CE2-BDB8-C56D2C073E39}"/>
                </a:ext>
              </a:extLst>
            </p:cNvPr>
            <p:cNvCxnSpPr>
              <a:cxnSpLocks/>
            </p:cNvCxnSpPr>
            <p:nvPr/>
          </p:nvCxnSpPr>
          <p:spPr>
            <a:xfrm flipV="1">
              <a:off x="1032999" y="4188132"/>
              <a:ext cx="616775" cy="366447"/>
            </a:xfrm>
            <a:prstGeom prst="straightConnector1">
              <a:avLst/>
            </a:prstGeom>
            <a:ln w="476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9AD380B9-9C5C-450B-BFAB-19285B53360B}"/>
                    </a:ext>
                  </a:extLst>
                </p:cNvPr>
                <p:cNvSpPr/>
                <p:nvPr/>
              </p:nvSpPr>
              <p:spPr>
                <a:xfrm>
                  <a:off x="542692" y="436991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accent2">
                                    <a:lumMod val="75000"/>
                                  </a:schemeClr>
                                </a:solidFill>
                                <a:latin typeface="Cambria Math" panose="02040503050406030204" pitchFamily="18" charset="0"/>
                              </a:rPr>
                            </m:ctrlPr>
                          </m:sSubPr>
                          <m:e>
                            <m:r>
                              <a:rPr lang="de-DE" b="1" i="1">
                                <a:solidFill>
                                  <a:schemeClr val="accent2">
                                    <a:lumMod val="75000"/>
                                  </a:schemeClr>
                                </a:solidFill>
                                <a:latin typeface="Cambria Math" panose="02040503050406030204" pitchFamily="18" charset="0"/>
                              </a:rPr>
                              <m:t>𝒙</m:t>
                            </m:r>
                          </m:e>
                          <m:sub>
                            <m:r>
                              <a:rPr lang="de-DE" b="1" i="0" smtClean="0">
                                <a:solidFill>
                                  <a:schemeClr val="accent2">
                                    <a:lumMod val="75000"/>
                                  </a:schemeClr>
                                </a:solidFill>
                                <a:latin typeface="Cambria Math" panose="02040503050406030204" pitchFamily="18" charset="0"/>
                              </a:rPr>
                              <m:t>𝟐</m:t>
                            </m:r>
                          </m:sub>
                        </m:sSub>
                      </m:oMath>
                    </m:oMathPara>
                  </a14:m>
                  <a:endParaRPr lang="de-DE" dirty="0"/>
                </a:p>
              </p:txBody>
            </p:sp>
          </mc:Choice>
          <mc:Fallback xmlns="">
            <p:sp>
              <p:nvSpPr>
                <p:cNvPr id="29" name="Rechteck 28">
                  <a:extLst>
                    <a:ext uri="{FF2B5EF4-FFF2-40B4-BE49-F238E27FC236}">
                      <a16:creationId xmlns:a16="http://schemas.microsoft.com/office/drawing/2014/main" id="{9AD380B9-9C5C-450B-BFAB-19285B53360B}"/>
                    </a:ext>
                  </a:extLst>
                </p:cNvPr>
                <p:cNvSpPr>
                  <a:spLocks noRot="1" noChangeAspect="1" noMove="1" noResize="1" noEditPoints="1" noAdjustHandles="1" noChangeArrowheads="1" noChangeShapeType="1" noTextEdit="1"/>
                </p:cNvSpPr>
                <p:nvPr/>
              </p:nvSpPr>
              <p:spPr>
                <a:xfrm>
                  <a:off x="542692" y="4369913"/>
                  <a:ext cx="481157" cy="369332"/>
                </a:xfrm>
                <a:prstGeom prst="rect">
                  <a:avLst/>
                </a:prstGeom>
                <a:blipFill>
                  <a:blip r:embed="rId6"/>
                  <a:stretch>
                    <a:fillRect/>
                  </a:stretch>
                </a:blipFill>
              </p:spPr>
              <p:txBody>
                <a:bodyPr/>
                <a:lstStyle/>
                <a:p>
                  <a:r>
                    <a:rPr lang="de-DE">
                      <a:noFill/>
                    </a:rPr>
                    <a:t> </a:t>
                  </a:r>
                </a:p>
              </p:txBody>
            </p:sp>
          </mc:Fallback>
        </mc:AlternateContent>
        <p:cxnSp>
          <p:nvCxnSpPr>
            <p:cNvPr id="30" name="Gerade Verbindung mit Pfeil 29">
              <a:extLst>
                <a:ext uri="{FF2B5EF4-FFF2-40B4-BE49-F238E27FC236}">
                  <a16:creationId xmlns:a16="http://schemas.microsoft.com/office/drawing/2014/main" id="{EFDDA756-D963-43E5-B7DB-62647542C4D9}"/>
                </a:ext>
              </a:extLst>
            </p:cNvPr>
            <p:cNvCxnSpPr/>
            <p:nvPr/>
          </p:nvCxnSpPr>
          <p:spPr>
            <a:xfrm>
              <a:off x="2335410" y="4058290"/>
              <a:ext cx="624837" cy="1328"/>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5ED4A00B-048E-40DB-AD7C-665B48C95D03}"/>
                    </a:ext>
                  </a:extLst>
                </p:cNvPr>
                <p:cNvSpPr txBox="1"/>
                <p:nvPr/>
              </p:nvSpPr>
              <p:spPr>
                <a:xfrm>
                  <a:off x="2960247" y="3818800"/>
                  <a:ext cx="4631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solidFill>
                              <a:schemeClr val="accent6">
                                <a:lumMod val="75000"/>
                              </a:schemeClr>
                            </a:solidFill>
                            <a:latin typeface="Cambria Math" panose="02040503050406030204" pitchFamily="18" charset="0"/>
                          </a:rPr>
                          <m:t>𝑦</m:t>
                        </m:r>
                      </m:oMath>
                    </m:oMathPara>
                  </a14:m>
                  <a:endParaRPr lang="de-DE" dirty="0">
                    <a:solidFill>
                      <a:schemeClr val="accent6">
                        <a:lumMod val="75000"/>
                      </a:schemeClr>
                    </a:solidFill>
                  </a:endParaRPr>
                </a:p>
              </p:txBody>
            </p:sp>
          </mc:Choice>
          <mc:Fallback xmlns="">
            <p:sp>
              <p:nvSpPr>
                <p:cNvPr id="31" name="Textfeld 30">
                  <a:extLst>
                    <a:ext uri="{FF2B5EF4-FFF2-40B4-BE49-F238E27FC236}">
                      <a16:creationId xmlns:a16="http://schemas.microsoft.com/office/drawing/2014/main" id="{5ED4A00B-048E-40DB-AD7C-665B48C95D03}"/>
                    </a:ext>
                  </a:extLst>
                </p:cNvPr>
                <p:cNvSpPr txBox="1">
                  <a:spLocks noRot="1" noChangeAspect="1" noMove="1" noResize="1" noEditPoints="1" noAdjustHandles="1" noChangeArrowheads="1" noChangeShapeType="1" noTextEdit="1"/>
                </p:cNvSpPr>
                <p:nvPr/>
              </p:nvSpPr>
              <p:spPr>
                <a:xfrm>
                  <a:off x="2960247" y="3818800"/>
                  <a:ext cx="463177" cy="369332"/>
                </a:xfrm>
                <a:prstGeom prst="rect">
                  <a:avLst/>
                </a:prstGeom>
                <a:blipFill>
                  <a:blip r:embed="rId7"/>
                  <a:stretch>
                    <a:fillRect b="-26667"/>
                  </a:stretch>
                </a:blipFill>
              </p:spPr>
              <p:txBody>
                <a:bodyPr/>
                <a:lstStyle/>
                <a:p>
                  <a:r>
                    <a:rPr lang="de-DE">
                      <a:noFill/>
                    </a:rPr>
                    <a:t> </a:t>
                  </a:r>
                </a:p>
              </p:txBody>
            </p:sp>
          </mc:Fallback>
        </mc:AlternateContent>
      </p:grpSp>
      <p:sp>
        <p:nvSpPr>
          <p:cNvPr id="33" name="Abgerundetes Rechteck 19">
            <a:extLst>
              <a:ext uri="{FF2B5EF4-FFF2-40B4-BE49-F238E27FC236}">
                <a16:creationId xmlns:a16="http://schemas.microsoft.com/office/drawing/2014/main" id="{2D7D6B27-D99E-4DE8-96D0-DE8CDDE836F0}"/>
              </a:ext>
            </a:extLst>
          </p:cNvPr>
          <p:cNvSpPr/>
          <p:nvPr/>
        </p:nvSpPr>
        <p:spPr>
          <a:xfrm>
            <a:off x="563009" y="3932714"/>
            <a:ext cx="493230" cy="41096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bgerundetes Rechteck 20">
            <a:extLst>
              <a:ext uri="{FF2B5EF4-FFF2-40B4-BE49-F238E27FC236}">
                <a16:creationId xmlns:a16="http://schemas.microsoft.com/office/drawing/2014/main" id="{609A6EA4-61D0-40C2-AABD-52E16A35CF35}"/>
              </a:ext>
            </a:extLst>
          </p:cNvPr>
          <p:cNvSpPr/>
          <p:nvPr/>
        </p:nvSpPr>
        <p:spPr>
          <a:xfrm>
            <a:off x="2980564" y="4535093"/>
            <a:ext cx="490717" cy="49408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ECEC091C-A6A9-4DBC-B408-B5FCF7216D8D}"/>
              </a:ext>
            </a:extLst>
          </p:cNvPr>
          <p:cNvCxnSpPr/>
          <p:nvPr/>
        </p:nvCxnSpPr>
        <p:spPr>
          <a:xfrm flipV="1">
            <a:off x="1035056" y="3429000"/>
            <a:ext cx="1562426" cy="526779"/>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07AE3AC-D966-4C2C-AD03-33818A6749FA}"/>
              </a:ext>
            </a:extLst>
          </p:cNvPr>
          <p:cNvCxnSpPr>
            <a:stCxn id="34" idx="0"/>
          </p:cNvCxnSpPr>
          <p:nvPr/>
        </p:nvCxnSpPr>
        <p:spPr>
          <a:xfrm flipH="1" flipV="1">
            <a:off x="2606632" y="3420326"/>
            <a:ext cx="619291" cy="111476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4463F4F5-3C2B-4ED9-93A9-D5E8EBF1732F}"/>
              </a:ext>
            </a:extLst>
          </p:cNvPr>
          <p:cNvSpPr txBox="1"/>
          <p:nvPr/>
        </p:nvSpPr>
        <p:spPr>
          <a:xfrm>
            <a:off x="6349351" y="4397825"/>
            <a:ext cx="4523089" cy="1200329"/>
          </a:xfrm>
          <a:prstGeom prst="rect">
            <a:avLst/>
          </a:prstGeom>
          <a:solidFill>
            <a:schemeClr val="bg2">
              <a:lumMod val="90000"/>
            </a:schemeClr>
          </a:solidFill>
        </p:spPr>
        <p:txBody>
          <a:bodyPr wrap="square">
            <a:spAutoFit/>
          </a:bodyPr>
          <a:lstStyle/>
          <a:p>
            <a:r>
              <a:rPr lang="de-DE" b="1" dirty="0"/>
              <a:t>𝑦_𝑡𝑟𝑢𝑒</a:t>
            </a:r>
            <a:r>
              <a:rPr lang="de-DE" dirty="0"/>
              <a:t>: Referenzausgang</a:t>
            </a:r>
          </a:p>
          <a:p>
            <a:r>
              <a:rPr lang="de-DE" dirty="0"/>
              <a:t>         </a:t>
            </a:r>
            <a:r>
              <a:rPr lang="de-DE" b="1" dirty="0"/>
              <a:t>𝑦</a:t>
            </a:r>
            <a:r>
              <a:rPr lang="de-DE" dirty="0"/>
              <a:t>:  Ausgang, den das Neuron produziert</a:t>
            </a:r>
          </a:p>
          <a:p>
            <a:r>
              <a:rPr lang="de-DE" dirty="0"/>
              <a:t>         </a:t>
            </a:r>
            <a:r>
              <a:rPr lang="de-DE" b="1" dirty="0"/>
              <a:t>X</a:t>
            </a:r>
            <a:r>
              <a:rPr lang="de-DE" dirty="0"/>
              <a:t>:  Input vom Neuron </a:t>
            </a:r>
          </a:p>
          <a:p>
            <a:r>
              <a:rPr lang="de-DE" dirty="0"/>
              <a:t>        </a:t>
            </a:r>
            <a:r>
              <a:rPr lang="de-DE" b="1" dirty="0"/>
              <a:t>𝛼</a:t>
            </a:r>
            <a:r>
              <a:rPr lang="de-DE" dirty="0"/>
              <a:t>:   Lernrate</a:t>
            </a:r>
          </a:p>
        </p:txBody>
      </p:sp>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48C81A3F-5333-4A33-8AE4-5B49CCF6BC41}"/>
                  </a:ext>
                </a:extLst>
              </p:cNvPr>
              <p:cNvSpPr txBox="1"/>
              <p:nvPr/>
            </p:nvSpPr>
            <p:spPr>
              <a:xfrm>
                <a:off x="6449711" y="3477711"/>
                <a:ext cx="3308470" cy="369332"/>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𝛼</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𝑡𝑟𝑢𝑒</m:t>
                              </m:r>
                            </m:sub>
                          </m:sSub>
                          <m:r>
                            <a:rPr lang="de-DE" sz="2400" i="0">
                              <a:latin typeface="Cambria Math" panose="02040503050406030204" pitchFamily="18" charset="0"/>
                            </a:rPr>
                            <m:t>−</m:t>
                          </m:r>
                          <m:r>
                            <a:rPr lang="de-DE" sz="2400" i="1">
                              <a:latin typeface="Cambria Math" panose="02040503050406030204" pitchFamily="18" charset="0"/>
                            </a:rPr>
                            <m:t>𝑦</m:t>
                          </m:r>
                        </m:e>
                      </m:d>
                      <m:r>
                        <a:rPr lang="de-DE" sz="2400" b="0" i="1" smtClean="0">
                          <a:latin typeface="Cambria Math" panose="02040503050406030204" pitchFamily="18" charset="0"/>
                        </a:rPr>
                        <m:t>𝑋</m:t>
                      </m:r>
                    </m:oMath>
                  </m:oMathPara>
                </a14:m>
                <a:endParaRPr lang="de-DE" dirty="0"/>
              </a:p>
            </p:txBody>
          </p:sp>
        </mc:Choice>
        <mc:Fallback xmlns="">
          <p:sp>
            <p:nvSpPr>
              <p:cNvPr id="38" name="Textfeld 37">
                <a:extLst>
                  <a:ext uri="{FF2B5EF4-FFF2-40B4-BE49-F238E27FC236}">
                    <a16:creationId xmlns:a16="http://schemas.microsoft.com/office/drawing/2014/main" id="{48C81A3F-5333-4A33-8AE4-5B49CCF6BC41}"/>
                  </a:ext>
                </a:extLst>
              </p:cNvPr>
              <p:cNvSpPr txBox="1">
                <a:spLocks noRot="1" noChangeAspect="1" noMove="1" noResize="1" noEditPoints="1" noAdjustHandles="1" noChangeArrowheads="1" noChangeShapeType="1" noTextEdit="1"/>
              </p:cNvSpPr>
              <p:nvPr/>
            </p:nvSpPr>
            <p:spPr>
              <a:xfrm>
                <a:off x="6449711" y="3477711"/>
                <a:ext cx="3308470" cy="369332"/>
              </a:xfrm>
              <a:prstGeom prst="rect">
                <a:avLst/>
              </a:prstGeom>
              <a:blipFill>
                <a:blip r:embed="rId8"/>
                <a:stretch>
                  <a:fillRect l="-1468" r="-1468" b="-22222"/>
                </a:stretch>
              </a:blipFill>
              <a:ln>
                <a:solidFill>
                  <a:schemeClr val="accent1"/>
                </a:solidFill>
              </a:ln>
            </p:spPr>
            <p:txBody>
              <a:bodyPr/>
              <a:lstStyle/>
              <a:p>
                <a:r>
                  <a:rPr lang="de-DE">
                    <a:noFill/>
                  </a:rPr>
                  <a:t> </a:t>
                </a:r>
              </a:p>
            </p:txBody>
          </p:sp>
        </mc:Fallback>
      </mc:AlternateContent>
    </p:spTree>
    <p:extLst>
      <p:ext uri="{BB962C8B-B14F-4D97-AF65-F5344CB8AC3E}">
        <p14:creationId xmlns:p14="http://schemas.microsoft.com/office/powerpoint/2010/main" val="1788258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randombar(horizontal)">
                                      <p:cBhvr>
                                        <p:cTn id="12" dur="500"/>
                                        <p:tgtEl>
                                          <p:spTgt spid="3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ircle(in)">
                                      <p:cBhvr>
                                        <p:cTn id="20" dur="2000"/>
                                        <p:tgtEl>
                                          <p:spTgt spid="35"/>
                                        </p:tgtEl>
                                      </p:cBhvr>
                                    </p:animEffect>
                                  </p:childTnLst>
                                </p:cTn>
                              </p:par>
                              <p:par>
                                <p:cTn id="21" presetID="6" presetClass="entr" presetSubtype="16"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circle(in)">
                                      <p:cBhvr>
                                        <p:cTn id="23" dur="20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9D08A18B-41B5-496C-9118-CED7357298FE}"/>
                  </a:ext>
                </a:extLst>
              </p:cNvPr>
              <p:cNvSpPr txBox="1"/>
              <p:nvPr/>
            </p:nvSpPr>
            <p:spPr>
              <a:xfrm>
                <a:off x="5990264" y="1258520"/>
                <a:ext cx="3308470" cy="369332"/>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𝑊</m:t>
                      </m:r>
                      <m:r>
                        <a:rPr lang="de-DE" sz="2400" i="0">
                          <a:latin typeface="Cambria Math" panose="02040503050406030204" pitchFamily="18" charset="0"/>
                        </a:rPr>
                        <m:t>+</m:t>
                      </m:r>
                      <m:r>
                        <a:rPr lang="de-DE" sz="2400" i="1">
                          <a:latin typeface="Cambria Math" panose="02040503050406030204" pitchFamily="18" charset="0"/>
                        </a:rPr>
                        <m:t>𝛼</m:t>
                      </m:r>
                      <m:d>
                        <m:dPr>
                          <m:ctrlPr>
                            <a:rPr lang="de-DE" sz="2400" i="1">
                              <a:latin typeface="Cambria Math" panose="02040503050406030204" pitchFamily="18" charset="0"/>
                            </a:rPr>
                          </m:ctrlPr>
                        </m:dPr>
                        <m:e>
                          <m:sSub>
                            <m:sSubPr>
                              <m:ctrlPr>
                                <a:rPr lang="de-DE" sz="2400" i="1">
                                  <a:latin typeface="Cambria Math" panose="02040503050406030204" pitchFamily="18" charset="0"/>
                                </a:rPr>
                              </m:ctrlPr>
                            </m:sSubPr>
                            <m:e>
                              <m:r>
                                <a:rPr lang="de-DE" sz="2400" i="1">
                                  <a:latin typeface="Cambria Math" panose="02040503050406030204" pitchFamily="18" charset="0"/>
                                </a:rPr>
                                <m:t>𝑦</m:t>
                              </m:r>
                            </m:e>
                            <m:sub>
                              <m:r>
                                <a:rPr lang="de-DE" sz="2400" b="0" i="1" smtClean="0">
                                  <a:latin typeface="Cambria Math" panose="02040503050406030204" pitchFamily="18" charset="0"/>
                                </a:rPr>
                                <m:t>𝑡𝑟𝑢𝑒</m:t>
                              </m:r>
                            </m:sub>
                          </m:sSub>
                          <m:r>
                            <a:rPr lang="de-DE" sz="2400" i="0">
                              <a:latin typeface="Cambria Math" panose="02040503050406030204" pitchFamily="18" charset="0"/>
                            </a:rPr>
                            <m:t>−</m:t>
                          </m:r>
                          <m:r>
                            <a:rPr lang="de-DE" sz="2400" i="1">
                              <a:latin typeface="Cambria Math" panose="02040503050406030204" pitchFamily="18" charset="0"/>
                            </a:rPr>
                            <m:t>𝑦</m:t>
                          </m:r>
                        </m:e>
                      </m:d>
                      <m:r>
                        <a:rPr lang="de-DE" sz="2400" b="0" i="1" smtClean="0">
                          <a:latin typeface="Cambria Math" panose="02040503050406030204" pitchFamily="18" charset="0"/>
                        </a:rPr>
                        <m:t>𝑋</m:t>
                      </m:r>
                    </m:oMath>
                  </m:oMathPara>
                </a14:m>
                <a:endParaRPr lang="de-DE" dirty="0"/>
              </a:p>
            </p:txBody>
          </p:sp>
        </mc:Choice>
        <mc:Fallback xmlns="">
          <p:sp>
            <p:nvSpPr>
              <p:cNvPr id="40" name="Textfeld 39">
                <a:extLst>
                  <a:ext uri="{FF2B5EF4-FFF2-40B4-BE49-F238E27FC236}">
                    <a16:creationId xmlns:a16="http://schemas.microsoft.com/office/drawing/2014/main" id="{9D08A18B-41B5-496C-9118-CED7357298FE}"/>
                  </a:ext>
                </a:extLst>
              </p:cNvPr>
              <p:cNvSpPr txBox="1">
                <a:spLocks noRot="1" noChangeAspect="1" noMove="1" noResize="1" noEditPoints="1" noAdjustHandles="1" noChangeArrowheads="1" noChangeShapeType="1" noTextEdit="1"/>
              </p:cNvSpPr>
              <p:nvPr/>
            </p:nvSpPr>
            <p:spPr>
              <a:xfrm>
                <a:off x="5990264" y="1258520"/>
                <a:ext cx="3308470" cy="369332"/>
              </a:xfrm>
              <a:prstGeom prst="rect">
                <a:avLst/>
              </a:prstGeom>
              <a:blipFill>
                <a:blip r:embed="rId3"/>
                <a:stretch>
                  <a:fillRect l="-1654" r="-1471" b="-22222"/>
                </a:stretch>
              </a:blipFill>
              <a:ln>
                <a:solidFill>
                  <a:schemeClr val="accent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66234DA-D5B3-4330-9C07-BA6A6DBDAD87}"/>
                  </a:ext>
                </a:extLst>
              </p:cNvPr>
              <p:cNvSpPr txBox="1"/>
              <p:nvPr/>
            </p:nvSpPr>
            <p:spPr>
              <a:xfrm>
                <a:off x="5895434" y="1810270"/>
                <a:ext cx="33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i="1" smtClean="0">
                          <a:latin typeface="Cambria Math" panose="02040503050406030204" pitchFamily="18" charset="0"/>
                        </a:rPr>
                        <m:t>𝑊</m:t>
                      </m:r>
                      <m:r>
                        <a:rPr lang="de-DE" sz="1800" i="0">
                          <a:latin typeface="Cambria Math" panose="02040503050406030204" pitchFamily="18" charset="0"/>
                        </a:rPr>
                        <m:t>=</m:t>
                      </m:r>
                      <m:r>
                        <a:rPr lang="de-DE" sz="1800" i="1">
                          <a:latin typeface="Cambria Math" panose="02040503050406030204" pitchFamily="18" charset="0"/>
                        </a:rPr>
                        <m:t>𝑊</m:t>
                      </m:r>
                      <m:r>
                        <a:rPr lang="de-DE" sz="1800" i="0">
                          <a:latin typeface="Cambria Math" panose="02040503050406030204" pitchFamily="18" charset="0"/>
                        </a:rPr>
                        <m:t>+</m:t>
                      </m:r>
                      <m:r>
                        <a:rPr lang="de-DE" sz="1800" i="1">
                          <a:latin typeface="Cambria Math" panose="02040503050406030204" pitchFamily="18" charset="0"/>
                        </a:rPr>
                        <m:t>𝛼</m:t>
                      </m:r>
                      <m:d>
                        <m:dPr>
                          <m:ctrlPr>
                            <a:rPr lang="de-DE" sz="1800" i="1">
                              <a:latin typeface="Cambria Math" panose="02040503050406030204" pitchFamily="18" charset="0"/>
                            </a:rPr>
                          </m:ctrlPr>
                        </m:dPr>
                        <m:e>
                          <m:r>
                            <a:rPr lang="de-DE" sz="1800" b="1" i="1" smtClean="0">
                              <a:solidFill>
                                <a:srgbClr val="7030A0"/>
                              </a:solidFill>
                              <a:latin typeface="Cambria Math" panose="02040503050406030204" pitchFamily="18" charset="0"/>
                            </a:rPr>
                            <m:t>𝟏</m:t>
                          </m:r>
                          <m:r>
                            <a:rPr lang="de-DE" sz="1800" i="0">
                              <a:latin typeface="Cambria Math" panose="02040503050406030204" pitchFamily="18" charset="0"/>
                            </a:rPr>
                            <m:t>−</m:t>
                          </m:r>
                          <m:r>
                            <a:rPr lang="de-DE" sz="1800" b="0" i="1" smtClean="0">
                              <a:solidFill>
                                <a:srgbClr val="FF0000"/>
                              </a:solidFill>
                              <a:latin typeface="Cambria Math" panose="02040503050406030204" pitchFamily="18" charset="0"/>
                            </a:rPr>
                            <m:t>0</m:t>
                          </m:r>
                        </m:e>
                      </m:d>
                      <m:r>
                        <a:rPr lang="de-DE" sz="1800" b="0" i="1" smtClean="0">
                          <a:latin typeface="Cambria Math" panose="02040503050406030204" pitchFamily="18" charset="0"/>
                        </a:rPr>
                        <m:t>𝑋</m:t>
                      </m:r>
                    </m:oMath>
                  </m:oMathPara>
                </a14:m>
                <a:endParaRPr lang="de-DE" dirty="0"/>
              </a:p>
            </p:txBody>
          </p:sp>
        </mc:Choice>
        <mc:Fallback xmlns="">
          <p:sp>
            <p:nvSpPr>
              <p:cNvPr id="41" name="Textfeld 40">
                <a:extLst>
                  <a:ext uri="{FF2B5EF4-FFF2-40B4-BE49-F238E27FC236}">
                    <a16:creationId xmlns:a16="http://schemas.microsoft.com/office/drawing/2014/main" id="{066234DA-D5B3-4330-9C07-BA6A6DBDAD87}"/>
                  </a:ext>
                </a:extLst>
              </p:cNvPr>
              <p:cNvSpPr txBox="1">
                <a:spLocks noRot="1" noChangeAspect="1" noMove="1" noResize="1" noEditPoints="1" noAdjustHandles="1" noChangeArrowheads="1" noChangeShapeType="1" noTextEdit="1"/>
              </p:cNvSpPr>
              <p:nvPr/>
            </p:nvSpPr>
            <p:spPr>
              <a:xfrm>
                <a:off x="5895434" y="1810270"/>
                <a:ext cx="3308471"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096F0338-B9E4-44DD-9F3D-59B039FEA418}"/>
                  </a:ext>
                </a:extLst>
              </p:cNvPr>
              <p:cNvSpPr txBox="1"/>
              <p:nvPr/>
            </p:nvSpPr>
            <p:spPr>
              <a:xfrm>
                <a:off x="5895433" y="2331242"/>
                <a:ext cx="28209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i="0">
                          <a:latin typeface="Cambria Math" panose="02040503050406030204" pitchFamily="18" charset="0"/>
                        </a:rPr>
                        <m:t>=</m:t>
                      </m:r>
                      <m:r>
                        <a:rPr lang="de-DE" sz="1800" i="1">
                          <a:latin typeface="Cambria Math" panose="02040503050406030204" pitchFamily="18" charset="0"/>
                        </a:rPr>
                        <m:t>𝑊</m:t>
                      </m:r>
                      <m:r>
                        <a:rPr lang="de-DE" sz="1800" i="0">
                          <a:latin typeface="Cambria Math" panose="02040503050406030204" pitchFamily="18" charset="0"/>
                        </a:rPr>
                        <m:t>+</m:t>
                      </m:r>
                      <m:r>
                        <a:rPr lang="de-DE" sz="1800" b="1" i="1">
                          <a:latin typeface="Cambria Math" panose="02040503050406030204" pitchFamily="18" charset="0"/>
                        </a:rPr>
                        <m:t>𝜶</m:t>
                      </m:r>
                      <m:r>
                        <a:rPr lang="de-DE" sz="1800" b="1" i="1" smtClean="0">
                          <a:latin typeface="Cambria Math" panose="02040503050406030204" pitchFamily="18" charset="0"/>
                        </a:rPr>
                        <m:t>𝑿</m:t>
                      </m:r>
                    </m:oMath>
                  </m:oMathPara>
                </a14:m>
                <a:endParaRPr lang="de-DE" b="1" dirty="0"/>
              </a:p>
            </p:txBody>
          </p:sp>
        </mc:Choice>
        <mc:Fallback xmlns="">
          <p:sp>
            <p:nvSpPr>
              <p:cNvPr id="51" name="Textfeld 50">
                <a:extLst>
                  <a:ext uri="{FF2B5EF4-FFF2-40B4-BE49-F238E27FC236}">
                    <a16:creationId xmlns:a16="http://schemas.microsoft.com/office/drawing/2014/main" id="{096F0338-B9E4-44DD-9F3D-59B039FEA418}"/>
                  </a:ext>
                </a:extLst>
              </p:cNvPr>
              <p:cNvSpPr txBox="1">
                <a:spLocks noRot="1" noChangeAspect="1" noMove="1" noResize="1" noEditPoints="1" noAdjustHandles="1" noChangeArrowheads="1" noChangeShapeType="1" noTextEdit="1"/>
              </p:cNvSpPr>
              <p:nvPr/>
            </p:nvSpPr>
            <p:spPr>
              <a:xfrm>
                <a:off x="5895433" y="2331242"/>
                <a:ext cx="2820929" cy="369332"/>
              </a:xfrm>
              <a:prstGeom prst="rect">
                <a:avLst/>
              </a:prstGeom>
              <a:blipFill>
                <a:blip r:embed="rId5"/>
                <a:stretch>
                  <a:fillRect/>
                </a:stretch>
              </a:blipFill>
            </p:spPr>
            <p:txBody>
              <a:bodyPr/>
              <a:lstStyle/>
              <a:p>
                <a:r>
                  <a:rPr lang="de-DE">
                    <a:noFill/>
                  </a:rPr>
                  <a:t> </a:t>
                </a:r>
              </a:p>
            </p:txBody>
          </p:sp>
        </mc:Fallback>
      </mc:AlternateContent>
      <p:sp>
        <p:nvSpPr>
          <p:cNvPr id="76" name="Rechteck 75">
            <a:extLst>
              <a:ext uri="{FF2B5EF4-FFF2-40B4-BE49-F238E27FC236}">
                <a16:creationId xmlns:a16="http://schemas.microsoft.com/office/drawing/2014/main" id="{6DB3216B-8078-49E2-96CE-78D166F2674E}"/>
              </a:ext>
            </a:extLst>
          </p:cNvPr>
          <p:cNvSpPr/>
          <p:nvPr/>
        </p:nvSpPr>
        <p:spPr>
          <a:xfrm>
            <a:off x="6605411" y="3360046"/>
            <a:ext cx="1734819" cy="369332"/>
          </a:xfrm>
          <a:prstGeom prst="rect">
            <a:avLst/>
          </a:prstGeom>
          <a:ln w="34925">
            <a:solidFill>
              <a:srgbClr val="C00000"/>
            </a:solidFill>
          </a:ln>
        </p:spPr>
        <p:txBody>
          <a:bodyPr wrap="square">
            <a:spAutoFit/>
          </a:bodyPr>
          <a:lstStyle/>
          <a:p>
            <a:endParaRPr lang="de-DE" dirty="0"/>
          </a:p>
        </p:txBody>
      </p:sp>
      <mc:AlternateContent xmlns:mc="http://schemas.openxmlformats.org/markup-compatibility/2006" xmlns:a14="http://schemas.microsoft.com/office/drawing/2010/main">
        <mc:Choice Requires="a14">
          <p:sp>
            <p:nvSpPr>
              <p:cNvPr id="57" name="Rechteck 56">
                <a:extLst>
                  <a:ext uri="{FF2B5EF4-FFF2-40B4-BE49-F238E27FC236}">
                    <a16:creationId xmlns:a16="http://schemas.microsoft.com/office/drawing/2014/main" id="{D9E2E7DA-F60D-4AE4-815C-8A64EBDBC879}"/>
                  </a:ext>
                </a:extLst>
              </p:cNvPr>
              <p:cNvSpPr/>
              <p:nvPr/>
            </p:nvSpPr>
            <p:spPr>
              <a:xfrm>
                <a:off x="6868450" y="3747701"/>
                <a:ext cx="1166116" cy="369332"/>
              </a:xfrm>
              <a:prstGeom prst="rect">
                <a:avLst/>
              </a:prstGeom>
              <a:ln>
                <a:noFill/>
              </a:ln>
            </p:spPr>
            <p:txBody>
              <a:bodyPr wrap="square">
                <a:spAutoFit/>
              </a:bodyPr>
              <a:lstStyle/>
              <a:p>
                <a14:m>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0" smtClean="0">
                            <a:latin typeface="Cambria Math" panose="02040503050406030204" pitchFamily="18" charset="0"/>
                          </a:rPr>
                          <m:t>𝟐</m:t>
                        </m:r>
                      </m:sub>
                    </m:sSub>
                  </m:oMath>
                </a14:m>
                <a:r>
                  <a:rPr lang="de-DE" b="1" dirty="0"/>
                  <a:t>= </a:t>
                </a:r>
                <a14:m>
                  <m:oMath xmlns:m="http://schemas.openxmlformats.org/officeDocument/2006/math">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smtClean="0">
                            <a:latin typeface="Cambria Math" panose="02040503050406030204" pitchFamily="18" charset="0"/>
                          </a:rPr>
                          <m:t>𝟐</m:t>
                        </m:r>
                      </m:sub>
                    </m:sSub>
                  </m:oMath>
                </a14:m>
                <a:endParaRPr lang="de-DE" b="1" dirty="0"/>
              </a:p>
            </p:txBody>
          </p:sp>
        </mc:Choice>
        <mc:Fallback xmlns="">
          <p:sp>
            <p:nvSpPr>
              <p:cNvPr id="57" name="Rechteck 56">
                <a:extLst>
                  <a:ext uri="{FF2B5EF4-FFF2-40B4-BE49-F238E27FC236}">
                    <a16:creationId xmlns:a16="http://schemas.microsoft.com/office/drawing/2014/main" id="{D9E2E7DA-F60D-4AE4-815C-8A64EBDBC879}"/>
                  </a:ext>
                </a:extLst>
              </p:cNvPr>
              <p:cNvSpPr>
                <a:spLocks noRot="1" noChangeAspect="1" noMove="1" noResize="1" noEditPoints="1" noAdjustHandles="1" noChangeArrowheads="1" noChangeShapeType="1" noTextEdit="1"/>
              </p:cNvSpPr>
              <p:nvPr/>
            </p:nvSpPr>
            <p:spPr>
              <a:xfrm>
                <a:off x="6868450" y="3747701"/>
                <a:ext cx="1166116" cy="369332"/>
              </a:xfrm>
              <a:prstGeom prst="rect">
                <a:avLst/>
              </a:prstGeom>
              <a:blipFill>
                <a:blip r:embed="rId6"/>
                <a:stretch>
                  <a:fillRect t="-10000" b="-26667"/>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 name="Rechteck 57">
                <a:extLst>
                  <a:ext uri="{FF2B5EF4-FFF2-40B4-BE49-F238E27FC236}">
                    <a16:creationId xmlns:a16="http://schemas.microsoft.com/office/drawing/2014/main" id="{0E7FA9A3-F4FA-4BA8-A863-7A909D1B9377}"/>
                  </a:ext>
                </a:extLst>
              </p:cNvPr>
              <p:cNvSpPr/>
              <p:nvPr/>
            </p:nvSpPr>
            <p:spPr>
              <a:xfrm>
                <a:off x="8340230" y="3269233"/>
                <a:ext cx="1415423" cy="400110"/>
              </a:xfrm>
              <a:prstGeom prst="rect">
                <a:avLst/>
              </a:prstGeom>
            </p:spPr>
            <p:txBody>
              <a:bodyPr wrap="square">
                <a:spAutoFit/>
              </a:bodyPr>
              <a:lstStyle/>
              <a:p>
                <a14:m>
                  <m:oMath xmlns:m="http://schemas.openxmlformats.org/officeDocument/2006/math">
                    <m:sSub>
                      <m:sSubPr>
                        <m:ctrlPr>
                          <a:rPr lang="de-DE" sz="2000" b="1" i="1" smtClean="0">
                            <a:solidFill>
                              <a:srgbClr val="FF0000"/>
                            </a:solidFill>
                            <a:latin typeface="Cambria Math" panose="02040503050406030204" pitchFamily="18" charset="0"/>
                          </a:rPr>
                        </m:ctrlPr>
                      </m:sSubPr>
                      <m:e>
                        <m:r>
                          <a:rPr lang="de-DE" sz="2000" b="1" i="1" smtClean="0">
                            <a:solidFill>
                              <a:srgbClr val="FF0000"/>
                            </a:solidFill>
                            <a:latin typeface="Cambria Math" panose="02040503050406030204" pitchFamily="18" charset="0"/>
                          </a:rPr>
                          <m:t>(</m:t>
                        </m:r>
                        <m:r>
                          <a:rPr lang="de-DE" sz="2000" b="1" i="1" smtClean="0">
                            <a:solidFill>
                              <a:srgbClr val="FF0000"/>
                            </a:solidFill>
                            <a:latin typeface="Cambria Math" panose="02040503050406030204" pitchFamily="18" charset="0"/>
                          </a:rPr>
                          <m:t>𝒙</m:t>
                        </m:r>
                      </m:e>
                      <m:sub>
                        <m:r>
                          <a:rPr lang="de-DE" sz="2000" b="1">
                            <a:solidFill>
                              <a:srgbClr val="FF0000"/>
                            </a:solidFill>
                            <a:latin typeface="Cambria Math" panose="02040503050406030204" pitchFamily="18" charset="0"/>
                          </a:rPr>
                          <m:t>𝟏</m:t>
                        </m:r>
                      </m:sub>
                    </m:sSub>
                  </m:oMath>
                </a14:m>
                <a:r>
                  <a:rPr lang="de-DE" sz="2000" dirty="0">
                    <a:solidFill>
                      <a:srgbClr val="FF0000"/>
                    </a:solidFill>
                    <a:latin typeface="Arial Nova" panose="020B0504020202020204" pitchFamily="34" charset="0"/>
                  </a:rPr>
                  <a:t> = 1)</a:t>
                </a:r>
                <a:endParaRPr lang="de-DE" dirty="0">
                  <a:latin typeface="Arial Nova" panose="020B0504020202020204" pitchFamily="34" charset="0"/>
                </a:endParaRPr>
              </a:p>
            </p:txBody>
          </p:sp>
        </mc:Choice>
        <mc:Fallback xmlns="">
          <p:sp>
            <p:nvSpPr>
              <p:cNvPr id="58" name="Rechteck 57">
                <a:extLst>
                  <a:ext uri="{FF2B5EF4-FFF2-40B4-BE49-F238E27FC236}">
                    <a16:creationId xmlns:a16="http://schemas.microsoft.com/office/drawing/2014/main" id="{0E7FA9A3-F4FA-4BA8-A863-7A909D1B9377}"/>
                  </a:ext>
                </a:extLst>
              </p:cNvPr>
              <p:cNvSpPr>
                <a:spLocks noRot="1" noChangeAspect="1" noMove="1" noResize="1" noEditPoints="1" noAdjustHandles="1" noChangeArrowheads="1" noChangeShapeType="1" noTextEdit="1"/>
              </p:cNvSpPr>
              <p:nvPr/>
            </p:nvSpPr>
            <p:spPr>
              <a:xfrm>
                <a:off x="8340230" y="3269233"/>
                <a:ext cx="1415423" cy="400110"/>
              </a:xfrm>
              <a:prstGeom prst="rect">
                <a:avLst/>
              </a:prstGeom>
              <a:blipFill>
                <a:blip r:embed="rId7"/>
                <a:stretch>
                  <a:fillRect l="-2155" t="-6061" b="-272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E90BC221-06BF-4C65-A046-1E1AAC3669DA}"/>
                  </a:ext>
                </a:extLst>
              </p:cNvPr>
              <p:cNvSpPr/>
              <p:nvPr/>
            </p:nvSpPr>
            <p:spPr>
              <a:xfrm>
                <a:off x="8278859" y="3747701"/>
                <a:ext cx="1415423" cy="400110"/>
              </a:xfrm>
              <a:prstGeom prst="rect">
                <a:avLst/>
              </a:prstGeom>
            </p:spPr>
            <p:txBody>
              <a:bodyPr wrap="square">
                <a:spAutoFit/>
              </a:bodyPr>
              <a:lstStyle/>
              <a:p>
                <a14:m>
                  <m:oMath xmlns:m="http://schemas.openxmlformats.org/officeDocument/2006/math">
                    <m:sSub>
                      <m:sSubPr>
                        <m:ctrlPr>
                          <a:rPr lang="de-DE" sz="2000" b="1" i="1" smtClean="0">
                            <a:solidFill>
                              <a:srgbClr val="FF0000"/>
                            </a:solidFill>
                            <a:latin typeface="Cambria Math" panose="02040503050406030204" pitchFamily="18" charset="0"/>
                          </a:rPr>
                        </m:ctrlPr>
                      </m:sSubPr>
                      <m:e>
                        <m:r>
                          <a:rPr lang="de-DE" sz="2000" b="1" i="1" smtClean="0">
                            <a:solidFill>
                              <a:srgbClr val="FF0000"/>
                            </a:solidFill>
                            <a:latin typeface="Cambria Math" panose="02040503050406030204" pitchFamily="18" charset="0"/>
                          </a:rPr>
                          <m:t>(</m:t>
                        </m:r>
                        <m:r>
                          <a:rPr lang="de-DE" sz="2000" b="1" i="1" smtClean="0">
                            <a:solidFill>
                              <a:srgbClr val="FF0000"/>
                            </a:solidFill>
                            <a:latin typeface="Cambria Math" panose="02040503050406030204" pitchFamily="18" charset="0"/>
                          </a:rPr>
                          <m:t>𝒙</m:t>
                        </m:r>
                      </m:e>
                      <m:sub>
                        <m:r>
                          <a:rPr lang="de-DE" sz="2000" b="1" i="1" smtClean="0">
                            <a:solidFill>
                              <a:srgbClr val="FF0000"/>
                            </a:solidFill>
                            <a:latin typeface="Cambria Math" panose="02040503050406030204" pitchFamily="18" charset="0"/>
                          </a:rPr>
                          <m:t>𝟐</m:t>
                        </m:r>
                      </m:sub>
                    </m:sSub>
                  </m:oMath>
                </a14:m>
                <a:r>
                  <a:rPr lang="de-DE" sz="2000" dirty="0">
                    <a:solidFill>
                      <a:srgbClr val="FF0000"/>
                    </a:solidFill>
                    <a:latin typeface="Arial Nova" panose="020B0504020202020204" pitchFamily="34" charset="0"/>
                  </a:rPr>
                  <a:t> = 0)</a:t>
                </a:r>
                <a:endParaRPr lang="de-DE" dirty="0">
                  <a:latin typeface="Arial Nova" panose="020B0504020202020204" pitchFamily="34" charset="0"/>
                </a:endParaRPr>
              </a:p>
            </p:txBody>
          </p:sp>
        </mc:Choice>
        <mc:Fallback xmlns="">
          <p:sp>
            <p:nvSpPr>
              <p:cNvPr id="59" name="Rechteck 58">
                <a:extLst>
                  <a:ext uri="{FF2B5EF4-FFF2-40B4-BE49-F238E27FC236}">
                    <a16:creationId xmlns:a16="http://schemas.microsoft.com/office/drawing/2014/main" id="{E90BC221-06BF-4C65-A046-1E1AAC3669DA}"/>
                  </a:ext>
                </a:extLst>
              </p:cNvPr>
              <p:cNvSpPr>
                <a:spLocks noRot="1" noChangeAspect="1" noMove="1" noResize="1" noEditPoints="1" noAdjustHandles="1" noChangeArrowheads="1" noChangeShapeType="1" noTextEdit="1"/>
              </p:cNvSpPr>
              <p:nvPr/>
            </p:nvSpPr>
            <p:spPr>
              <a:xfrm>
                <a:off x="8278859" y="3747701"/>
                <a:ext cx="1415423" cy="400110"/>
              </a:xfrm>
              <a:prstGeom prst="rect">
                <a:avLst/>
              </a:prstGeom>
              <a:blipFill>
                <a:blip r:embed="rId8"/>
                <a:stretch>
                  <a:fillRect l="-2155" t="-7692" b="-2923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30591B42-3554-421F-B51E-A1842BE6B21F}"/>
                  </a:ext>
                </a:extLst>
              </p:cNvPr>
              <p:cNvSpPr txBox="1"/>
              <p:nvPr/>
            </p:nvSpPr>
            <p:spPr>
              <a:xfrm>
                <a:off x="433369" y="3341628"/>
                <a:ext cx="269818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𝒇</m:t>
                      </m:r>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𝟏</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𝟏</m:t>
                          </m:r>
                        </m:sub>
                      </m:sSub>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𝟐</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𝟐</m:t>
                          </m:r>
                        </m:sub>
                      </m:sSub>
                    </m:oMath>
                  </m:oMathPara>
                </a14:m>
                <a:endParaRPr lang="de-DE" sz="2000" dirty="0">
                  <a:latin typeface="Arial Nova" panose="020B0504020202020204" pitchFamily="34" charset="0"/>
                </a:endParaRPr>
              </a:p>
            </p:txBody>
          </p:sp>
        </mc:Choice>
        <mc:Fallback xmlns="">
          <p:sp>
            <p:nvSpPr>
              <p:cNvPr id="60" name="Textfeld 59">
                <a:extLst>
                  <a:ext uri="{FF2B5EF4-FFF2-40B4-BE49-F238E27FC236}">
                    <a16:creationId xmlns:a16="http://schemas.microsoft.com/office/drawing/2014/main" id="{30591B42-3554-421F-B51E-A1842BE6B21F}"/>
                  </a:ext>
                </a:extLst>
              </p:cNvPr>
              <p:cNvSpPr txBox="1">
                <a:spLocks noRot="1" noChangeAspect="1" noMove="1" noResize="1" noEditPoints="1" noAdjustHandles="1" noChangeArrowheads="1" noChangeShapeType="1" noTextEdit="1"/>
              </p:cNvSpPr>
              <p:nvPr/>
            </p:nvSpPr>
            <p:spPr>
              <a:xfrm>
                <a:off x="433369" y="3341628"/>
                <a:ext cx="2698180" cy="400110"/>
              </a:xfrm>
              <a:prstGeom prst="rect">
                <a:avLst/>
              </a:prstGeom>
              <a:blipFill>
                <a:blip r:embed="rId9"/>
                <a:stretch>
                  <a:fillRect b="-16667"/>
                </a:stretch>
              </a:blipFill>
            </p:spPr>
            <p:txBody>
              <a:bodyPr/>
              <a:lstStyle/>
              <a:p>
                <a:r>
                  <a:rPr lang="de-DE">
                    <a:noFill/>
                  </a:rPr>
                  <a:t> </a:t>
                </a:r>
              </a:p>
            </p:txBody>
          </p:sp>
        </mc:Fallback>
      </mc:AlternateContent>
      <p:sp>
        <p:nvSpPr>
          <p:cNvPr id="61" name="Textfeld 60">
            <a:extLst>
              <a:ext uri="{FF2B5EF4-FFF2-40B4-BE49-F238E27FC236}">
                <a16:creationId xmlns:a16="http://schemas.microsoft.com/office/drawing/2014/main" id="{C6CF9891-C391-40E3-B725-E9C58EBF3511}"/>
              </a:ext>
            </a:extLst>
          </p:cNvPr>
          <p:cNvSpPr txBox="1"/>
          <p:nvPr/>
        </p:nvSpPr>
        <p:spPr>
          <a:xfrm>
            <a:off x="6567086" y="2959936"/>
            <a:ext cx="1533292" cy="338554"/>
          </a:xfrm>
          <a:prstGeom prst="rect">
            <a:avLst/>
          </a:prstGeom>
          <a:noFill/>
        </p:spPr>
        <p:txBody>
          <a:bodyPr wrap="square">
            <a:spAutoFit/>
          </a:bodyPr>
          <a:lstStyle/>
          <a:p>
            <a:r>
              <a:rPr lang="de-DE" sz="1600" b="1" dirty="0">
                <a:solidFill>
                  <a:srgbClr val="C00000"/>
                </a:solidFill>
                <a:effectLst/>
                <a:latin typeface="Arial" panose="020B0604020202020204" pitchFamily="34" charset="0"/>
                <a:ea typeface="Calibri" panose="020F0502020204030204" pitchFamily="34" charset="0"/>
                <a:cs typeface="Times New Roman" panose="02020603050405020304" pitchFamily="18" charset="0"/>
              </a:rPr>
              <a:t>verstärken</a:t>
            </a:r>
            <a:endParaRPr lang="de-DE" sz="1600" b="1" dirty="0">
              <a:solidFill>
                <a:srgbClr val="C00000"/>
              </a:solidFill>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9D1B6EA-E097-4DD7-9E1A-3563FCB688FF}"/>
                  </a:ext>
                </a:extLst>
              </p:cNvPr>
              <p:cNvSpPr txBox="1"/>
              <p:nvPr/>
            </p:nvSpPr>
            <p:spPr>
              <a:xfrm>
                <a:off x="2796126" y="1493783"/>
                <a:ext cx="1290149" cy="49244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1" i="1" smtClean="0">
                          <a:solidFill>
                            <a:srgbClr val="C00000"/>
                          </a:solidFill>
                          <a:latin typeface="Cambria Math" panose="02040503050406030204" pitchFamily="18" charset="0"/>
                        </a:rPr>
                        <m:t>𝒚</m:t>
                      </m:r>
                      <m:r>
                        <a:rPr lang="de-DE" sz="3200" b="1" smtClean="0">
                          <a:solidFill>
                            <a:srgbClr val="C00000"/>
                          </a:solidFill>
                          <a:latin typeface="Cambria Math" panose="02040503050406030204" pitchFamily="18" charset="0"/>
                        </a:rPr>
                        <m:t>=</m:t>
                      </m:r>
                      <m:r>
                        <a:rPr lang="de-DE" sz="3200" b="1" i="0" smtClean="0">
                          <a:solidFill>
                            <a:srgbClr val="C00000"/>
                          </a:solidFill>
                          <a:latin typeface="Cambria Math" panose="02040503050406030204" pitchFamily="18" charset="0"/>
                        </a:rPr>
                        <m:t>𝟏</m:t>
                      </m:r>
                    </m:oMath>
                  </m:oMathPara>
                </a14:m>
                <a:endParaRPr lang="de-DE" sz="2400" dirty="0">
                  <a:solidFill>
                    <a:srgbClr val="C00000"/>
                  </a:solidFill>
                </a:endParaRPr>
              </a:p>
            </p:txBody>
          </p:sp>
        </mc:Choice>
        <mc:Fallback xmlns="">
          <p:sp>
            <p:nvSpPr>
              <p:cNvPr id="62" name="Textfeld 61">
                <a:extLst>
                  <a:ext uri="{FF2B5EF4-FFF2-40B4-BE49-F238E27FC236}">
                    <a16:creationId xmlns:a16="http://schemas.microsoft.com/office/drawing/2014/main" id="{09D1B6EA-E097-4DD7-9E1A-3563FCB688FF}"/>
                  </a:ext>
                </a:extLst>
              </p:cNvPr>
              <p:cNvSpPr txBox="1">
                <a:spLocks noRot="1" noChangeAspect="1" noMove="1" noResize="1" noEditPoints="1" noAdjustHandles="1" noChangeArrowheads="1" noChangeShapeType="1" noTextEdit="1"/>
              </p:cNvSpPr>
              <p:nvPr/>
            </p:nvSpPr>
            <p:spPr>
              <a:xfrm>
                <a:off x="2796126" y="1493783"/>
                <a:ext cx="1290149" cy="492443"/>
              </a:xfrm>
              <a:prstGeom prst="rect">
                <a:avLst/>
              </a:prstGeom>
              <a:blipFill>
                <a:blip r:embed="rId10"/>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3" name="Textfeld 62">
                <a:extLst>
                  <a:ext uri="{FF2B5EF4-FFF2-40B4-BE49-F238E27FC236}">
                    <a16:creationId xmlns:a16="http://schemas.microsoft.com/office/drawing/2014/main" id="{5B0860D1-2B93-4083-B67C-BCF7FD1F8B55}"/>
                  </a:ext>
                </a:extLst>
              </p:cNvPr>
              <p:cNvSpPr txBox="1"/>
              <p:nvPr/>
            </p:nvSpPr>
            <p:spPr>
              <a:xfrm>
                <a:off x="6662079" y="2297035"/>
                <a:ext cx="1533292" cy="400110"/>
              </a:xfrm>
              <a:prstGeom prst="rect">
                <a:avLst/>
              </a:prstGeom>
              <a:solidFill>
                <a:srgbClr val="FF0000"/>
              </a:solidFill>
            </p:spPr>
            <p:txBody>
              <a:bodyPr wrap="square">
                <a:spAutoFit/>
              </a:bodyPr>
              <a:lstStyle/>
              <a:p>
                <a:r>
                  <a:rPr lang="de-DE" sz="2000" b="1" dirty="0"/>
                  <a:t>W</a:t>
                </a:r>
                <a14:m>
                  <m:oMath xmlns:m="http://schemas.openxmlformats.org/officeDocument/2006/math">
                    <m:r>
                      <a:rPr lang="de-DE" sz="2000" b="1" i="0">
                        <a:latin typeface="Cambria Math" panose="02040503050406030204" pitchFamily="18" charset="0"/>
                      </a:rPr>
                      <m:t>=</m:t>
                    </m:r>
                    <m:r>
                      <a:rPr lang="de-DE" sz="2000" b="1" i="1">
                        <a:latin typeface="Cambria Math" panose="02040503050406030204" pitchFamily="18" charset="0"/>
                      </a:rPr>
                      <m:t>𝑾</m:t>
                    </m:r>
                    <m:r>
                      <a:rPr lang="de-DE" sz="2000" b="1" i="0">
                        <a:latin typeface="Cambria Math" panose="02040503050406030204" pitchFamily="18" charset="0"/>
                      </a:rPr>
                      <m:t>+</m:t>
                    </m:r>
                    <m:r>
                      <a:rPr lang="de-DE" sz="2000" b="1" i="1" smtClean="0">
                        <a:latin typeface="Cambria Math" panose="02040503050406030204" pitchFamily="18" charset="0"/>
                      </a:rPr>
                      <m:t>𝟎</m:t>
                    </m:r>
                  </m:oMath>
                </a14:m>
                <a:endParaRPr lang="de-DE" sz="2000" b="1" dirty="0"/>
              </a:p>
            </p:txBody>
          </p:sp>
        </mc:Choice>
        <mc:Fallback xmlns="">
          <p:sp>
            <p:nvSpPr>
              <p:cNvPr id="63" name="Textfeld 62">
                <a:extLst>
                  <a:ext uri="{FF2B5EF4-FFF2-40B4-BE49-F238E27FC236}">
                    <a16:creationId xmlns:a16="http://schemas.microsoft.com/office/drawing/2014/main" id="{5B0860D1-2B93-4083-B67C-BCF7FD1F8B55}"/>
                  </a:ext>
                </a:extLst>
              </p:cNvPr>
              <p:cNvSpPr txBox="1">
                <a:spLocks noRot="1" noChangeAspect="1" noMove="1" noResize="1" noEditPoints="1" noAdjustHandles="1" noChangeArrowheads="1" noChangeShapeType="1" noTextEdit="1"/>
              </p:cNvSpPr>
              <p:nvPr/>
            </p:nvSpPr>
            <p:spPr>
              <a:xfrm>
                <a:off x="6662079" y="2297035"/>
                <a:ext cx="1533292" cy="400110"/>
              </a:xfrm>
              <a:prstGeom prst="rect">
                <a:avLst/>
              </a:prstGeom>
              <a:blipFill>
                <a:blip r:embed="rId11"/>
                <a:stretch>
                  <a:fillRect l="-4382" t="-9231" b="-2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1BC967A4-22C5-4E95-95E1-EFB57AC4F8D4}"/>
                  </a:ext>
                </a:extLst>
              </p:cNvPr>
              <p:cNvSpPr txBox="1"/>
              <p:nvPr/>
            </p:nvSpPr>
            <p:spPr>
              <a:xfrm>
                <a:off x="2033605" y="2205282"/>
                <a:ext cx="19480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de-DE" sz="2400" b="1" dirty="0" smtClean="0">
                          <a:solidFill>
                            <a:srgbClr val="7030A0"/>
                          </a:solidFill>
                        </a:rPr>
                        <m:t>𝑦</m:t>
                      </m:r>
                      <m:r>
                        <m:rPr>
                          <m:nor/>
                        </m:rPr>
                        <a:rPr lang="de-DE" sz="2400" b="1" dirty="0" smtClean="0">
                          <a:solidFill>
                            <a:srgbClr val="7030A0"/>
                          </a:solidFill>
                        </a:rPr>
                        <m:t>_</m:t>
                      </m:r>
                      <m:r>
                        <m:rPr>
                          <m:nor/>
                        </m:rPr>
                        <a:rPr lang="de-DE" sz="2400" b="1" dirty="0" smtClean="0">
                          <a:solidFill>
                            <a:srgbClr val="7030A0"/>
                          </a:solidFill>
                        </a:rPr>
                        <m:t>𝑡𝑟𝑢𝑒</m:t>
                      </m:r>
                      <m:r>
                        <a:rPr lang="de-DE" sz="2400" b="1">
                          <a:solidFill>
                            <a:srgbClr val="7030A0"/>
                          </a:solidFill>
                          <a:latin typeface="Cambria Math" panose="02040503050406030204" pitchFamily="18" charset="0"/>
                        </a:rPr>
                        <m:t>=</m:t>
                      </m:r>
                      <m:r>
                        <a:rPr lang="de-DE" sz="2400" b="1" i="0" smtClean="0">
                          <a:solidFill>
                            <a:srgbClr val="7030A0"/>
                          </a:solidFill>
                          <a:latin typeface="Cambria Math" panose="02040503050406030204" pitchFamily="18" charset="0"/>
                        </a:rPr>
                        <m:t>𝟏</m:t>
                      </m:r>
                    </m:oMath>
                  </m:oMathPara>
                </a14:m>
                <a:endParaRPr lang="de-DE" dirty="0"/>
              </a:p>
            </p:txBody>
          </p:sp>
        </mc:Choice>
        <mc:Fallback xmlns="">
          <p:sp>
            <p:nvSpPr>
              <p:cNvPr id="39" name="Textfeld 38">
                <a:extLst>
                  <a:ext uri="{FF2B5EF4-FFF2-40B4-BE49-F238E27FC236}">
                    <a16:creationId xmlns:a16="http://schemas.microsoft.com/office/drawing/2014/main" id="{1BC967A4-22C5-4E95-95E1-EFB57AC4F8D4}"/>
                  </a:ext>
                </a:extLst>
              </p:cNvPr>
              <p:cNvSpPr txBox="1">
                <a:spLocks noRot="1" noChangeAspect="1" noMove="1" noResize="1" noEditPoints="1" noAdjustHandles="1" noChangeArrowheads="1" noChangeShapeType="1" noTextEdit="1"/>
              </p:cNvSpPr>
              <p:nvPr/>
            </p:nvSpPr>
            <p:spPr>
              <a:xfrm>
                <a:off x="2033605" y="2205282"/>
                <a:ext cx="1948076" cy="369332"/>
              </a:xfrm>
              <a:prstGeom prst="rect">
                <a:avLst/>
              </a:prstGeom>
              <a:blipFill>
                <a:blip r:embed="rId12"/>
                <a:stretch>
                  <a:fillRect b="-26667"/>
                </a:stretch>
              </a:blipFill>
            </p:spPr>
            <p:txBody>
              <a:bodyPr/>
              <a:lstStyle/>
              <a:p>
                <a:r>
                  <a:rPr lang="de-DE">
                    <a:noFill/>
                  </a:rPr>
                  <a:t> </a:t>
                </a:r>
              </a:p>
            </p:txBody>
          </p:sp>
        </mc:Fallback>
      </mc:AlternateContent>
      <p:sp>
        <p:nvSpPr>
          <p:cNvPr id="65" name="Textfeld 64">
            <a:extLst>
              <a:ext uri="{FF2B5EF4-FFF2-40B4-BE49-F238E27FC236}">
                <a16:creationId xmlns:a16="http://schemas.microsoft.com/office/drawing/2014/main" id="{7ABD2F69-89C1-42AF-9236-F4C1008C6957}"/>
              </a:ext>
            </a:extLst>
          </p:cNvPr>
          <p:cNvSpPr txBox="1"/>
          <p:nvPr/>
        </p:nvSpPr>
        <p:spPr>
          <a:xfrm>
            <a:off x="415328" y="1719992"/>
            <a:ext cx="669089" cy="369332"/>
          </a:xfrm>
          <a:prstGeom prst="rect">
            <a:avLst/>
          </a:prstGeom>
          <a:noFill/>
        </p:spPr>
        <p:txBody>
          <a:bodyPr wrap="square">
            <a:spAutoFit/>
          </a:bodyPr>
          <a:lstStyle/>
          <a:p>
            <a:r>
              <a:rPr lang="de-DE" sz="1800" dirty="0">
                <a:solidFill>
                  <a:srgbClr val="FF0000"/>
                </a:solidFill>
                <a:latin typeface="Arial Nova" panose="020B0504020202020204" pitchFamily="34" charset="0"/>
              </a:rPr>
              <a:t>= 1</a:t>
            </a:r>
            <a:endParaRPr lang="de-DE" dirty="0"/>
          </a:p>
        </p:txBody>
      </p:sp>
      <p:sp>
        <p:nvSpPr>
          <p:cNvPr id="66" name="Textfeld 65">
            <a:extLst>
              <a:ext uri="{FF2B5EF4-FFF2-40B4-BE49-F238E27FC236}">
                <a16:creationId xmlns:a16="http://schemas.microsoft.com/office/drawing/2014/main" id="{6C1B8C5A-2EBD-4ACF-97A6-CAC62B00F319}"/>
              </a:ext>
            </a:extLst>
          </p:cNvPr>
          <p:cNvSpPr txBox="1"/>
          <p:nvPr/>
        </p:nvSpPr>
        <p:spPr>
          <a:xfrm>
            <a:off x="431416" y="2779453"/>
            <a:ext cx="669089" cy="369332"/>
          </a:xfrm>
          <a:prstGeom prst="rect">
            <a:avLst/>
          </a:prstGeom>
          <a:noFill/>
        </p:spPr>
        <p:txBody>
          <a:bodyPr wrap="square">
            <a:spAutoFit/>
          </a:bodyPr>
          <a:lstStyle/>
          <a:p>
            <a:r>
              <a:rPr lang="de-DE" sz="1800" dirty="0">
                <a:solidFill>
                  <a:srgbClr val="FF0000"/>
                </a:solidFill>
                <a:latin typeface="Arial Nova" panose="020B0504020202020204" pitchFamily="34" charset="0"/>
              </a:rPr>
              <a:t>= 0</a:t>
            </a:r>
            <a:endParaRPr lang="de-DE" dirty="0"/>
          </a:p>
        </p:txBody>
      </p:sp>
      <p:grpSp>
        <p:nvGrpSpPr>
          <p:cNvPr id="72" name="Gruppieren 71">
            <a:extLst>
              <a:ext uri="{FF2B5EF4-FFF2-40B4-BE49-F238E27FC236}">
                <a16:creationId xmlns:a16="http://schemas.microsoft.com/office/drawing/2014/main" id="{7A81FEC6-7B81-431E-96F2-9C83B79EF4D5}"/>
              </a:ext>
            </a:extLst>
          </p:cNvPr>
          <p:cNvGrpSpPr/>
          <p:nvPr/>
        </p:nvGrpSpPr>
        <p:grpSpPr>
          <a:xfrm>
            <a:off x="433369" y="1325203"/>
            <a:ext cx="2987594" cy="1516493"/>
            <a:chOff x="462844" y="1859914"/>
            <a:chExt cx="2987594" cy="1516493"/>
          </a:xfrm>
        </p:grpSpPr>
        <mc:AlternateContent xmlns:mc="http://schemas.openxmlformats.org/markup-compatibility/2006" xmlns:a14="http://schemas.microsoft.com/office/drawing/2010/main">
          <mc:Choice Requires="a14">
            <p:sp>
              <p:nvSpPr>
                <p:cNvPr id="3" name="Rechteck 2"/>
                <p:cNvSpPr/>
                <p:nvPr/>
              </p:nvSpPr>
              <p:spPr>
                <a:xfrm>
                  <a:off x="464111" y="1859914"/>
                  <a:ext cx="509312" cy="400110"/>
                </a:xfrm>
                <a:prstGeom prst="rect">
                  <a:avLst/>
                </a:prstGeom>
                <a:ln w="25400">
                  <a:solidFill>
                    <a:schemeClr val="accent6">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a:solidFill>
                                  <a:schemeClr val="accent1">
                                    <a:lumMod val="75000"/>
                                  </a:schemeClr>
                                </a:solidFill>
                                <a:latin typeface="Cambria Math" panose="02040503050406030204" pitchFamily="18" charset="0"/>
                              </a:rPr>
                              <m:t>𝟏</m:t>
                            </m:r>
                          </m:sub>
                        </m:sSub>
                      </m:oMath>
                    </m:oMathPara>
                  </a14:m>
                  <a:endParaRPr lang="de-DE" dirty="0">
                    <a:latin typeface="Arial Nova" panose="020B0504020202020204" pitchFamily="34" charset="0"/>
                  </a:endParaRPr>
                </a:p>
              </p:txBody>
            </p:sp>
          </mc:Choice>
          <mc:Fallback xmlns="">
            <p:sp>
              <p:nvSpPr>
                <p:cNvPr id="3" name="Rechteck 2"/>
                <p:cNvSpPr>
                  <a:spLocks noRot="1" noChangeAspect="1" noMove="1" noResize="1" noEditPoints="1" noAdjustHandles="1" noChangeArrowheads="1" noChangeShapeType="1" noTextEdit="1"/>
                </p:cNvSpPr>
                <p:nvPr/>
              </p:nvSpPr>
              <p:spPr>
                <a:xfrm>
                  <a:off x="464111" y="1859914"/>
                  <a:ext cx="509312" cy="400110"/>
                </a:xfrm>
                <a:prstGeom prst="rect">
                  <a:avLst/>
                </a:prstGeom>
                <a:blipFill>
                  <a:blip r:embed="rId13"/>
                  <a:stretch>
                    <a:fillRect b="-1449"/>
                  </a:stretch>
                </a:blipFill>
                <a:ln w="25400">
                  <a:solidFill>
                    <a:schemeClr val="accent6">
                      <a:lumMod val="75000"/>
                    </a:schemeClr>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Rechteck 4"/>
                <p:cNvSpPr/>
                <p:nvPr/>
              </p:nvSpPr>
              <p:spPr>
                <a:xfrm>
                  <a:off x="1669381" y="2321427"/>
                  <a:ext cx="289959" cy="3374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2800" b="1" i="1">
                            <a:latin typeface="Cambria Math" panose="02040503050406030204" pitchFamily="18" charset="0"/>
                          </a:rPr>
                          <m:t>𝒇</m:t>
                        </m:r>
                      </m:oMath>
                    </m:oMathPara>
                  </a14:m>
                  <a:endParaRPr lang="de-DE" sz="2800" dirty="0"/>
                </a:p>
              </p:txBody>
            </p:sp>
          </mc:Choice>
          <mc:Fallback xmlns="">
            <p:sp>
              <p:nvSpPr>
                <p:cNvPr id="5" name="Rechteck 4"/>
                <p:cNvSpPr>
                  <a:spLocks noRot="1" noChangeAspect="1" noMove="1" noResize="1" noEditPoints="1" noAdjustHandles="1" noChangeArrowheads="1" noChangeShapeType="1" noTextEdit="1"/>
                </p:cNvSpPr>
                <p:nvPr/>
              </p:nvSpPr>
              <p:spPr>
                <a:xfrm>
                  <a:off x="1669381" y="2321427"/>
                  <a:ext cx="289959" cy="337400"/>
                </a:xfrm>
                <a:prstGeom prst="rect">
                  <a:avLst/>
                </a:prstGeom>
                <a:blipFill>
                  <a:blip r:embed="rId14"/>
                  <a:stretch>
                    <a:fillRect b="-35714"/>
                  </a:stretch>
                </a:blipFill>
              </p:spPr>
              <p:txBody>
                <a:bodyPr/>
                <a:lstStyle/>
                <a:p>
                  <a:r>
                    <a:rPr lang="de-DE">
                      <a:noFill/>
                    </a:rPr>
                    <a:t> </a:t>
                  </a:r>
                </a:p>
              </p:txBody>
            </p:sp>
          </mc:Fallback>
        </mc:AlternateContent>
        <p:sp>
          <p:nvSpPr>
            <p:cNvPr id="6" name="Ellipse 5"/>
            <p:cNvSpPr/>
            <p:nvPr/>
          </p:nvSpPr>
          <p:spPr>
            <a:xfrm>
              <a:off x="1569927" y="2321427"/>
              <a:ext cx="626988" cy="593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 Verbindung mit Pfeil 6"/>
            <p:cNvCxnSpPr>
              <a:cxnSpLocks/>
            </p:cNvCxnSpPr>
            <p:nvPr/>
          </p:nvCxnSpPr>
          <p:spPr>
            <a:xfrm>
              <a:off x="993091" y="2225091"/>
              <a:ext cx="557168" cy="309682"/>
            </a:xfrm>
            <a:prstGeom prst="straightConnector1">
              <a:avLst/>
            </a:prstGeom>
            <a:ln w="222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cxnSpLocks/>
              <a:stCxn id="10" idx="3"/>
            </p:cNvCxnSpPr>
            <p:nvPr/>
          </p:nvCxnSpPr>
          <p:spPr>
            <a:xfrm flipV="1">
              <a:off x="1003609" y="2732963"/>
              <a:ext cx="557168" cy="412612"/>
            </a:xfrm>
            <a:prstGeom prst="straightConnector1">
              <a:avLst/>
            </a:prstGeom>
            <a:ln w="222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hteck 9"/>
                <p:cNvSpPr/>
                <p:nvPr/>
              </p:nvSpPr>
              <p:spPr>
                <a:xfrm>
                  <a:off x="462844" y="2914742"/>
                  <a:ext cx="540765" cy="461665"/>
                </a:xfrm>
                <a:prstGeom prst="rect">
                  <a:avLst/>
                </a:prstGeom>
                <a:noFill/>
                <a:ln w="19050">
                  <a:solidFill>
                    <a:schemeClr val="accent6">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b="1" i="1" smtClean="0">
                                <a:solidFill>
                                  <a:schemeClr val="accent1">
                                    <a:lumMod val="75000"/>
                                  </a:schemeClr>
                                </a:solidFill>
                                <a:latin typeface="Cambria Math" panose="02040503050406030204" pitchFamily="18" charset="0"/>
                              </a:rPr>
                            </m:ctrlPr>
                          </m:sSubPr>
                          <m:e>
                            <m:r>
                              <a:rPr lang="de-DE" sz="2400" b="1" i="1">
                                <a:solidFill>
                                  <a:schemeClr val="accent1">
                                    <a:lumMod val="75000"/>
                                  </a:schemeClr>
                                </a:solidFill>
                                <a:latin typeface="Cambria Math" panose="02040503050406030204" pitchFamily="18" charset="0"/>
                              </a:rPr>
                              <m:t>𝒙</m:t>
                            </m:r>
                          </m:e>
                          <m:sub>
                            <m:r>
                              <a:rPr lang="de-DE" sz="2400" b="1" i="0" smtClean="0">
                                <a:solidFill>
                                  <a:schemeClr val="accent1">
                                    <a:lumMod val="75000"/>
                                  </a:schemeClr>
                                </a:solidFill>
                                <a:latin typeface="Cambria Math" panose="02040503050406030204" pitchFamily="18" charset="0"/>
                              </a:rPr>
                              <m:t>𝟐</m:t>
                            </m:r>
                          </m:sub>
                        </m:sSub>
                      </m:oMath>
                    </m:oMathPara>
                  </a14:m>
                  <a:endParaRPr lang="de-DE" dirty="0">
                    <a:latin typeface="Arial Nova" panose="020B0504020202020204" pitchFamily="34" charset="0"/>
                  </a:endParaRPr>
                </a:p>
              </p:txBody>
            </p:sp>
          </mc:Choice>
          <mc:Fallback xmlns="">
            <p:sp>
              <p:nvSpPr>
                <p:cNvPr id="10" name="Rechteck 9"/>
                <p:cNvSpPr>
                  <a:spLocks noRot="1" noChangeAspect="1" noMove="1" noResize="1" noEditPoints="1" noAdjustHandles="1" noChangeArrowheads="1" noChangeShapeType="1" noTextEdit="1"/>
                </p:cNvSpPr>
                <p:nvPr/>
              </p:nvSpPr>
              <p:spPr>
                <a:xfrm>
                  <a:off x="462844" y="2914742"/>
                  <a:ext cx="540765" cy="461665"/>
                </a:xfrm>
                <a:prstGeom prst="rect">
                  <a:avLst/>
                </a:prstGeom>
                <a:blipFill>
                  <a:blip r:embed="rId15"/>
                  <a:stretch>
                    <a:fillRect b="-2564"/>
                  </a:stretch>
                </a:blipFill>
                <a:ln w="19050">
                  <a:solidFill>
                    <a:schemeClr val="accent6">
                      <a:lumMod val="75000"/>
                    </a:schemeClr>
                  </a:solidFill>
                </a:ln>
              </p:spPr>
              <p:txBody>
                <a:bodyPr/>
                <a:lstStyle/>
                <a:p>
                  <a:r>
                    <a:rPr lang="de-DE">
                      <a:noFill/>
                    </a:rPr>
                    <a:t> </a:t>
                  </a:r>
                </a:p>
              </p:txBody>
            </p:sp>
          </mc:Fallback>
        </mc:AlternateContent>
        <p:cxnSp>
          <p:nvCxnSpPr>
            <p:cNvPr id="14" name="Gerade Verbindung mit Pfeil 13"/>
            <p:cNvCxnSpPr/>
            <p:nvPr/>
          </p:nvCxnSpPr>
          <p:spPr>
            <a:xfrm>
              <a:off x="2255563" y="2603119"/>
              <a:ext cx="624837" cy="132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072FB50E-85E9-487A-8A68-E1998AF1C833}"/>
                    </a:ext>
                  </a:extLst>
                </p:cNvPr>
                <p:cNvSpPr txBox="1"/>
                <p:nvPr/>
              </p:nvSpPr>
              <p:spPr>
                <a:xfrm>
                  <a:off x="2825601" y="2350107"/>
                  <a:ext cx="62483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1" i="1" smtClean="0">
                            <a:solidFill>
                              <a:srgbClr val="FF0000"/>
                            </a:solidFill>
                            <a:latin typeface="Cambria Math" panose="02040503050406030204" pitchFamily="18" charset="0"/>
                          </a:rPr>
                          <m:t>𝒚</m:t>
                        </m:r>
                      </m:oMath>
                    </m:oMathPara>
                  </a14:m>
                  <a:endParaRPr lang="de-DE" dirty="0">
                    <a:solidFill>
                      <a:srgbClr val="FF0000"/>
                    </a:solidFill>
                  </a:endParaRPr>
                </a:p>
              </p:txBody>
            </p:sp>
          </mc:Choice>
          <mc:Fallback xmlns="">
            <p:sp>
              <p:nvSpPr>
                <p:cNvPr id="70" name="Textfeld 69">
                  <a:extLst>
                    <a:ext uri="{FF2B5EF4-FFF2-40B4-BE49-F238E27FC236}">
                      <a16:creationId xmlns:a16="http://schemas.microsoft.com/office/drawing/2014/main" id="{072FB50E-85E9-487A-8A68-E1998AF1C833}"/>
                    </a:ext>
                  </a:extLst>
                </p:cNvPr>
                <p:cNvSpPr txBox="1">
                  <a:spLocks noRot="1" noChangeAspect="1" noMove="1" noResize="1" noEditPoints="1" noAdjustHandles="1" noChangeArrowheads="1" noChangeShapeType="1" noTextEdit="1"/>
                </p:cNvSpPr>
                <p:nvPr/>
              </p:nvSpPr>
              <p:spPr>
                <a:xfrm>
                  <a:off x="2825601" y="2350107"/>
                  <a:ext cx="624837" cy="369332"/>
                </a:xfrm>
                <a:prstGeom prst="rect">
                  <a:avLst/>
                </a:prstGeom>
                <a:blipFill>
                  <a:blip r:embed="rId16"/>
                  <a:stretch>
                    <a:fillRect b="-24590"/>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74" name="Textfeld 73">
                <a:extLst>
                  <a:ext uri="{FF2B5EF4-FFF2-40B4-BE49-F238E27FC236}">
                    <a16:creationId xmlns:a16="http://schemas.microsoft.com/office/drawing/2014/main" id="{8E5EE97C-24FD-47C9-BC3A-49DC7B9F263F}"/>
                  </a:ext>
                </a:extLst>
              </p:cNvPr>
              <p:cNvSpPr txBox="1"/>
              <p:nvPr/>
            </p:nvSpPr>
            <p:spPr>
              <a:xfrm>
                <a:off x="3175311" y="1846591"/>
                <a:ext cx="6085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smtClean="0">
                          <a:solidFill>
                            <a:srgbClr val="FF0000"/>
                          </a:solidFill>
                          <a:latin typeface="Cambria Math" panose="02040503050406030204" pitchFamily="18" charset="0"/>
                        </a:rPr>
                        <m:t>=</m:t>
                      </m:r>
                      <m:r>
                        <a:rPr lang="de-DE" sz="1800" b="1" smtClean="0">
                          <a:solidFill>
                            <a:srgbClr val="FF0000"/>
                          </a:solidFill>
                          <a:latin typeface="Cambria Math" panose="02040503050406030204" pitchFamily="18" charset="0"/>
                        </a:rPr>
                        <m:t>𝟎</m:t>
                      </m:r>
                    </m:oMath>
                  </m:oMathPara>
                </a14:m>
                <a:endParaRPr lang="de-DE" dirty="0"/>
              </a:p>
            </p:txBody>
          </p:sp>
        </mc:Choice>
        <mc:Fallback xmlns="">
          <p:sp>
            <p:nvSpPr>
              <p:cNvPr id="74" name="Textfeld 73">
                <a:extLst>
                  <a:ext uri="{FF2B5EF4-FFF2-40B4-BE49-F238E27FC236}">
                    <a16:creationId xmlns:a16="http://schemas.microsoft.com/office/drawing/2014/main" id="{8E5EE97C-24FD-47C9-BC3A-49DC7B9F263F}"/>
                  </a:ext>
                </a:extLst>
              </p:cNvPr>
              <p:cNvSpPr txBox="1">
                <a:spLocks noRot="1" noChangeAspect="1" noMove="1" noResize="1" noEditPoints="1" noAdjustHandles="1" noChangeArrowheads="1" noChangeShapeType="1" noTextEdit="1"/>
              </p:cNvSpPr>
              <p:nvPr/>
            </p:nvSpPr>
            <p:spPr>
              <a:xfrm>
                <a:off x="3175311" y="1846591"/>
                <a:ext cx="608599" cy="369332"/>
              </a:xfrm>
              <a:prstGeom prst="rect">
                <a:avLst/>
              </a:prstGeom>
              <a:blipFill>
                <a:blip r:embed="rId17"/>
                <a:stretch>
                  <a:fillRect/>
                </a:stretch>
              </a:blipFill>
            </p:spPr>
            <p:txBody>
              <a:bodyPr/>
              <a:lstStyle/>
              <a:p>
                <a:r>
                  <a:rPr lang="de-DE">
                    <a:noFill/>
                  </a:rPr>
                  <a:t> </a:t>
                </a:r>
              </a:p>
            </p:txBody>
          </p:sp>
        </mc:Fallback>
      </mc:AlternateContent>
      <p:cxnSp>
        <p:nvCxnSpPr>
          <p:cNvPr id="75" name="Gerader Verbinder 74">
            <a:extLst>
              <a:ext uri="{FF2B5EF4-FFF2-40B4-BE49-F238E27FC236}">
                <a16:creationId xmlns:a16="http://schemas.microsoft.com/office/drawing/2014/main" id="{A35797E7-09B7-4F13-B325-BF98AE5D9C1E}"/>
              </a:ext>
            </a:extLst>
          </p:cNvPr>
          <p:cNvCxnSpPr>
            <a:cxnSpLocks/>
            <a:stCxn id="76" idx="1"/>
          </p:cNvCxnSpPr>
          <p:nvPr/>
        </p:nvCxnSpPr>
        <p:spPr>
          <a:xfrm flipH="1">
            <a:off x="2807163" y="3544712"/>
            <a:ext cx="3798248"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feld 77">
                <a:extLst>
                  <a:ext uri="{FF2B5EF4-FFF2-40B4-BE49-F238E27FC236}">
                    <a16:creationId xmlns:a16="http://schemas.microsoft.com/office/drawing/2014/main" id="{D684E082-10F9-45A1-979D-2396FCE761A5}"/>
                  </a:ext>
                </a:extLst>
              </p:cNvPr>
              <p:cNvSpPr txBox="1"/>
              <p:nvPr/>
            </p:nvSpPr>
            <p:spPr>
              <a:xfrm>
                <a:off x="6781479" y="3329268"/>
                <a:ext cx="16319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a:latin typeface="Cambria Math" panose="02040503050406030204" pitchFamily="18" charset="0"/>
                            </a:rPr>
                            <m:t>𝒘</m:t>
                          </m:r>
                        </m:e>
                        <m:sub>
                          <m:r>
                            <a:rPr lang="de-DE" b="1" i="1" smtClean="0">
                              <a:latin typeface="Cambria Math" panose="02040503050406030204" pitchFamily="18" charset="0"/>
                            </a:rPr>
                            <m:t>𝟏</m:t>
                          </m:r>
                        </m:sub>
                      </m:sSub>
                      <m:r>
                        <a:rPr lang="de-DE" sz="1800" b="1" i="0">
                          <a:latin typeface="Cambria Math" panose="02040503050406030204" pitchFamily="18" charset="0"/>
                        </a:rPr>
                        <m:t>=</m:t>
                      </m:r>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smtClean="0">
                              <a:latin typeface="Cambria Math" panose="02040503050406030204" pitchFamily="18" charset="0"/>
                            </a:rPr>
                            <m:t>𝟏</m:t>
                          </m:r>
                        </m:sub>
                      </m:sSub>
                      <m:r>
                        <a:rPr lang="de-DE" sz="1800" b="1" i="0">
                          <a:latin typeface="Cambria Math" panose="02040503050406030204" pitchFamily="18" charset="0"/>
                        </a:rPr>
                        <m:t>+</m:t>
                      </m:r>
                      <m:r>
                        <a:rPr lang="de-DE" sz="1800" b="1" i="1">
                          <a:latin typeface="Cambria Math" panose="02040503050406030204" pitchFamily="18" charset="0"/>
                        </a:rPr>
                        <m:t>𝜶</m:t>
                      </m:r>
                    </m:oMath>
                  </m:oMathPara>
                </a14:m>
                <a:endParaRPr lang="de-DE" b="1" dirty="0"/>
              </a:p>
            </p:txBody>
          </p:sp>
        </mc:Choice>
        <mc:Fallback xmlns="">
          <p:sp>
            <p:nvSpPr>
              <p:cNvPr id="78" name="Textfeld 77">
                <a:extLst>
                  <a:ext uri="{FF2B5EF4-FFF2-40B4-BE49-F238E27FC236}">
                    <a16:creationId xmlns:a16="http://schemas.microsoft.com/office/drawing/2014/main" id="{D684E082-10F9-45A1-979D-2396FCE761A5}"/>
                  </a:ext>
                </a:extLst>
              </p:cNvPr>
              <p:cNvSpPr txBox="1">
                <a:spLocks noRot="1" noChangeAspect="1" noMove="1" noResize="1" noEditPoints="1" noAdjustHandles="1" noChangeArrowheads="1" noChangeShapeType="1" noTextEdit="1"/>
              </p:cNvSpPr>
              <p:nvPr/>
            </p:nvSpPr>
            <p:spPr>
              <a:xfrm>
                <a:off x="6781479" y="3329268"/>
                <a:ext cx="1631928" cy="369332"/>
              </a:xfrm>
              <a:prstGeom prst="rect">
                <a:avLst/>
              </a:prstGeom>
              <a:blipFill>
                <a:blip r:embed="rId18"/>
                <a:stretch>
                  <a:fillRect/>
                </a:stretch>
              </a:blipFill>
            </p:spPr>
            <p:txBody>
              <a:bodyPr/>
              <a:lstStyle/>
              <a:p>
                <a:r>
                  <a:rPr lang="de-DE">
                    <a:noFill/>
                  </a:rPr>
                  <a:t> </a:t>
                </a:r>
              </a:p>
            </p:txBody>
          </p:sp>
        </mc:Fallback>
      </mc:AlternateContent>
      <p:sp>
        <p:nvSpPr>
          <p:cNvPr id="82" name="Halbbogen 81">
            <a:extLst>
              <a:ext uri="{FF2B5EF4-FFF2-40B4-BE49-F238E27FC236}">
                <a16:creationId xmlns:a16="http://schemas.microsoft.com/office/drawing/2014/main" id="{B4075E1C-A02D-4516-BD49-5C32BC7ABEC0}"/>
              </a:ext>
            </a:extLst>
          </p:cNvPr>
          <p:cNvSpPr/>
          <p:nvPr/>
        </p:nvSpPr>
        <p:spPr>
          <a:xfrm>
            <a:off x="1248450" y="5369087"/>
            <a:ext cx="460536" cy="749243"/>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83" name="Halbbogen 82">
            <a:extLst>
              <a:ext uri="{FF2B5EF4-FFF2-40B4-BE49-F238E27FC236}">
                <a16:creationId xmlns:a16="http://schemas.microsoft.com/office/drawing/2014/main" id="{30FEF39F-ADA7-46E5-8ED8-333AE0E99855}"/>
              </a:ext>
            </a:extLst>
          </p:cNvPr>
          <p:cNvSpPr/>
          <p:nvPr/>
        </p:nvSpPr>
        <p:spPr>
          <a:xfrm>
            <a:off x="866913" y="5325606"/>
            <a:ext cx="460536" cy="776198"/>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sp>
        <p:nvSpPr>
          <p:cNvPr id="84" name="Halbbogen 83">
            <a:extLst>
              <a:ext uri="{FF2B5EF4-FFF2-40B4-BE49-F238E27FC236}">
                <a16:creationId xmlns:a16="http://schemas.microsoft.com/office/drawing/2014/main" id="{6E97F480-9DA4-4520-8A0C-84633CFEAED8}"/>
              </a:ext>
            </a:extLst>
          </p:cNvPr>
          <p:cNvSpPr/>
          <p:nvPr/>
        </p:nvSpPr>
        <p:spPr>
          <a:xfrm>
            <a:off x="1692906" y="5365630"/>
            <a:ext cx="460536" cy="776198"/>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solidFill>
                <a:schemeClr val="tx1"/>
              </a:solidFill>
            </a:endParaRPr>
          </a:p>
        </p:txBody>
      </p:sp>
      <p:grpSp>
        <p:nvGrpSpPr>
          <p:cNvPr id="95" name="Gruppieren 94">
            <a:extLst>
              <a:ext uri="{FF2B5EF4-FFF2-40B4-BE49-F238E27FC236}">
                <a16:creationId xmlns:a16="http://schemas.microsoft.com/office/drawing/2014/main" id="{116506E7-8913-435D-85A4-B78063FA9354}"/>
              </a:ext>
            </a:extLst>
          </p:cNvPr>
          <p:cNvGrpSpPr/>
          <p:nvPr/>
        </p:nvGrpSpPr>
        <p:grpSpPr>
          <a:xfrm>
            <a:off x="628769" y="4317815"/>
            <a:ext cx="2809835" cy="1824013"/>
            <a:chOff x="715638" y="4747346"/>
            <a:chExt cx="2809835" cy="1824013"/>
          </a:xfrm>
        </p:grpSpPr>
        <mc:AlternateContent xmlns:mc="http://schemas.openxmlformats.org/markup-compatibility/2006" xmlns:a14="http://schemas.microsoft.com/office/drawing/2010/main">
          <mc:Choice Requires="a14">
            <p:sp>
              <p:nvSpPr>
                <p:cNvPr id="50" name="Rechteck 49"/>
                <p:cNvSpPr/>
                <p:nvPr/>
              </p:nvSpPr>
              <p:spPr>
                <a:xfrm>
                  <a:off x="1828715" y="4747346"/>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solidFill>
                              <a:schemeClr val="accent3">
                                <a:lumMod val="50000"/>
                              </a:schemeClr>
                            </a:solidFill>
                            <a:latin typeface="Cambria Math" panose="02040503050406030204" pitchFamily="18" charset="0"/>
                          </a:rPr>
                          <m:t>𝒚</m:t>
                        </m:r>
                      </m:oMath>
                    </m:oMathPara>
                  </a14:m>
                  <a:endParaRPr lang="de-DE" dirty="0">
                    <a:solidFill>
                      <a:schemeClr val="accent3">
                        <a:lumMod val="50000"/>
                      </a:schemeClr>
                    </a:solidFill>
                  </a:endParaRPr>
                </a:p>
              </p:txBody>
            </p:sp>
          </mc:Choice>
          <mc:Fallback xmlns="">
            <p:sp>
              <p:nvSpPr>
                <p:cNvPr id="50" name="Rechteck 49"/>
                <p:cNvSpPr>
                  <a:spLocks noRot="1" noChangeAspect="1" noMove="1" noResize="1" noEditPoints="1" noAdjustHandles="1" noChangeArrowheads="1" noChangeShapeType="1" noTextEdit="1"/>
                </p:cNvSpPr>
                <p:nvPr/>
              </p:nvSpPr>
              <p:spPr>
                <a:xfrm>
                  <a:off x="1828715" y="4747346"/>
                  <a:ext cx="375423" cy="369332"/>
                </a:xfrm>
                <a:prstGeom prst="rect">
                  <a:avLst/>
                </a:prstGeom>
                <a:blipFill>
                  <a:blip r:embed="rId19"/>
                  <a:stretch>
                    <a:fillRect b="-6557"/>
                  </a:stretch>
                </a:blipFill>
              </p:spPr>
              <p:txBody>
                <a:bodyPr/>
                <a:lstStyle/>
                <a:p>
                  <a:r>
                    <a:rPr lang="de-DE">
                      <a:noFill/>
                    </a:rPr>
                    <a:t> </a:t>
                  </a:r>
                </a:p>
              </p:txBody>
            </p:sp>
          </mc:Fallback>
        </mc:AlternateContent>
        <p:grpSp>
          <p:nvGrpSpPr>
            <p:cNvPr id="25" name="Gruppieren 24">
              <a:extLst>
                <a:ext uri="{FF2B5EF4-FFF2-40B4-BE49-F238E27FC236}">
                  <a16:creationId xmlns:a16="http://schemas.microsoft.com/office/drawing/2014/main" id="{348F69DE-DBC1-4BA0-84EF-248697AF82E1}"/>
                </a:ext>
              </a:extLst>
            </p:cNvPr>
            <p:cNvGrpSpPr/>
            <p:nvPr/>
          </p:nvGrpSpPr>
          <p:grpSpPr>
            <a:xfrm>
              <a:off x="715638" y="5075685"/>
              <a:ext cx="2809835" cy="1495674"/>
              <a:chOff x="514361" y="4427470"/>
              <a:chExt cx="3060476" cy="1638080"/>
            </a:xfrm>
          </p:grpSpPr>
          <p:cxnSp>
            <p:nvCxnSpPr>
              <p:cNvPr id="26" name="Gerader Verbinder 25"/>
              <p:cNvCxnSpPr/>
              <p:nvPr/>
            </p:nvCxnSpPr>
            <p:spPr>
              <a:xfrm>
                <a:off x="557610" y="5661558"/>
                <a:ext cx="2817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H="1" flipV="1">
                <a:off x="1953313" y="4427470"/>
                <a:ext cx="12968" cy="1234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1966280" y="4650818"/>
                <a:ext cx="14519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514361" y="5661558"/>
                <a:ext cx="145191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1966279" y="4650818"/>
                <a:ext cx="1309818"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flipV="1">
                <a:off x="1955762" y="4609005"/>
                <a:ext cx="0" cy="102570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1265034" y="5629127"/>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3374951" y="5604414"/>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514361" y="5604414"/>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621188" y="5615786"/>
                <a:ext cx="0" cy="11121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hteck 48"/>
                  <p:cNvSpPr/>
                  <p:nvPr/>
                </p:nvSpPr>
                <p:spPr>
                  <a:xfrm>
                    <a:off x="1637030" y="4541729"/>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49" name="Rechteck 48"/>
                  <p:cNvSpPr>
                    <a:spLocks noRot="1" noChangeAspect="1" noMove="1" noResize="1" noEditPoints="1" noAdjustHandles="1" noChangeArrowheads="1" noChangeShapeType="1" noTextEdit="1"/>
                  </p:cNvSpPr>
                  <p:nvPr/>
                </p:nvSpPr>
                <p:spPr>
                  <a:xfrm>
                    <a:off x="1637030" y="4541729"/>
                    <a:ext cx="344966" cy="338554"/>
                  </a:xfrm>
                  <a:prstGeom prst="rect">
                    <a:avLst/>
                  </a:prstGeom>
                  <a:blipFill>
                    <a:blip r:embed="rId2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hteck 52"/>
                  <p:cNvSpPr/>
                  <p:nvPr/>
                </p:nvSpPr>
                <p:spPr>
                  <a:xfrm>
                    <a:off x="975866" y="5726996"/>
                    <a:ext cx="4041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600" b="0" i="1" smtClean="0">
                              <a:solidFill>
                                <a:schemeClr val="accent3">
                                  <a:lumMod val="50000"/>
                                </a:schemeClr>
                              </a:solidFill>
                              <a:latin typeface="Cambria Math" panose="02040503050406030204" pitchFamily="18" charset="0"/>
                            </a:rPr>
                            <m:t>−1</m:t>
                          </m:r>
                        </m:oMath>
                      </m:oMathPara>
                    </a14:m>
                    <a:endParaRPr lang="de-DE" sz="1600" dirty="0">
                      <a:solidFill>
                        <a:schemeClr val="accent3">
                          <a:lumMod val="50000"/>
                        </a:schemeClr>
                      </a:solidFill>
                    </a:endParaRPr>
                  </a:p>
                </p:txBody>
              </p:sp>
            </mc:Choice>
            <mc:Fallback xmlns="">
              <p:sp>
                <p:nvSpPr>
                  <p:cNvPr id="53" name="Rechteck 52"/>
                  <p:cNvSpPr>
                    <a:spLocks noRot="1" noChangeAspect="1" noMove="1" noResize="1" noEditPoints="1" noAdjustHandles="1" noChangeArrowheads="1" noChangeShapeType="1" noTextEdit="1"/>
                  </p:cNvSpPr>
                  <p:nvPr/>
                </p:nvSpPr>
                <p:spPr>
                  <a:xfrm>
                    <a:off x="975866" y="5726996"/>
                    <a:ext cx="404173" cy="338554"/>
                  </a:xfrm>
                  <a:prstGeom prst="rect">
                    <a:avLst/>
                  </a:prstGeom>
                  <a:blipFill>
                    <a:blip r:embed="rId21"/>
                    <a:stretch>
                      <a:fillRect r="-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hteck 53"/>
                  <p:cNvSpPr/>
                  <p:nvPr/>
                </p:nvSpPr>
                <p:spPr>
                  <a:xfrm>
                    <a:off x="3207429" y="5660019"/>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a:latin typeface="Cambria Math" panose="02040503050406030204" pitchFamily="18" charset="0"/>
                            </a:rPr>
                            <m:t>𝒇</m:t>
                          </m:r>
                        </m:oMath>
                      </m:oMathPara>
                    </a14:m>
                    <a:endParaRPr lang="de-DE" dirty="0"/>
                  </a:p>
                </p:txBody>
              </p:sp>
            </mc:Choice>
            <mc:Fallback xmlns="">
              <p:sp>
                <p:nvSpPr>
                  <p:cNvPr id="54" name="Rechteck 53"/>
                  <p:cNvSpPr>
                    <a:spLocks noRot="1" noChangeAspect="1" noMove="1" noResize="1" noEditPoints="1" noAdjustHandles="1" noChangeArrowheads="1" noChangeShapeType="1" noTextEdit="1"/>
                  </p:cNvSpPr>
                  <p:nvPr/>
                </p:nvSpPr>
                <p:spPr>
                  <a:xfrm>
                    <a:off x="3207429" y="5660019"/>
                    <a:ext cx="367408" cy="369332"/>
                  </a:xfrm>
                  <a:prstGeom prst="rect">
                    <a:avLst/>
                  </a:prstGeom>
                  <a:blipFill>
                    <a:blip r:embed="rId22"/>
                    <a:stretch>
                      <a:fillRect l="-1818" r="-1818" b="-23636"/>
                    </a:stretch>
                  </a:blipFill>
                </p:spPr>
                <p:txBody>
                  <a:bodyPr/>
                  <a:lstStyle/>
                  <a:p>
                    <a:r>
                      <a:rPr lang="de-DE">
                        <a:noFill/>
                      </a:rPr>
                      <a:t> </a:t>
                    </a:r>
                  </a:p>
                </p:txBody>
              </p:sp>
            </mc:Fallback>
          </mc:AlternateContent>
        </p:grpSp>
        <p:sp>
          <p:nvSpPr>
            <p:cNvPr id="85" name="Ellipse 84">
              <a:extLst>
                <a:ext uri="{FF2B5EF4-FFF2-40B4-BE49-F238E27FC236}">
                  <a16:creationId xmlns:a16="http://schemas.microsoft.com/office/drawing/2014/main" id="{B267E491-58B5-42C8-8D89-047DDE371B8A}"/>
                </a:ext>
              </a:extLst>
            </p:cNvPr>
            <p:cNvSpPr/>
            <p:nvPr/>
          </p:nvSpPr>
          <p:spPr>
            <a:xfrm>
              <a:off x="918349" y="6141228"/>
              <a:ext cx="140469" cy="14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0"/>
                <a:solidFill>
                  <a:schemeClr val="accent1"/>
                </a:solidFill>
                <a:effectLst>
                  <a:outerShdw blurRad="38100" dist="25400" dir="5400000" algn="ctr" rotWithShape="0">
                    <a:srgbClr val="6E747A">
                      <a:alpha val="43000"/>
                    </a:srgbClr>
                  </a:outerShdw>
                </a:effectLst>
              </a:endParaRPr>
            </a:p>
          </p:txBody>
        </p:sp>
      </p:grpSp>
      <p:grpSp>
        <p:nvGrpSpPr>
          <p:cNvPr id="94" name="Gruppieren 93">
            <a:extLst>
              <a:ext uri="{FF2B5EF4-FFF2-40B4-BE49-F238E27FC236}">
                <a16:creationId xmlns:a16="http://schemas.microsoft.com/office/drawing/2014/main" id="{EF641279-0F7E-4BA9-9B6B-CEF0B1331BA0}"/>
              </a:ext>
            </a:extLst>
          </p:cNvPr>
          <p:cNvGrpSpPr/>
          <p:nvPr/>
        </p:nvGrpSpPr>
        <p:grpSpPr>
          <a:xfrm>
            <a:off x="2130714" y="4743379"/>
            <a:ext cx="140469" cy="1017322"/>
            <a:chOff x="2174583" y="5160653"/>
            <a:chExt cx="140469" cy="1017322"/>
          </a:xfrm>
        </p:grpSpPr>
        <p:cxnSp>
          <p:nvCxnSpPr>
            <p:cNvPr id="89" name="Gerade Verbindung mit Pfeil 88">
              <a:extLst>
                <a:ext uri="{FF2B5EF4-FFF2-40B4-BE49-F238E27FC236}">
                  <a16:creationId xmlns:a16="http://schemas.microsoft.com/office/drawing/2014/main" id="{7DB125EE-9998-427C-8C2F-908794590A38}"/>
                </a:ext>
              </a:extLst>
            </p:cNvPr>
            <p:cNvCxnSpPr>
              <a:cxnSpLocks/>
            </p:cNvCxnSpPr>
            <p:nvPr/>
          </p:nvCxnSpPr>
          <p:spPr>
            <a:xfrm flipV="1">
              <a:off x="2226664" y="5315071"/>
              <a:ext cx="14786" cy="86290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09064A1C-C1A3-4453-88CC-15F1CC9860E6}"/>
                </a:ext>
              </a:extLst>
            </p:cNvPr>
            <p:cNvSpPr/>
            <p:nvPr/>
          </p:nvSpPr>
          <p:spPr>
            <a:xfrm>
              <a:off x="2174583" y="5160653"/>
              <a:ext cx="140469" cy="140480"/>
            </a:xfrm>
            <a:prstGeom prst="ellipse">
              <a:avLst/>
            </a:prstGeom>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0"/>
                <a:solidFill>
                  <a:schemeClr val="accent1"/>
                </a:solidFill>
                <a:effectLst>
                  <a:outerShdw blurRad="38100" dist="25400" dir="5400000" algn="ctr" rotWithShape="0">
                    <a:srgbClr val="6E747A">
                      <a:alpha val="43000"/>
                    </a:srgbClr>
                  </a:outerShdw>
                </a:effectLst>
              </a:endParaRPr>
            </a:p>
          </p:txBody>
        </p:sp>
      </p:grpSp>
      <p:sp>
        <p:nvSpPr>
          <p:cNvPr id="96" name="Rechteck: abgerundete Ecken 95">
            <a:extLst>
              <a:ext uri="{FF2B5EF4-FFF2-40B4-BE49-F238E27FC236}">
                <a16:creationId xmlns:a16="http://schemas.microsoft.com/office/drawing/2014/main" id="{5378704D-89BC-4A16-8D03-E8C960ED32D8}"/>
              </a:ext>
            </a:extLst>
          </p:cNvPr>
          <p:cNvSpPr/>
          <p:nvPr/>
        </p:nvSpPr>
        <p:spPr>
          <a:xfrm>
            <a:off x="1226366" y="3420046"/>
            <a:ext cx="415618" cy="32788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6FBEC8E6-7146-49C9-9BA2-621C94C4D7A1}"/>
                  </a:ext>
                </a:extLst>
              </p:cNvPr>
              <p:cNvSpPr txBox="1"/>
              <p:nvPr/>
            </p:nvSpPr>
            <p:spPr>
              <a:xfrm>
                <a:off x="2193411" y="4466380"/>
                <a:ext cx="84464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b="1" i="1" smtClean="0">
                          <a:solidFill>
                            <a:srgbClr val="FF0000"/>
                          </a:solidFill>
                          <a:latin typeface="Cambria Math" panose="02040503050406030204" pitchFamily="18" charset="0"/>
                        </a:rPr>
                        <m:t>𝒚</m:t>
                      </m:r>
                      <m:r>
                        <a:rPr lang="de-DE" b="1">
                          <a:solidFill>
                            <a:srgbClr val="FF0000"/>
                          </a:solidFill>
                          <a:latin typeface="Cambria Math" panose="02040503050406030204" pitchFamily="18" charset="0"/>
                        </a:rPr>
                        <m:t>=</m:t>
                      </m:r>
                      <m:r>
                        <a:rPr lang="de-DE" b="1" i="0" smtClean="0">
                          <a:solidFill>
                            <a:srgbClr val="FF0000"/>
                          </a:solidFill>
                          <a:latin typeface="Cambria Math" panose="02040503050406030204" pitchFamily="18" charset="0"/>
                        </a:rPr>
                        <m:t>𝟏</m:t>
                      </m:r>
                    </m:oMath>
                  </m:oMathPara>
                </a14:m>
                <a:endParaRPr lang="de-DE" sz="1400" dirty="0">
                  <a:solidFill>
                    <a:srgbClr val="FF0000"/>
                  </a:solidFill>
                </a:endParaRPr>
              </a:p>
            </p:txBody>
          </p:sp>
        </mc:Choice>
        <mc:Fallback xmlns="">
          <p:sp>
            <p:nvSpPr>
              <p:cNvPr id="97" name="Textfeld 96">
                <a:extLst>
                  <a:ext uri="{FF2B5EF4-FFF2-40B4-BE49-F238E27FC236}">
                    <a16:creationId xmlns:a16="http://schemas.microsoft.com/office/drawing/2014/main" id="{6FBEC8E6-7146-49C9-9BA2-621C94C4D7A1}"/>
                  </a:ext>
                </a:extLst>
              </p:cNvPr>
              <p:cNvSpPr txBox="1">
                <a:spLocks noRot="1" noChangeAspect="1" noMove="1" noResize="1" noEditPoints="1" noAdjustHandles="1" noChangeArrowheads="1" noChangeShapeType="1" noTextEdit="1"/>
              </p:cNvSpPr>
              <p:nvPr/>
            </p:nvSpPr>
            <p:spPr>
              <a:xfrm>
                <a:off x="2193411" y="4466380"/>
                <a:ext cx="844649" cy="276999"/>
              </a:xfrm>
              <a:prstGeom prst="rect">
                <a:avLst/>
              </a:prstGeom>
              <a:blipFill>
                <a:blip r:embed="rId23"/>
                <a:stretch>
                  <a:fillRect b="-26667"/>
                </a:stretch>
              </a:blipFill>
            </p:spPr>
            <p:txBody>
              <a:bodyPr/>
              <a:lstStyle/>
              <a:p>
                <a:r>
                  <a:rPr lang="de-DE">
                    <a:noFill/>
                  </a:rPr>
                  <a:t> </a:t>
                </a:r>
              </a:p>
            </p:txBody>
          </p:sp>
        </mc:Fallback>
      </mc:AlternateContent>
      <p:cxnSp>
        <p:nvCxnSpPr>
          <p:cNvPr id="99" name="Gerader Verbinder 98">
            <a:extLst>
              <a:ext uri="{FF2B5EF4-FFF2-40B4-BE49-F238E27FC236}">
                <a16:creationId xmlns:a16="http://schemas.microsoft.com/office/drawing/2014/main" id="{B6FC8F49-8DB8-4B37-B559-DA3041A22618}"/>
              </a:ext>
            </a:extLst>
          </p:cNvPr>
          <p:cNvCxnSpPr/>
          <p:nvPr/>
        </p:nvCxnSpPr>
        <p:spPr>
          <a:xfrm>
            <a:off x="2951877" y="2056015"/>
            <a:ext cx="938171"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1789D9E4-DAA3-4CBC-87D4-2EE9433BE16E}"/>
              </a:ext>
            </a:extLst>
          </p:cNvPr>
          <p:cNvSpPr/>
          <p:nvPr/>
        </p:nvSpPr>
        <p:spPr>
          <a:xfrm>
            <a:off x="0" y="1"/>
            <a:ext cx="12192000" cy="112817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latin typeface="Arial" panose="020B0604020202020204" pitchFamily="34" charset="0"/>
                <a:cs typeface="Arial" panose="020B0604020202020204" pitchFamily="34" charset="0"/>
              </a:rPr>
              <a:t>Perzeption 1957                      </a:t>
            </a:r>
            <a:r>
              <a:rPr lang="de-DE" b="1" dirty="0">
                <a:solidFill>
                  <a:schemeClr val="bg1">
                    <a:lumMod val="95000"/>
                  </a:schemeClr>
                </a:solidFill>
                <a:latin typeface="Arial Nova" panose="020B0504020202020204" pitchFamily="34" charset="0"/>
              </a:rPr>
              <a:t>Frank Rosenblatt</a:t>
            </a:r>
          </a:p>
          <a:p>
            <a:r>
              <a:rPr lang="de-DE" sz="1800" dirty="0">
                <a:latin typeface="Arial" panose="020B0604020202020204" pitchFamily="34" charset="0"/>
                <a:cs typeface="Arial" panose="020B0604020202020204" pitchFamily="34" charset="0"/>
              </a:rPr>
              <a:t>                                    Die Motivation hinter neuronalen Netzen</a:t>
            </a:r>
          </a:p>
        </p:txBody>
      </p:sp>
      <p:pic>
        <p:nvPicPr>
          <p:cNvPr id="56" name="Grafik 55">
            <a:extLst>
              <a:ext uri="{FF2B5EF4-FFF2-40B4-BE49-F238E27FC236}">
                <a16:creationId xmlns:a16="http://schemas.microsoft.com/office/drawing/2014/main" id="{17788C0E-4A6B-41AD-BF99-BE09FF85F8AD}"/>
              </a:ext>
            </a:extLst>
          </p:cNvPr>
          <p:cNvPicPr>
            <a:picLocks noChangeAspect="1"/>
          </p:cNvPicPr>
          <p:nvPr/>
        </p:nvPicPr>
        <p:blipFill>
          <a:blip r:embed="rId24"/>
          <a:stretch>
            <a:fillRect/>
          </a:stretch>
        </p:blipFill>
        <p:spPr>
          <a:xfrm>
            <a:off x="11141476" y="1"/>
            <a:ext cx="1050524" cy="1128178"/>
          </a:xfrm>
          <a:prstGeom prst="rect">
            <a:avLst/>
          </a:prstGeom>
        </p:spPr>
      </p:pic>
    </p:spTree>
    <p:extLst>
      <p:ext uri="{BB962C8B-B14F-4D97-AF65-F5344CB8AC3E}">
        <p14:creationId xmlns:p14="http://schemas.microsoft.com/office/powerpoint/2010/main" val="3807213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circle(in)">
                                      <p:cBhvr>
                                        <p:cTn id="13" dur="2000"/>
                                        <p:tgtEl>
                                          <p:spTgt spid="3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circle(in)">
                                      <p:cBhvr>
                                        <p:cTn id="16" dur="20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circle(in)">
                                      <p:cBhvr>
                                        <p:cTn id="21" dur="2000"/>
                                        <p:tgtEl>
                                          <p:spTgt spid="41"/>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circle(in)">
                                      <p:cBhvr>
                                        <p:cTn id="24" dur="20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circle(in)">
                                      <p:cBhvr>
                                        <p:cTn id="29" dur="2000"/>
                                        <p:tgtEl>
                                          <p:spTgt spid="7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circle(in)">
                                      <p:cBhvr>
                                        <p:cTn id="32" dur="2000"/>
                                        <p:tgtEl>
                                          <p:spTgt spid="58"/>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circle(in)">
                                      <p:cBhvr>
                                        <p:cTn id="35" dur="2000"/>
                                        <p:tgtEl>
                                          <p:spTgt spid="5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circle(in)">
                                      <p:cBhvr>
                                        <p:cTn id="38" dur="2000"/>
                                        <p:tgtEl>
                                          <p:spTgt spid="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circle(in)">
                                      <p:cBhvr>
                                        <p:cTn id="41" dur="2000"/>
                                        <p:tgtEl>
                                          <p:spTgt spid="65"/>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circle(in)">
                                      <p:cBhvr>
                                        <p:cTn id="44" dur="20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circle(in)">
                                      <p:cBhvr>
                                        <p:cTn id="49" dur="2000"/>
                                        <p:tgtEl>
                                          <p:spTgt spid="6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circle(in)">
                                      <p:cBhvr>
                                        <p:cTn id="52" dur="20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circle(in)">
                                      <p:cBhvr>
                                        <p:cTn id="62" dur="20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circle(in)">
                                      <p:cBhvr>
                                        <p:cTn id="67" dur="20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circle(in)">
                                      <p:cBhvr>
                                        <p:cTn id="72" dur="2000"/>
                                        <p:tgtEl>
                                          <p:spTgt spid="95"/>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circle(in)">
                                      <p:cBhvr>
                                        <p:cTn id="77" dur="20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circle(in)">
                                      <p:cBhvr>
                                        <p:cTn id="82" dur="2000"/>
                                        <p:tgtEl>
                                          <p:spTgt spid="82"/>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circle(in)">
                                      <p:cBhvr>
                                        <p:cTn id="87" dur="20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94"/>
                                        </p:tgtEl>
                                        <p:attrNameLst>
                                          <p:attrName>style.visibility</p:attrName>
                                        </p:attrNameLst>
                                      </p:cBhvr>
                                      <p:to>
                                        <p:strVal val="visible"/>
                                      </p:to>
                                    </p:set>
                                    <p:animEffect transition="in" filter="circle(in)">
                                      <p:cBhvr>
                                        <p:cTn id="92" dur="2000"/>
                                        <p:tgtEl>
                                          <p:spTgt spid="94"/>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circle(in)">
                                      <p:cBhvr>
                                        <p:cTn id="95" dur="2000"/>
                                        <p:tgtEl>
                                          <p:spTgt spid="97"/>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63"/>
                                        </p:tgtEl>
                                        <p:attrNameLst>
                                          <p:attrName>style.visibility</p:attrName>
                                        </p:attrNameLst>
                                      </p:cBhvr>
                                      <p:to>
                                        <p:strVal val="visible"/>
                                      </p:to>
                                    </p:set>
                                    <p:anim calcmode="lin" valueType="num">
                                      <p:cBhvr additive="base">
                                        <p:cTn id="100" dur="500" fill="hold"/>
                                        <p:tgtEl>
                                          <p:spTgt spid="63"/>
                                        </p:tgtEl>
                                        <p:attrNameLst>
                                          <p:attrName>ppt_x</p:attrName>
                                        </p:attrNameLst>
                                      </p:cBhvr>
                                      <p:tavLst>
                                        <p:tav tm="0">
                                          <p:val>
                                            <p:strVal val="#ppt_x"/>
                                          </p:val>
                                        </p:tav>
                                        <p:tav tm="100000">
                                          <p:val>
                                            <p:strVal val="#ppt_x"/>
                                          </p:val>
                                        </p:tav>
                                      </p:tavLst>
                                    </p:anim>
                                    <p:anim calcmode="lin" valueType="num">
                                      <p:cBhvr additive="base">
                                        <p:cTn id="101" dur="500" fill="hold"/>
                                        <p:tgtEl>
                                          <p:spTgt spid="6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 calcmode="lin" valueType="num">
                                      <p:cBhvr additive="base">
                                        <p:cTn id="104" dur="500" fill="hold"/>
                                        <p:tgtEl>
                                          <p:spTgt spid="62"/>
                                        </p:tgtEl>
                                        <p:attrNameLst>
                                          <p:attrName>ppt_x</p:attrName>
                                        </p:attrNameLst>
                                      </p:cBhvr>
                                      <p:tavLst>
                                        <p:tav tm="0">
                                          <p:val>
                                            <p:strVal val="#ppt_x"/>
                                          </p:val>
                                        </p:tav>
                                        <p:tav tm="100000">
                                          <p:val>
                                            <p:strVal val="#ppt_x"/>
                                          </p:val>
                                        </p:tav>
                                      </p:tavLst>
                                    </p:anim>
                                    <p:anim calcmode="lin" valueType="num">
                                      <p:cBhvr additive="base">
                                        <p:cTn id="105" dur="500" fill="hold"/>
                                        <p:tgtEl>
                                          <p:spTgt spid="62"/>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99"/>
                                        </p:tgtEl>
                                        <p:attrNameLst>
                                          <p:attrName>style.visibility</p:attrName>
                                        </p:attrNameLst>
                                      </p:cBhvr>
                                      <p:to>
                                        <p:strVal val="visible"/>
                                      </p:to>
                                    </p:set>
                                    <p:anim calcmode="lin" valueType="num">
                                      <p:cBhvr additive="base">
                                        <p:cTn id="108" dur="500" fill="hold"/>
                                        <p:tgtEl>
                                          <p:spTgt spid="99"/>
                                        </p:tgtEl>
                                        <p:attrNameLst>
                                          <p:attrName>ppt_x</p:attrName>
                                        </p:attrNameLst>
                                      </p:cBhvr>
                                      <p:tavLst>
                                        <p:tav tm="0">
                                          <p:val>
                                            <p:strVal val="#ppt_x"/>
                                          </p:val>
                                        </p:tav>
                                        <p:tav tm="100000">
                                          <p:val>
                                            <p:strVal val="#ppt_x"/>
                                          </p:val>
                                        </p:tav>
                                      </p:tavLst>
                                    </p:anim>
                                    <p:anim calcmode="lin" valueType="num">
                                      <p:cBhvr additive="base">
                                        <p:cTn id="109"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51" grpId="0"/>
      <p:bldP spid="76" grpId="0" animBg="1"/>
      <p:bldP spid="57" grpId="0"/>
      <p:bldP spid="58" grpId="0"/>
      <p:bldP spid="59" grpId="0"/>
      <p:bldP spid="60" grpId="0"/>
      <p:bldP spid="61" grpId="0"/>
      <p:bldP spid="62" grpId="0" animBg="1"/>
      <p:bldP spid="63" grpId="0" animBg="1"/>
      <p:bldP spid="39" grpId="0"/>
      <p:bldP spid="65" grpId="0"/>
      <p:bldP spid="66" grpId="0"/>
      <p:bldP spid="74" grpId="0"/>
      <p:bldP spid="78" grpId="0"/>
      <p:bldP spid="82" grpId="0" animBg="1"/>
      <p:bldP spid="83" grpId="0" animBg="1"/>
      <p:bldP spid="84" grpId="0" animBg="1"/>
      <p:bldP spid="96" grpId="0" animBg="1"/>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hteck 168">
            <a:extLst>
              <a:ext uri="{FF2B5EF4-FFF2-40B4-BE49-F238E27FC236}">
                <a16:creationId xmlns:a16="http://schemas.microsoft.com/office/drawing/2014/main" id="{19B888C9-D21C-4CE3-BF6F-AD8CDD151278}"/>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t>Künstliches neuronales Netz</a:t>
            </a:r>
            <a:endParaRPr lang="de-DE" sz="1800" dirty="0"/>
          </a:p>
        </p:txBody>
      </p:sp>
      <p:sp>
        <p:nvSpPr>
          <p:cNvPr id="100" name="Flussdiagramm: Auszug 99">
            <a:extLst>
              <a:ext uri="{FF2B5EF4-FFF2-40B4-BE49-F238E27FC236}">
                <a16:creationId xmlns:a16="http://schemas.microsoft.com/office/drawing/2014/main" id="{0F55FED9-71FB-4035-86BD-2E437D9CB8CB}"/>
              </a:ext>
            </a:extLst>
          </p:cNvPr>
          <p:cNvSpPr/>
          <p:nvPr/>
        </p:nvSpPr>
        <p:spPr>
          <a:xfrm rot="8310422">
            <a:off x="8127209" y="3172569"/>
            <a:ext cx="3954399" cy="1946234"/>
          </a:xfrm>
          <a:prstGeom prst="flowChartExtra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Flussdiagramm: Auszug 98">
            <a:extLst>
              <a:ext uri="{FF2B5EF4-FFF2-40B4-BE49-F238E27FC236}">
                <a16:creationId xmlns:a16="http://schemas.microsoft.com/office/drawing/2014/main" id="{EFBE338B-0F23-47DA-96CB-B94ED20782CB}"/>
              </a:ext>
            </a:extLst>
          </p:cNvPr>
          <p:cNvSpPr/>
          <p:nvPr/>
        </p:nvSpPr>
        <p:spPr>
          <a:xfrm rot="19083329">
            <a:off x="6738644" y="1681826"/>
            <a:ext cx="3946436" cy="2020287"/>
          </a:xfrm>
          <a:prstGeom prst="flowChartExtra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 name="Flussdiagramm: Verbinder 1">
                <a:extLst>
                  <a:ext uri="{FF2B5EF4-FFF2-40B4-BE49-F238E27FC236}">
                    <a16:creationId xmlns:a16="http://schemas.microsoft.com/office/drawing/2014/main" id="{BB2D18E4-E29A-4A91-8EA1-06E793ACD175}"/>
                  </a:ext>
                </a:extLst>
              </p:cNvPr>
              <p:cNvSpPr/>
              <p:nvPr/>
            </p:nvSpPr>
            <p:spPr>
              <a:xfrm>
                <a:off x="2111203" y="2356786"/>
                <a:ext cx="623028" cy="636842"/>
              </a:xfrm>
              <a:prstGeom prst="flowChartConnector">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smtClean="0">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𝒇</m:t>
                          </m:r>
                        </m:e>
                        <m:sub>
                          <m:r>
                            <a:rPr lang="de-DE" b="1" i="1" smtClean="0">
                              <a:solidFill>
                                <a:srgbClr val="00B0F0"/>
                              </a:solidFill>
                              <a:latin typeface="Cambria Math" panose="02040503050406030204" pitchFamily="18" charset="0"/>
                            </a:rPr>
                            <m:t>𝟏</m:t>
                          </m:r>
                        </m:sub>
                      </m:sSub>
                    </m:oMath>
                  </m:oMathPara>
                </a14:m>
                <a:endParaRPr lang="de-DE" dirty="0">
                  <a:solidFill>
                    <a:srgbClr val="00B0F0"/>
                  </a:solidFill>
                </a:endParaRPr>
              </a:p>
            </p:txBody>
          </p:sp>
        </mc:Choice>
        <mc:Fallback xmlns="">
          <p:sp>
            <p:nvSpPr>
              <p:cNvPr id="2" name="Flussdiagramm: Verbinder 1">
                <a:extLst>
                  <a:ext uri="{FF2B5EF4-FFF2-40B4-BE49-F238E27FC236}">
                    <a16:creationId xmlns:a16="http://schemas.microsoft.com/office/drawing/2014/main" id="{BB2D18E4-E29A-4A91-8EA1-06E793ACD175}"/>
                  </a:ext>
                </a:extLst>
              </p:cNvPr>
              <p:cNvSpPr>
                <a:spLocks noRot="1" noChangeAspect="1" noMove="1" noResize="1" noEditPoints="1" noAdjustHandles="1" noChangeArrowheads="1" noChangeShapeType="1" noTextEdit="1"/>
              </p:cNvSpPr>
              <p:nvPr/>
            </p:nvSpPr>
            <p:spPr>
              <a:xfrm>
                <a:off x="2111203" y="2356786"/>
                <a:ext cx="623028" cy="636842"/>
              </a:xfrm>
              <a:prstGeom prst="flowChartConnector">
                <a:avLst/>
              </a:prstGeom>
              <a:blipFill>
                <a:blip r:embed="rId3"/>
                <a:stretch>
                  <a:fillRect/>
                </a:stretch>
              </a:blipFill>
              <a:ln>
                <a:solidFill>
                  <a:srgbClr val="00B0F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Flussdiagramm: Verbinder 2">
                <a:extLst>
                  <a:ext uri="{FF2B5EF4-FFF2-40B4-BE49-F238E27FC236}">
                    <a16:creationId xmlns:a16="http://schemas.microsoft.com/office/drawing/2014/main" id="{FF466977-8401-4563-B9DE-B54AAD6119DC}"/>
                  </a:ext>
                </a:extLst>
              </p:cNvPr>
              <p:cNvSpPr/>
              <p:nvPr/>
            </p:nvSpPr>
            <p:spPr>
              <a:xfrm>
                <a:off x="2022426" y="3926369"/>
                <a:ext cx="639676" cy="578370"/>
              </a:xfrm>
              <a:prstGeom prst="flowChartConnector">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a:solidFill>
                                <a:srgbClr val="7030A0"/>
                              </a:solidFill>
                              <a:latin typeface="Cambria Math" panose="02040503050406030204" pitchFamily="18" charset="0"/>
                            </a:rPr>
                          </m:ctrlPr>
                        </m:sSubPr>
                        <m:e>
                          <m:r>
                            <a:rPr lang="de-DE" b="1" i="1">
                              <a:solidFill>
                                <a:srgbClr val="7030A0"/>
                              </a:solidFill>
                              <a:latin typeface="Cambria Math" panose="02040503050406030204" pitchFamily="18" charset="0"/>
                            </a:rPr>
                            <m:t>𝒇</m:t>
                          </m:r>
                        </m:e>
                        <m:sub>
                          <m:r>
                            <a:rPr lang="de-DE" b="1" i="1">
                              <a:solidFill>
                                <a:srgbClr val="7030A0"/>
                              </a:solidFill>
                              <a:latin typeface="Cambria Math" panose="02040503050406030204" pitchFamily="18" charset="0"/>
                            </a:rPr>
                            <m:t>𝟐</m:t>
                          </m:r>
                        </m:sub>
                      </m:sSub>
                    </m:oMath>
                  </m:oMathPara>
                </a14:m>
                <a:endParaRPr lang="de-DE" dirty="0">
                  <a:solidFill>
                    <a:srgbClr val="7030A0"/>
                  </a:solidFill>
                </a:endParaRPr>
              </a:p>
            </p:txBody>
          </p:sp>
        </mc:Choice>
        <mc:Fallback xmlns="">
          <p:sp>
            <p:nvSpPr>
              <p:cNvPr id="3" name="Flussdiagramm: Verbinder 2">
                <a:extLst>
                  <a:ext uri="{FF2B5EF4-FFF2-40B4-BE49-F238E27FC236}">
                    <a16:creationId xmlns:a16="http://schemas.microsoft.com/office/drawing/2014/main" id="{FF466977-8401-4563-B9DE-B54AAD6119DC}"/>
                  </a:ext>
                </a:extLst>
              </p:cNvPr>
              <p:cNvSpPr>
                <a:spLocks noRot="1" noChangeAspect="1" noMove="1" noResize="1" noEditPoints="1" noAdjustHandles="1" noChangeArrowheads="1" noChangeShapeType="1" noTextEdit="1"/>
              </p:cNvSpPr>
              <p:nvPr/>
            </p:nvSpPr>
            <p:spPr>
              <a:xfrm>
                <a:off x="2022426" y="3926369"/>
                <a:ext cx="639676" cy="578370"/>
              </a:xfrm>
              <a:prstGeom prst="flowChartConnector">
                <a:avLst/>
              </a:prstGeom>
              <a:blipFill>
                <a:blip r:embed="rId4"/>
                <a:stretch>
                  <a:fillRect/>
                </a:stretch>
              </a:blipFill>
              <a:ln>
                <a:solidFill>
                  <a:srgbClr val="7030A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Flussdiagramm: Verbinder 3">
                <a:extLst>
                  <a:ext uri="{FF2B5EF4-FFF2-40B4-BE49-F238E27FC236}">
                    <a16:creationId xmlns:a16="http://schemas.microsoft.com/office/drawing/2014/main" id="{C56C924B-6B39-4975-9914-DF48F90C6CFD}"/>
                  </a:ext>
                </a:extLst>
              </p:cNvPr>
              <p:cNvSpPr/>
              <p:nvPr/>
            </p:nvSpPr>
            <p:spPr>
              <a:xfrm>
                <a:off x="4303987" y="3133582"/>
                <a:ext cx="550899" cy="51738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1" i="1" smtClean="0">
                              <a:solidFill>
                                <a:srgbClr val="FF0000"/>
                              </a:solidFill>
                              <a:latin typeface="Cambria Math" panose="02040503050406030204" pitchFamily="18" charset="0"/>
                            </a:rPr>
                          </m:ctrlPr>
                        </m:sSubPr>
                        <m:e>
                          <m:r>
                            <a:rPr lang="de-DE" b="1" i="1">
                              <a:solidFill>
                                <a:srgbClr val="FF0000"/>
                              </a:solidFill>
                              <a:latin typeface="Cambria Math" panose="02040503050406030204" pitchFamily="18" charset="0"/>
                            </a:rPr>
                            <m:t>𝒇</m:t>
                          </m:r>
                        </m:e>
                        <m:sub>
                          <m:r>
                            <a:rPr lang="de-DE" b="1" i="1" smtClean="0">
                              <a:solidFill>
                                <a:srgbClr val="FF0000"/>
                              </a:solidFill>
                              <a:latin typeface="Cambria Math" panose="02040503050406030204" pitchFamily="18" charset="0"/>
                            </a:rPr>
                            <m:t>𝟑</m:t>
                          </m:r>
                        </m:sub>
                      </m:sSub>
                    </m:oMath>
                  </m:oMathPara>
                </a14:m>
                <a:endParaRPr lang="de-DE" dirty="0">
                  <a:solidFill>
                    <a:srgbClr val="FF0000"/>
                  </a:solidFill>
                </a:endParaRPr>
              </a:p>
            </p:txBody>
          </p:sp>
        </mc:Choice>
        <mc:Fallback xmlns="">
          <p:sp>
            <p:nvSpPr>
              <p:cNvPr id="4" name="Flussdiagramm: Verbinder 3">
                <a:extLst>
                  <a:ext uri="{FF2B5EF4-FFF2-40B4-BE49-F238E27FC236}">
                    <a16:creationId xmlns:a16="http://schemas.microsoft.com/office/drawing/2014/main" id="{C56C924B-6B39-4975-9914-DF48F90C6CFD}"/>
                  </a:ext>
                </a:extLst>
              </p:cNvPr>
              <p:cNvSpPr>
                <a:spLocks noRot="1" noChangeAspect="1" noMove="1" noResize="1" noEditPoints="1" noAdjustHandles="1" noChangeArrowheads="1" noChangeShapeType="1" noTextEdit="1"/>
              </p:cNvSpPr>
              <p:nvPr/>
            </p:nvSpPr>
            <p:spPr>
              <a:xfrm>
                <a:off x="4303987" y="3133582"/>
                <a:ext cx="550899" cy="517380"/>
              </a:xfrm>
              <a:prstGeom prst="flowChartConnector">
                <a:avLst/>
              </a:prstGeom>
              <a:blipFill>
                <a:blip r:embed="rId5"/>
                <a:stretch>
                  <a:fillRect/>
                </a:stretch>
              </a:blipFill>
              <a:ln>
                <a:solidFill>
                  <a:srgbClr val="FF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0FB53749-CA01-4CD9-A10D-B7449902BD88}"/>
                  </a:ext>
                </a:extLst>
              </p:cNvPr>
              <p:cNvSpPr txBox="1"/>
              <p:nvPr/>
            </p:nvSpPr>
            <p:spPr>
              <a:xfrm>
                <a:off x="367650" y="4003553"/>
                <a:ext cx="5177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b="1" i="1" smtClean="0">
                              <a:solidFill>
                                <a:schemeClr val="accent2">
                                  <a:lumMod val="75000"/>
                                </a:schemeClr>
                              </a:solidFill>
                              <a:latin typeface="Cambria Math" panose="02040503050406030204" pitchFamily="18" charset="0"/>
                            </a:rPr>
                          </m:ctrlPr>
                        </m:sSubPr>
                        <m:e>
                          <m:r>
                            <a:rPr lang="de-DE" sz="2400" b="1" i="1" smtClean="0">
                              <a:solidFill>
                                <a:schemeClr val="accent2">
                                  <a:lumMod val="75000"/>
                                </a:schemeClr>
                              </a:solidFill>
                              <a:latin typeface="Cambria Math" panose="02040503050406030204" pitchFamily="18" charset="0"/>
                            </a:rPr>
                            <m:t>𝒙</m:t>
                          </m:r>
                        </m:e>
                        <m:sub>
                          <m:r>
                            <a:rPr lang="de-DE" sz="2400" b="1">
                              <a:solidFill>
                                <a:schemeClr val="accent2">
                                  <a:lumMod val="75000"/>
                                </a:schemeClr>
                              </a:solidFill>
                              <a:latin typeface="Cambria Math" panose="02040503050406030204" pitchFamily="18" charset="0"/>
                            </a:rPr>
                            <m:t>𝟐</m:t>
                          </m:r>
                        </m:sub>
                      </m:sSub>
                    </m:oMath>
                  </m:oMathPara>
                </a14:m>
                <a:endParaRPr lang="de-DE" dirty="0"/>
              </a:p>
            </p:txBody>
          </p:sp>
        </mc:Choice>
        <mc:Fallback xmlns="">
          <p:sp>
            <p:nvSpPr>
              <p:cNvPr id="6" name="Textfeld 5">
                <a:extLst>
                  <a:ext uri="{FF2B5EF4-FFF2-40B4-BE49-F238E27FC236}">
                    <a16:creationId xmlns:a16="http://schemas.microsoft.com/office/drawing/2014/main" id="{0FB53749-CA01-4CD9-A10D-B7449902BD88}"/>
                  </a:ext>
                </a:extLst>
              </p:cNvPr>
              <p:cNvSpPr txBox="1">
                <a:spLocks noRot="1" noChangeAspect="1" noMove="1" noResize="1" noEditPoints="1" noAdjustHandles="1" noChangeArrowheads="1" noChangeShapeType="1" noTextEdit="1"/>
              </p:cNvSpPr>
              <p:nvPr/>
            </p:nvSpPr>
            <p:spPr>
              <a:xfrm>
                <a:off x="367650" y="4003553"/>
                <a:ext cx="517777" cy="461665"/>
              </a:xfrm>
              <a:prstGeom prst="rect">
                <a:avLst/>
              </a:prstGeom>
              <a:blipFill>
                <a:blip r:embed="rId6"/>
                <a:stretch>
                  <a:fillRect b="-2667"/>
                </a:stretch>
              </a:blipFill>
            </p:spPr>
            <p:txBody>
              <a:bodyPr/>
              <a:lstStyle/>
              <a:p>
                <a:r>
                  <a:rPr lang="de-DE">
                    <a:noFill/>
                  </a:rPr>
                  <a:t> </a:t>
                </a:r>
              </a:p>
            </p:txBody>
          </p:sp>
        </mc:Fallback>
      </mc:AlternateContent>
      <p:cxnSp>
        <p:nvCxnSpPr>
          <p:cNvPr id="7" name="Gerader Verbinder 6"/>
          <p:cNvCxnSpPr>
            <a:cxnSpLocks/>
          </p:cNvCxnSpPr>
          <p:nvPr/>
        </p:nvCxnSpPr>
        <p:spPr>
          <a:xfrm flipV="1">
            <a:off x="853614" y="2750976"/>
            <a:ext cx="1219960" cy="148341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a:cxnSpLocks/>
            <a:endCxn id="2" idx="2"/>
          </p:cNvCxnSpPr>
          <p:nvPr/>
        </p:nvCxnSpPr>
        <p:spPr>
          <a:xfrm flipV="1">
            <a:off x="820460" y="2675207"/>
            <a:ext cx="1290743" cy="1621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a:cxnSpLocks/>
            <a:stCxn id="2" idx="6"/>
          </p:cNvCxnSpPr>
          <p:nvPr/>
        </p:nvCxnSpPr>
        <p:spPr>
          <a:xfrm>
            <a:off x="2734231" y="2675207"/>
            <a:ext cx="1569756" cy="63757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a:cxnSpLocks/>
          </p:cNvCxnSpPr>
          <p:nvPr/>
        </p:nvCxnSpPr>
        <p:spPr>
          <a:xfrm>
            <a:off x="819714" y="2752771"/>
            <a:ext cx="1178179" cy="13623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a:cxnSpLocks/>
          </p:cNvCxnSpPr>
          <p:nvPr/>
        </p:nvCxnSpPr>
        <p:spPr>
          <a:xfrm>
            <a:off x="917903" y="4253009"/>
            <a:ext cx="10879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a:cxnSpLocks/>
            <a:stCxn id="3" idx="6"/>
          </p:cNvCxnSpPr>
          <p:nvPr/>
        </p:nvCxnSpPr>
        <p:spPr>
          <a:xfrm flipV="1">
            <a:off x="2662102" y="3550484"/>
            <a:ext cx="1641885" cy="66507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hteck 33"/>
              <p:cNvSpPr/>
              <p:nvPr/>
            </p:nvSpPr>
            <p:spPr>
              <a:xfrm>
                <a:off x="574827" y="963431"/>
                <a:ext cx="2773195" cy="369332"/>
              </a:xfrm>
              <a:prstGeom prst="rect">
                <a:avLst/>
              </a:prstGeom>
              <a:ln>
                <a:noFill/>
              </a:ln>
            </p:spPr>
            <p:txBody>
              <a:bodyPr wrap="none">
                <a:spAutoFit/>
              </a:bodyPr>
              <a:lstStyle/>
              <a:p>
                <a14:m>
                  <m:oMath xmlns:m="http://schemas.openxmlformats.org/officeDocument/2006/math">
                    <m:sSub>
                      <m:sSubPr>
                        <m:ctrlPr>
                          <a:rPr lang="de-DE" b="1" i="1" smtClean="0">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𝒇</m:t>
                        </m:r>
                      </m:e>
                      <m:sub>
                        <m:r>
                          <a:rPr lang="de-DE" b="1" i="1" smtClean="0">
                            <a:solidFill>
                              <a:srgbClr val="00B0F0"/>
                            </a:solidFill>
                            <a:latin typeface="Cambria Math" panose="02040503050406030204" pitchFamily="18" charset="0"/>
                          </a:rPr>
                          <m:t>𝟏</m:t>
                        </m:r>
                      </m:sub>
                    </m:sSub>
                    <m:r>
                      <a:rPr lang="de-DE" b="1">
                        <a:solidFill>
                          <a:srgbClr val="00B0F0"/>
                        </a:solidFill>
                        <a:latin typeface="Cambria Math" panose="02040503050406030204" pitchFamily="18" charset="0"/>
                      </a:rPr>
                      <m:t>=</m:t>
                    </m:r>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𝒘</m:t>
                        </m:r>
                      </m:e>
                      <m:sub>
                        <m:r>
                          <a:rPr lang="de-DE" b="1" i="1">
                            <a:solidFill>
                              <a:srgbClr val="00B0F0"/>
                            </a:solidFill>
                            <a:latin typeface="Cambria Math" panose="02040503050406030204" pitchFamily="18" charset="0"/>
                          </a:rPr>
                          <m:t>𝟏</m:t>
                        </m:r>
                        <m:r>
                          <a:rPr lang="de-DE" b="1" i="0" smtClean="0">
                            <a:solidFill>
                              <a:srgbClr val="00B0F0"/>
                            </a:solidFill>
                            <a:latin typeface="Cambria Math" panose="02040503050406030204" pitchFamily="18" charset="0"/>
                          </a:rPr>
                          <m:t>𝟏</m:t>
                        </m:r>
                        <m:r>
                          <a:rPr lang="de-DE" b="1" i="0" smtClean="0">
                            <a:solidFill>
                              <a:srgbClr val="00B0F0"/>
                            </a:solidFill>
                            <a:latin typeface="Cambria Math" panose="02040503050406030204" pitchFamily="18" charset="0"/>
                          </a:rPr>
                          <m:t> </m:t>
                        </m:r>
                      </m:sub>
                    </m:sSub>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𝒙</m:t>
                        </m:r>
                      </m:e>
                      <m:sub>
                        <m:r>
                          <a:rPr lang="de-DE" b="1" i="1">
                            <a:solidFill>
                              <a:srgbClr val="00B0F0"/>
                            </a:solidFill>
                            <a:latin typeface="Cambria Math" panose="02040503050406030204" pitchFamily="18" charset="0"/>
                          </a:rPr>
                          <m:t>𝟏</m:t>
                        </m:r>
                      </m:sub>
                    </m:sSub>
                    <m:r>
                      <a:rPr lang="de-DE" b="1">
                        <a:solidFill>
                          <a:srgbClr val="00B0F0"/>
                        </a:solidFill>
                        <a:latin typeface="Cambria Math" panose="02040503050406030204" pitchFamily="18" charset="0"/>
                      </a:rPr>
                      <m:t>+</m:t>
                    </m:r>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𝒘</m:t>
                        </m:r>
                      </m:e>
                      <m:sub>
                        <m:r>
                          <a:rPr lang="de-DE" b="1" i="0" smtClean="0">
                            <a:solidFill>
                              <a:srgbClr val="00B0F0"/>
                            </a:solidFill>
                            <a:latin typeface="Cambria Math" panose="02040503050406030204" pitchFamily="18" charset="0"/>
                          </a:rPr>
                          <m:t>𝟏</m:t>
                        </m:r>
                        <m:r>
                          <a:rPr lang="de-DE" b="1" i="1">
                            <a:solidFill>
                              <a:srgbClr val="00B0F0"/>
                            </a:solidFill>
                            <a:latin typeface="Cambria Math" panose="02040503050406030204" pitchFamily="18" charset="0"/>
                          </a:rPr>
                          <m:t>𝟐</m:t>
                        </m:r>
                      </m:sub>
                    </m:sSub>
                    <m:sSub>
                      <m:sSubPr>
                        <m:ctrlPr>
                          <a:rPr lang="de-DE" b="1" i="1">
                            <a:solidFill>
                              <a:srgbClr val="00B0F0"/>
                            </a:solidFill>
                            <a:latin typeface="Cambria Math" panose="02040503050406030204" pitchFamily="18" charset="0"/>
                          </a:rPr>
                        </m:ctrlPr>
                      </m:sSubPr>
                      <m:e>
                        <m:r>
                          <a:rPr lang="de-DE" b="1" i="1">
                            <a:solidFill>
                              <a:srgbClr val="00B0F0"/>
                            </a:solidFill>
                            <a:latin typeface="Cambria Math" panose="02040503050406030204" pitchFamily="18" charset="0"/>
                          </a:rPr>
                          <m:t>𝒙</m:t>
                        </m:r>
                      </m:e>
                      <m:sub>
                        <m:r>
                          <a:rPr lang="de-DE" b="1" i="1">
                            <a:solidFill>
                              <a:srgbClr val="00B0F0"/>
                            </a:solidFill>
                            <a:latin typeface="Cambria Math" panose="02040503050406030204" pitchFamily="18" charset="0"/>
                          </a:rPr>
                          <m:t>𝟐</m:t>
                        </m:r>
                      </m:sub>
                    </m:sSub>
                  </m:oMath>
                </a14:m>
                <a:r>
                  <a:rPr lang="de-DE" b="1" dirty="0">
                    <a:solidFill>
                      <a:srgbClr val="00B0F0"/>
                    </a:solidFill>
                  </a:rPr>
                  <a:t> + b1</a:t>
                </a:r>
                <a:endParaRPr lang="de-DE" sz="2000" b="1" dirty="0">
                  <a:solidFill>
                    <a:srgbClr val="00B0F0"/>
                  </a:solidFill>
                </a:endParaRPr>
              </a:p>
            </p:txBody>
          </p:sp>
        </mc:Choice>
        <mc:Fallback xmlns="">
          <p:sp>
            <p:nvSpPr>
              <p:cNvPr id="34" name="Rechteck 33"/>
              <p:cNvSpPr>
                <a:spLocks noRot="1" noChangeAspect="1" noMove="1" noResize="1" noEditPoints="1" noAdjustHandles="1" noChangeArrowheads="1" noChangeShapeType="1" noTextEdit="1"/>
              </p:cNvSpPr>
              <p:nvPr/>
            </p:nvSpPr>
            <p:spPr>
              <a:xfrm>
                <a:off x="574827" y="963431"/>
                <a:ext cx="2773195" cy="369332"/>
              </a:xfrm>
              <a:prstGeom prst="rect">
                <a:avLst/>
              </a:prstGeom>
              <a:blipFill>
                <a:blip r:embed="rId7"/>
                <a:stretch>
                  <a:fillRect l="-659" t="-8197" r="-1099" b="-24590"/>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Rechteck 37"/>
              <p:cNvSpPr/>
              <p:nvPr/>
            </p:nvSpPr>
            <p:spPr>
              <a:xfrm>
                <a:off x="338963" y="2323946"/>
                <a:ext cx="57473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400" b="1" i="1" smtClean="0">
                              <a:solidFill>
                                <a:schemeClr val="accent2">
                                  <a:lumMod val="75000"/>
                                </a:schemeClr>
                              </a:solidFill>
                              <a:latin typeface="Cambria Math" panose="02040503050406030204" pitchFamily="18" charset="0"/>
                            </a:rPr>
                          </m:ctrlPr>
                        </m:sSubPr>
                        <m:e>
                          <m:r>
                            <a:rPr lang="de-DE" sz="2400" b="1" i="1">
                              <a:solidFill>
                                <a:schemeClr val="accent2">
                                  <a:lumMod val="75000"/>
                                </a:schemeClr>
                              </a:solidFill>
                              <a:latin typeface="Cambria Math" panose="02040503050406030204" pitchFamily="18" charset="0"/>
                            </a:rPr>
                            <m:t>𝒙</m:t>
                          </m:r>
                        </m:e>
                        <m:sub>
                          <m:r>
                            <a:rPr lang="de-DE" sz="2400" b="1">
                              <a:solidFill>
                                <a:schemeClr val="accent2">
                                  <a:lumMod val="75000"/>
                                </a:schemeClr>
                              </a:solidFill>
                              <a:latin typeface="Cambria Math" panose="02040503050406030204" pitchFamily="18" charset="0"/>
                            </a:rPr>
                            <m:t>𝟏</m:t>
                          </m:r>
                        </m:sub>
                      </m:sSub>
                    </m:oMath>
                  </m:oMathPara>
                </a14:m>
                <a:endParaRPr lang="de-DE" sz="2400" dirty="0"/>
              </a:p>
            </p:txBody>
          </p:sp>
        </mc:Choice>
        <mc:Fallback xmlns="">
          <p:sp>
            <p:nvSpPr>
              <p:cNvPr id="38" name="Rechteck 37"/>
              <p:cNvSpPr>
                <a:spLocks noRot="1" noChangeAspect="1" noMove="1" noResize="1" noEditPoints="1" noAdjustHandles="1" noChangeArrowheads="1" noChangeShapeType="1" noTextEdit="1"/>
              </p:cNvSpPr>
              <p:nvPr/>
            </p:nvSpPr>
            <p:spPr>
              <a:xfrm>
                <a:off x="338963" y="2323946"/>
                <a:ext cx="574738" cy="461665"/>
              </a:xfrm>
              <a:prstGeom prst="rect">
                <a:avLst/>
              </a:prstGeom>
              <a:blipFill>
                <a:blip r:embed="rId8"/>
                <a:stretch>
                  <a:fillRect b="-2632"/>
                </a:stretch>
              </a:blipFill>
            </p:spPr>
            <p:txBody>
              <a:bodyPr/>
              <a:lstStyle/>
              <a:p>
                <a:r>
                  <a:rPr lang="de-DE">
                    <a:noFill/>
                  </a:rPr>
                  <a:t> </a:t>
                </a:r>
              </a:p>
            </p:txBody>
          </p:sp>
        </mc:Fallback>
      </mc:AlternateContent>
      <p:grpSp>
        <p:nvGrpSpPr>
          <p:cNvPr id="39" name="Gruppieren 38"/>
          <p:cNvGrpSpPr/>
          <p:nvPr/>
        </p:nvGrpSpPr>
        <p:grpSpPr>
          <a:xfrm>
            <a:off x="628430" y="1264346"/>
            <a:ext cx="2715877" cy="656436"/>
            <a:chOff x="5640859" y="2628504"/>
            <a:chExt cx="2553807" cy="659143"/>
          </a:xfrm>
        </p:grpSpPr>
        <mc:AlternateContent xmlns:mc="http://schemas.openxmlformats.org/markup-compatibility/2006" xmlns:a14="http://schemas.microsoft.com/office/drawing/2010/main">
          <mc:Choice Requires="a14">
            <p:sp>
              <p:nvSpPr>
                <p:cNvPr id="40" name="Textfeld 39"/>
                <p:cNvSpPr txBox="1"/>
                <p:nvPr/>
              </p:nvSpPr>
              <p:spPr>
                <a:xfrm>
                  <a:off x="5640859" y="2656704"/>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a:solidFill>
                                  <a:srgbClr val="00B0F0"/>
                                </a:solidFill>
                                <a:latin typeface="Cambria Math" panose="02040503050406030204" pitchFamily="18" charset="0"/>
                              </a:rPr>
                              <m:t>𝟏</m:t>
                            </m:r>
                          </m:sub>
                        </m:sSub>
                        <m:r>
                          <a:rPr lang="de-DE" sz="1600" b="1" i="0">
                            <a:solidFill>
                              <a:schemeClr val="accent6">
                                <a:lumMod val="75000"/>
                              </a:schemeClr>
                            </a:solidFill>
                            <a:latin typeface="Cambria Math" panose="02040503050406030204" pitchFamily="18" charset="0"/>
                          </a:rPr>
                          <m:t>=</m:t>
                        </m:r>
                        <m:r>
                          <a:rPr lang="de-DE" sz="1600" b="1" i="0" smtClean="0">
                            <a:solidFill>
                              <a:srgbClr val="00B0F0"/>
                            </a:solidFill>
                            <a:latin typeface="Cambria Math" panose="02040503050406030204" pitchFamily="18" charset="0"/>
                          </a:rPr>
                          <m:t>𝟏</m:t>
                        </m:r>
                      </m:oMath>
                    </m:oMathPara>
                  </a14:m>
                  <a:endParaRPr lang="de-DE" sz="2000" b="1" dirty="0">
                    <a:solidFill>
                      <a:srgbClr val="00B0F0"/>
                    </a:solidFill>
                  </a:endParaRPr>
                </a:p>
              </p:txBody>
            </p:sp>
          </mc:Choice>
          <mc:Fallback xmlns="">
            <p:sp>
              <p:nvSpPr>
                <p:cNvPr id="40" name="Textfeld 39"/>
                <p:cNvSpPr txBox="1">
                  <a:spLocks noRot="1" noChangeAspect="1" noMove="1" noResize="1" noEditPoints="1" noAdjustHandles="1" noChangeArrowheads="1" noChangeShapeType="1" noTextEdit="1"/>
                </p:cNvSpPr>
                <p:nvPr/>
              </p:nvSpPr>
              <p:spPr>
                <a:xfrm>
                  <a:off x="5640859" y="2656704"/>
                  <a:ext cx="1143000" cy="246221"/>
                </a:xfrm>
                <a:prstGeom prst="rect">
                  <a:avLst/>
                </a:prstGeom>
                <a:blipFill>
                  <a:blip r:embed="rId9"/>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1" name="Textfeld 40"/>
                <p:cNvSpPr txBox="1"/>
                <p:nvPr/>
              </p:nvSpPr>
              <p:spPr>
                <a:xfrm>
                  <a:off x="5640859" y="2979870"/>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i="0" smtClean="0">
                                <a:solidFill>
                                  <a:srgbClr val="00B0F0"/>
                                </a:solidFill>
                                <a:latin typeface="Cambria Math" panose="02040503050406030204" pitchFamily="18" charset="0"/>
                              </a:rPr>
                              <m:t>𝟏</m:t>
                            </m:r>
                          </m:sub>
                        </m:sSub>
                        <m:r>
                          <a:rPr lang="de-DE" sz="1600" b="1" i="0">
                            <a:solidFill>
                              <a:schemeClr val="accent6">
                                <a:lumMod val="75000"/>
                              </a:schemeClr>
                            </a:solidFill>
                            <a:latin typeface="Cambria Math" panose="02040503050406030204" pitchFamily="18" charset="0"/>
                          </a:rPr>
                          <m:t>=</m:t>
                        </m:r>
                        <m:r>
                          <a:rPr lang="de-DE" sz="1600" b="1" i="0" smtClean="0">
                            <a:solidFill>
                              <a:srgbClr val="00B0F0"/>
                            </a:solidFill>
                            <a:latin typeface="Cambria Math" panose="02040503050406030204" pitchFamily="18" charset="0"/>
                          </a:rPr>
                          <m:t>𝟎</m:t>
                        </m:r>
                      </m:oMath>
                    </m:oMathPara>
                  </a14:m>
                  <a:endParaRPr lang="de-DE" sz="2000" b="1" dirty="0">
                    <a:solidFill>
                      <a:srgbClr val="00B0F0"/>
                    </a:solidFill>
                  </a:endParaRPr>
                </a:p>
              </p:txBody>
            </p:sp>
          </mc:Choice>
          <mc:Fallback xmlns="">
            <p:sp>
              <p:nvSpPr>
                <p:cNvPr id="41" name="Textfeld 40"/>
                <p:cNvSpPr txBox="1">
                  <a:spLocks noRot="1" noChangeAspect="1" noMove="1" noResize="1" noEditPoints="1" noAdjustHandles="1" noChangeArrowheads="1" noChangeShapeType="1" noTextEdit="1"/>
                </p:cNvSpPr>
                <p:nvPr/>
              </p:nvSpPr>
              <p:spPr>
                <a:xfrm>
                  <a:off x="5640859" y="2979870"/>
                  <a:ext cx="1143000" cy="246221"/>
                </a:xfrm>
                <a:prstGeom prst="rect">
                  <a:avLst/>
                </a:prstGeom>
                <a:blipFill>
                  <a:blip r:embed="rId10"/>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Rechteck 41"/>
                <p:cNvSpPr/>
                <p:nvPr/>
              </p:nvSpPr>
              <p:spPr>
                <a:xfrm>
                  <a:off x="6643893" y="2628504"/>
                  <a:ext cx="1550773" cy="584775"/>
                </a:xfrm>
                <a:prstGeom prst="rect">
                  <a:avLst/>
                </a:prstGeom>
              </p:spPr>
              <p:txBody>
                <a:bodyPr wrap="square">
                  <a:spAutoFit/>
                </a:bodyPr>
                <a:lstStyle/>
                <a:p>
                  <a:r>
                    <a:rPr lang="de-DE" sz="1600" dirty="0">
                      <a:solidFill>
                        <a:srgbClr val="00B0F0"/>
                      </a:solidFill>
                    </a:rPr>
                    <a:t>wenn </a:t>
                  </a:r>
                  <a14:m>
                    <m:oMath xmlns:m="http://schemas.openxmlformats.org/officeDocument/2006/math">
                      <m:sSub>
                        <m:sSubPr>
                          <m:ctrlPr>
                            <a:rPr lang="de-DE" sz="1600" b="1" i="1">
                              <a:solidFill>
                                <a:srgbClr val="00B0F0"/>
                              </a:solidFill>
                              <a:latin typeface="Cambria Math" panose="02040503050406030204" pitchFamily="18" charset="0"/>
                            </a:rPr>
                          </m:ctrlPr>
                        </m:sSubPr>
                        <m:e>
                          <m:r>
                            <a:rPr lang="de-DE" sz="1600" b="1" i="1" smtClean="0">
                              <a:solidFill>
                                <a:srgbClr val="00B0F0"/>
                              </a:solidFill>
                              <a:latin typeface="Cambria Math" panose="02040503050406030204" pitchFamily="18" charset="0"/>
                            </a:rPr>
                            <m:t>𝒇</m:t>
                          </m:r>
                        </m:e>
                        <m:sub>
                          <m:r>
                            <a:rPr lang="de-DE" sz="1600" b="1">
                              <a:solidFill>
                                <a:srgbClr val="00B0F0"/>
                              </a:solidFill>
                              <a:latin typeface="Cambria Math" panose="02040503050406030204" pitchFamily="18" charset="0"/>
                            </a:rPr>
                            <m:t>𝟏</m:t>
                          </m:r>
                        </m:sub>
                      </m:sSub>
                      <m:r>
                        <a:rPr lang="de-DE" sz="1600" b="1" i="1" smtClean="0">
                          <a:solidFill>
                            <a:srgbClr val="00B0F0"/>
                          </a:solidFill>
                          <a:latin typeface="Cambria Math" panose="02040503050406030204" pitchFamily="18" charset="0"/>
                          <a:ea typeface="Cambria Math" panose="02040503050406030204" pitchFamily="18" charset="0"/>
                        </a:rPr>
                        <m:t>≥</m:t>
                      </m:r>
                    </m:oMath>
                  </a14:m>
                  <a:r>
                    <a:rPr lang="de-DE" sz="1600" dirty="0">
                      <a:solidFill>
                        <a:srgbClr val="00B0F0"/>
                      </a:solidFill>
                    </a:rPr>
                    <a:t> 0</a:t>
                  </a:r>
                </a:p>
                <a:p>
                  <a:r>
                    <a:rPr lang="de-DE" sz="1600" dirty="0">
                      <a:solidFill>
                        <a:srgbClr val="00B0F0"/>
                      </a:solidFill>
                    </a:rPr>
                    <a:t>sonst</a:t>
                  </a:r>
                </a:p>
              </p:txBody>
            </p:sp>
          </mc:Choice>
          <mc:Fallback xmlns="">
            <p:sp>
              <p:nvSpPr>
                <p:cNvPr id="42" name="Rechteck 41"/>
                <p:cNvSpPr>
                  <a:spLocks noRot="1" noChangeAspect="1" noMove="1" noResize="1" noEditPoints="1" noAdjustHandles="1" noChangeArrowheads="1" noChangeShapeType="1" noTextEdit="1"/>
                </p:cNvSpPr>
                <p:nvPr/>
              </p:nvSpPr>
              <p:spPr>
                <a:xfrm>
                  <a:off x="6643893" y="2628504"/>
                  <a:ext cx="1550773" cy="584775"/>
                </a:xfrm>
                <a:prstGeom prst="rect">
                  <a:avLst/>
                </a:prstGeom>
                <a:blipFill>
                  <a:blip r:embed="rId11"/>
                  <a:stretch>
                    <a:fillRect l="-1845" t="-3125" b="-12500"/>
                  </a:stretch>
                </a:blipFill>
              </p:spPr>
              <p:txBody>
                <a:bodyPr/>
                <a:lstStyle/>
                <a:p>
                  <a:r>
                    <a:rPr lang="de-DE">
                      <a:noFill/>
                    </a:rPr>
                    <a:t> </a:t>
                  </a:r>
                </a:p>
              </p:txBody>
            </p:sp>
          </mc:Fallback>
        </mc:AlternateContent>
        <p:sp>
          <p:nvSpPr>
            <p:cNvPr id="43" name="Geschweifte Klammer links 42"/>
            <p:cNvSpPr/>
            <p:nvPr/>
          </p:nvSpPr>
          <p:spPr>
            <a:xfrm>
              <a:off x="5640860" y="2747749"/>
              <a:ext cx="216244" cy="539898"/>
            </a:xfrm>
            <a:prstGeom prst="leftBrace">
              <a:avLst/>
            </a:prstGeom>
            <a:no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44" name="Rechteck 43"/>
              <p:cNvSpPr/>
              <p:nvPr/>
            </p:nvSpPr>
            <p:spPr>
              <a:xfrm>
                <a:off x="3120355" y="2532962"/>
                <a:ext cx="64844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2">
                                  <a:lumMod val="75000"/>
                                </a:schemeClr>
                              </a:solidFill>
                              <a:latin typeface="Cambria Math" panose="02040503050406030204" pitchFamily="18" charset="0"/>
                            </a:rPr>
                          </m:ctrlPr>
                        </m:sSubPr>
                        <m:e>
                          <m:r>
                            <a:rPr lang="de-DE" b="1" i="1" smtClean="0">
                              <a:solidFill>
                                <a:schemeClr val="tx2">
                                  <a:lumMod val="75000"/>
                                </a:schemeClr>
                              </a:solidFill>
                              <a:latin typeface="Cambria Math" panose="02040503050406030204" pitchFamily="18" charset="0"/>
                            </a:rPr>
                            <m:t>𝒚</m:t>
                          </m:r>
                        </m:e>
                        <m:sub>
                          <m:r>
                            <a:rPr lang="de-DE" b="1">
                              <a:solidFill>
                                <a:schemeClr val="tx2">
                                  <a:lumMod val="75000"/>
                                </a:schemeClr>
                              </a:solidFill>
                              <a:latin typeface="Cambria Math" panose="02040503050406030204" pitchFamily="18" charset="0"/>
                            </a:rPr>
                            <m:t>𝟏</m:t>
                          </m:r>
                        </m:sub>
                      </m:sSub>
                    </m:oMath>
                  </m:oMathPara>
                </a14:m>
                <a:endParaRPr lang="de-DE" dirty="0"/>
              </a:p>
            </p:txBody>
          </p:sp>
        </mc:Choice>
        <mc:Fallback xmlns="">
          <p:sp>
            <p:nvSpPr>
              <p:cNvPr id="44" name="Rechteck 43"/>
              <p:cNvSpPr>
                <a:spLocks noRot="1" noChangeAspect="1" noMove="1" noResize="1" noEditPoints="1" noAdjustHandles="1" noChangeArrowheads="1" noChangeShapeType="1" noTextEdit="1"/>
              </p:cNvSpPr>
              <p:nvPr/>
            </p:nvSpPr>
            <p:spPr>
              <a:xfrm>
                <a:off x="3120355" y="2532962"/>
                <a:ext cx="648449" cy="369332"/>
              </a:xfrm>
              <a:prstGeom prst="rect">
                <a:avLst/>
              </a:prstGeom>
              <a:blipFill>
                <a:blip r:embed="rId12"/>
                <a:stretch>
                  <a:fillRect b="-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7" name="Rechteck 46"/>
              <p:cNvSpPr/>
              <p:nvPr/>
            </p:nvSpPr>
            <p:spPr>
              <a:xfrm>
                <a:off x="3130977" y="3914413"/>
                <a:ext cx="64844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solidFill>
                                <a:schemeClr val="tx2">
                                  <a:lumMod val="75000"/>
                                </a:schemeClr>
                              </a:solidFill>
                              <a:latin typeface="Cambria Math" panose="02040503050406030204" pitchFamily="18" charset="0"/>
                            </a:rPr>
                          </m:ctrlPr>
                        </m:sSubPr>
                        <m:e>
                          <m:r>
                            <a:rPr lang="de-DE" b="1" i="1" smtClean="0">
                              <a:solidFill>
                                <a:schemeClr val="tx2">
                                  <a:lumMod val="75000"/>
                                </a:schemeClr>
                              </a:solidFill>
                              <a:latin typeface="Cambria Math" panose="02040503050406030204" pitchFamily="18" charset="0"/>
                            </a:rPr>
                            <m:t>𝒚</m:t>
                          </m:r>
                        </m:e>
                        <m:sub>
                          <m:r>
                            <a:rPr lang="de-DE" b="1" i="0" smtClean="0">
                              <a:solidFill>
                                <a:schemeClr val="tx2">
                                  <a:lumMod val="75000"/>
                                </a:schemeClr>
                              </a:solidFill>
                              <a:latin typeface="Cambria Math" panose="02040503050406030204" pitchFamily="18" charset="0"/>
                            </a:rPr>
                            <m:t>𝟐</m:t>
                          </m:r>
                        </m:sub>
                      </m:sSub>
                    </m:oMath>
                  </m:oMathPara>
                </a14:m>
                <a:endParaRPr lang="de-DE" dirty="0"/>
              </a:p>
            </p:txBody>
          </p:sp>
        </mc:Choice>
        <mc:Fallback xmlns="">
          <p:sp>
            <p:nvSpPr>
              <p:cNvPr id="47" name="Rechteck 46"/>
              <p:cNvSpPr>
                <a:spLocks noRot="1" noChangeAspect="1" noMove="1" noResize="1" noEditPoints="1" noAdjustHandles="1" noChangeArrowheads="1" noChangeShapeType="1" noTextEdit="1"/>
              </p:cNvSpPr>
              <p:nvPr/>
            </p:nvSpPr>
            <p:spPr>
              <a:xfrm>
                <a:off x="3130977" y="3914413"/>
                <a:ext cx="648449" cy="369332"/>
              </a:xfrm>
              <a:prstGeom prst="rect">
                <a:avLst/>
              </a:prstGeom>
              <a:blipFill>
                <a:blip r:embed="rId13"/>
                <a:stretch>
                  <a:fillRect b="-6557"/>
                </a:stretch>
              </a:blipFill>
            </p:spPr>
            <p:txBody>
              <a:bodyPr/>
              <a:lstStyle/>
              <a:p>
                <a:r>
                  <a:rPr lang="de-DE">
                    <a:noFill/>
                  </a:rPr>
                  <a:t> </a:t>
                </a:r>
              </a:p>
            </p:txBody>
          </p:sp>
        </mc:Fallback>
      </mc:AlternateContent>
      <p:grpSp>
        <p:nvGrpSpPr>
          <p:cNvPr id="5" name="Gruppieren 4">
            <a:extLst>
              <a:ext uri="{FF2B5EF4-FFF2-40B4-BE49-F238E27FC236}">
                <a16:creationId xmlns:a16="http://schemas.microsoft.com/office/drawing/2014/main" id="{9CC661F3-BC40-4DFC-8EC0-ED158DDC581C}"/>
              </a:ext>
            </a:extLst>
          </p:cNvPr>
          <p:cNvGrpSpPr/>
          <p:nvPr/>
        </p:nvGrpSpPr>
        <p:grpSpPr>
          <a:xfrm>
            <a:off x="436256" y="5308542"/>
            <a:ext cx="3249505" cy="1015661"/>
            <a:chOff x="436256" y="5308542"/>
            <a:chExt cx="3249505" cy="1015661"/>
          </a:xfrm>
        </p:grpSpPr>
        <mc:AlternateContent xmlns:mc="http://schemas.openxmlformats.org/markup-compatibility/2006" xmlns:a14="http://schemas.microsoft.com/office/drawing/2010/main">
          <mc:Choice Requires="a14">
            <p:sp>
              <p:nvSpPr>
                <p:cNvPr id="48" name="Rechteck 47"/>
                <p:cNvSpPr/>
                <p:nvPr/>
              </p:nvSpPr>
              <p:spPr>
                <a:xfrm>
                  <a:off x="436256" y="5308542"/>
                  <a:ext cx="3249505" cy="338554"/>
                </a:xfrm>
                <a:prstGeom prst="rect">
                  <a:avLst/>
                </a:prstGeom>
                <a:ln>
                  <a:noFill/>
                </a:ln>
              </p:spPr>
              <p:txBody>
                <a:bodyPr wrap="square">
                  <a:spAutoFit/>
                </a:bodyPr>
                <a:lstStyle/>
                <a:p>
                  <a14:m>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𝒇</m:t>
                          </m:r>
                        </m:e>
                        <m:sub>
                          <m:r>
                            <a:rPr lang="de-DE" sz="1600" b="1" i="1" smtClean="0">
                              <a:solidFill>
                                <a:srgbClr val="7030A0"/>
                              </a:solidFill>
                              <a:latin typeface="Cambria Math" panose="02040503050406030204" pitchFamily="18" charset="0"/>
                            </a:rPr>
                            <m:t>𝟐</m:t>
                          </m:r>
                        </m:sub>
                      </m:sSub>
                      <m:r>
                        <a:rPr lang="de-DE" sz="1600" b="1">
                          <a:solidFill>
                            <a:srgbClr val="7030A0"/>
                          </a:solidFill>
                          <a:latin typeface="Cambria Math" panose="02040503050406030204" pitchFamily="18" charset="0"/>
                        </a:rPr>
                        <m:t>=</m:t>
                      </m:r>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𝒘</m:t>
                          </m:r>
                        </m:e>
                        <m:sub>
                          <m:r>
                            <a:rPr lang="de-DE" sz="1600" b="1" i="0" smtClean="0">
                              <a:solidFill>
                                <a:srgbClr val="7030A0"/>
                              </a:solidFill>
                              <a:latin typeface="Cambria Math" panose="02040503050406030204" pitchFamily="18" charset="0"/>
                            </a:rPr>
                            <m:t>𝟐</m:t>
                          </m:r>
                          <m:r>
                            <a:rPr lang="de-DE" sz="1600" b="1" i="1">
                              <a:solidFill>
                                <a:srgbClr val="7030A0"/>
                              </a:solidFill>
                              <a:latin typeface="Cambria Math" panose="02040503050406030204" pitchFamily="18" charset="0"/>
                            </a:rPr>
                            <m:t>𝟏</m:t>
                          </m:r>
                        </m:sub>
                      </m:sSub>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𝒙</m:t>
                          </m:r>
                        </m:e>
                        <m:sub>
                          <m:r>
                            <a:rPr lang="de-DE" sz="1600" b="1" i="1">
                              <a:solidFill>
                                <a:srgbClr val="7030A0"/>
                              </a:solidFill>
                              <a:latin typeface="Cambria Math" panose="02040503050406030204" pitchFamily="18" charset="0"/>
                            </a:rPr>
                            <m:t>𝟏</m:t>
                          </m:r>
                        </m:sub>
                      </m:sSub>
                      <m:r>
                        <a:rPr lang="de-DE" sz="1600" b="1">
                          <a:solidFill>
                            <a:srgbClr val="7030A0"/>
                          </a:solidFill>
                          <a:latin typeface="Cambria Math" panose="02040503050406030204" pitchFamily="18" charset="0"/>
                        </a:rPr>
                        <m:t>+</m:t>
                      </m:r>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𝒘</m:t>
                          </m:r>
                        </m:e>
                        <m:sub>
                          <m:r>
                            <a:rPr lang="de-DE" sz="1600" b="1" i="1">
                              <a:solidFill>
                                <a:srgbClr val="7030A0"/>
                              </a:solidFill>
                              <a:latin typeface="Cambria Math" panose="02040503050406030204" pitchFamily="18" charset="0"/>
                            </a:rPr>
                            <m:t>𝟐</m:t>
                          </m:r>
                          <m:r>
                            <a:rPr lang="de-DE" sz="1600" b="1" i="0" smtClean="0">
                              <a:solidFill>
                                <a:srgbClr val="7030A0"/>
                              </a:solidFill>
                              <a:latin typeface="Cambria Math" panose="02040503050406030204" pitchFamily="18" charset="0"/>
                            </a:rPr>
                            <m:t>𝟏</m:t>
                          </m:r>
                          <m:r>
                            <a:rPr lang="de-DE" sz="1600" b="1" i="0" smtClean="0">
                              <a:solidFill>
                                <a:srgbClr val="7030A0"/>
                              </a:solidFill>
                              <a:latin typeface="Cambria Math" panose="02040503050406030204" pitchFamily="18" charset="0"/>
                            </a:rPr>
                            <m:t>  </m:t>
                          </m:r>
                        </m:sub>
                      </m:sSub>
                      <m:sSub>
                        <m:sSubPr>
                          <m:ctrlPr>
                            <a:rPr lang="de-DE" sz="1600" b="1" i="1">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𝒙</m:t>
                          </m:r>
                        </m:e>
                        <m:sub>
                          <m:r>
                            <a:rPr lang="de-DE" sz="1600" b="1" i="1">
                              <a:solidFill>
                                <a:srgbClr val="7030A0"/>
                              </a:solidFill>
                              <a:latin typeface="Cambria Math" panose="02040503050406030204" pitchFamily="18" charset="0"/>
                            </a:rPr>
                            <m:t>𝟐</m:t>
                          </m:r>
                        </m:sub>
                      </m:sSub>
                    </m:oMath>
                  </a14:m>
                  <a:r>
                    <a:rPr lang="de-DE" sz="1600" b="1" dirty="0">
                      <a:solidFill>
                        <a:srgbClr val="7030A0"/>
                      </a:solidFill>
                    </a:rPr>
                    <a:t> + </a:t>
                  </a:r>
                  <a14:m>
                    <m:oMath xmlns:m="http://schemas.openxmlformats.org/officeDocument/2006/math">
                      <m:sSub>
                        <m:sSubPr>
                          <m:ctrlPr>
                            <a:rPr lang="de-DE" sz="1600" b="1" i="1">
                              <a:solidFill>
                                <a:srgbClr val="7030A0"/>
                              </a:solidFill>
                              <a:latin typeface="Cambria Math" panose="02040503050406030204" pitchFamily="18" charset="0"/>
                            </a:rPr>
                          </m:ctrlPr>
                        </m:sSubPr>
                        <m:e>
                          <m:r>
                            <a:rPr lang="de-DE" sz="1600" b="1" i="1" smtClean="0">
                              <a:solidFill>
                                <a:srgbClr val="7030A0"/>
                              </a:solidFill>
                              <a:latin typeface="Cambria Math" panose="02040503050406030204" pitchFamily="18" charset="0"/>
                            </a:rPr>
                            <m:t>𝒃</m:t>
                          </m:r>
                        </m:e>
                        <m:sub>
                          <m:r>
                            <a:rPr lang="de-DE" sz="1600" b="1" i="1">
                              <a:solidFill>
                                <a:srgbClr val="7030A0"/>
                              </a:solidFill>
                              <a:latin typeface="Cambria Math" panose="02040503050406030204" pitchFamily="18" charset="0"/>
                            </a:rPr>
                            <m:t>𝟐</m:t>
                          </m:r>
                        </m:sub>
                      </m:sSub>
                    </m:oMath>
                  </a14:m>
                  <a:endParaRPr lang="de-DE" sz="1600" b="1" dirty="0">
                    <a:solidFill>
                      <a:srgbClr val="7030A0"/>
                    </a:solidFill>
                  </a:endParaRPr>
                </a:p>
              </p:txBody>
            </p:sp>
          </mc:Choice>
          <mc:Fallback xmlns="">
            <p:sp>
              <p:nvSpPr>
                <p:cNvPr id="48" name="Rechteck 47"/>
                <p:cNvSpPr>
                  <a:spLocks noRot="1" noChangeAspect="1" noMove="1" noResize="1" noEditPoints="1" noAdjustHandles="1" noChangeArrowheads="1" noChangeShapeType="1" noTextEdit="1"/>
                </p:cNvSpPr>
                <p:nvPr/>
              </p:nvSpPr>
              <p:spPr>
                <a:xfrm>
                  <a:off x="436256" y="5308542"/>
                  <a:ext cx="3249505" cy="338554"/>
                </a:xfrm>
                <a:prstGeom prst="rect">
                  <a:avLst/>
                </a:prstGeom>
                <a:blipFill>
                  <a:blip r:embed="rId14"/>
                  <a:stretch>
                    <a:fillRect l="-188" t="-5455" b="-23636"/>
                  </a:stretch>
                </a:blipFill>
                <a:ln>
                  <a:noFill/>
                </a:ln>
              </p:spPr>
              <p:txBody>
                <a:bodyPr/>
                <a:lstStyle/>
                <a:p>
                  <a:r>
                    <a:rPr lang="de-DE">
                      <a:noFill/>
                    </a:rPr>
                    <a:t> </a:t>
                  </a:r>
                </a:p>
              </p:txBody>
            </p:sp>
          </mc:Fallback>
        </mc:AlternateContent>
        <p:grpSp>
          <p:nvGrpSpPr>
            <p:cNvPr id="49" name="Gruppieren 48"/>
            <p:cNvGrpSpPr/>
            <p:nvPr/>
          </p:nvGrpSpPr>
          <p:grpSpPr>
            <a:xfrm>
              <a:off x="469601" y="5647096"/>
              <a:ext cx="2879535" cy="677107"/>
              <a:chOff x="5640859" y="2562165"/>
              <a:chExt cx="2564028" cy="766702"/>
            </a:xfrm>
          </p:grpSpPr>
          <mc:AlternateContent xmlns:mc="http://schemas.openxmlformats.org/markup-compatibility/2006" xmlns:a14="http://schemas.microsoft.com/office/drawing/2010/main">
            <mc:Choice Requires="a14">
              <p:sp>
                <p:nvSpPr>
                  <p:cNvPr id="50" name="Textfeld 49"/>
                  <p:cNvSpPr txBox="1"/>
                  <p:nvPr/>
                </p:nvSpPr>
                <p:spPr>
                  <a:xfrm>
                    <a:off x="5640859" y="2656704"/>
                    <a:ext cx="1143000" cy="278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𝟐</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𝟏</m:t>
                          </m:r>
                        </m:oMath>
                      </m:oMathPara>
                    </a14:m>
                    <a:endParaRPr lang="de-DE" sz="1600" b="1" dirty="0">
                      <a:solidFill>
                        <a:srgbClr val="7030A0"/>
                      </a:solidFill>
                    </a:endParaRPr>
                  </a:p>
                </p:txBody>
              </p:sp>
            </mc:Choice>
            <mc:Fallback xmlns="">
              <p:sp>
                <p:nvSpPr>
                  <p:cNvPr id="50" name="Textfeld 49"/>
                  <p:cNvSpPr txBox="1">
                    <a:spLocks noRot="1" noChangeAspect="1" noMove="1" noResize="1" noEditPoints="1" noAdjustHandles="1" noChangeArrowheads="1" noChangeShapeType="1" noTextEdit="1"/>
                  </p:cNvSpPr>
                  <p:nvPr/>
                </p:nvSpPr>
                <p:spPr>
                  <a:xfrm>
                    <a:off x="5640859" y="2656704"/>
                    <a:ext cx="1143000" cy="278801"/>
                  </a:xfrm>
                  <a:prstGeom prst="rect">
                    <a:avLst/>
                  </a:prstGeom>
                  <a:blipFill>
                    <a:blip r:embed="rId15"/>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p:cNvSpPr txBox="1"/>
                  <p:nvPr/>
                </p:nvSpPr>
                <p:spPr>
                  <a:xfrm>
                    <a:off x="5640859" y="2979870"/>
                    <a:ext cx="1143000" cy="278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𝟐</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𝟎</m:t>
                          </m:r>
                        </m:oMath>
                      </m:oMathPara>
                    </a14:m>
                    <a:endParaRPr lang="de-DE" sz="1600" b="1" dirty="0">
                      <a:solidFill>
                        <a:srgbClr val="7030A0"/>
                      </a:solidFill>
                    </a:endParaRPr>
                  </a:p>
                </p:txBody>
              </p:sp>
            </mc:Choice>
            <mc:Fallback xmlns="">
              <p:sp>
                <p:nvSpPr>
                  <p:cNvPr id="51" name="Textfeld 50"/>
                  <p:cNvSpPr txBox="1">
                    <a:spLocks noRot="1" noChangeAspect="1" noMove="1" noResize="1" noEditPoints="1" noAdjustHandles="1" noChangeArrowheads="1" noChangeShapeType="1" noTextEdit="1"/>
                  </p:cNvSpPr>
                  <p:nvPr/>
                </p:nvSpPr>
                <p:spPr>
                  <a:xfrm>
                    <a:off x="5640859" y="2979870"/>
                    <a:ext cx="1143000" cy="278801"/>
                  </a:xfrm>
                  <a:prstGeom prst="rect">
                    <a:avLst/>
                  </a:prstGeom>
                  <a:blipFill>
                    <a:blip r:embed="rId16"/>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2" name="Rechteck 51"/>
                  <p:cNvSpPr/>
                  <p:nvPr/>
                </p:nvSpPr>
                <p:spPr>
                  <a:xfrm>
                    <a:off x="6654114" y="2562165"/>
                    <a:ext cx="1550773" cy="766702"/>
                  </a:xfrm>
                  <a:prstGeom prst="rect">
                    <a:avLst/>
                  </a:prstGeom>
                </p:spPr>
                <p:txBody>
                  <a:bodyPr wrap="square">
                    <a:spAutoFit/>
                  </a:bodyPr>
                  <a:lstStyle/>
                  <a:p>
                    <a:r>
                      <a:rPr lang="de-DE" sz="1600" dirty="0">
                        <a:solidFill>
                          <a:srgbClr val="7030A0"/>
                        </a:solidFill>
                      </a:rPr>
                      <a:t>wenn</a:t>
                    </a:r>
                    <a:r>
                      <a:rPr lang="de-DE" dirty="0">
                        <a:solidFill>
                          <a:srgbClr val="7030A0"/>
                        </a:solidFill>
                      </a:rPr>
                      <a:t> </a:t>
                    </a:r>
                    <a14:m>
                      <m:oMath xmlns:m="http://schemas.openxmlformats.org/officeDocument/2006/math">
                        <m:sSub>
                          <m:sSubPr>
                            <m:ctrlPr>
                              <a:rPr lang="de-DE" sz="2000" b="1" i="1">
                                <a:solidFill>
                                  <a:srgbClr val="7030A0"/>
                                </a:solidFill>
                                <a:latin typeface="Cambria Math" panose="02040503050406030204" pitchFamily="18" charset="0"/>
                              </a:rPr>
                            </m:ctrlPr>
                          </m:sSubPr>
                          <m:e>
                            <m:r>
                              <a:rPr lang="de-DE" sz="2000" b="1" i="1" smtClean="0">
                                <a:solidFill>
                                  <a:srgbClr val="7030A0"/>
                                </a:solidFill>
                                <a:latin typeface="Cambria Math" panose="02040503050406030204" pitchFamily="18" charset="0"/>
                              </a:rPr>
                              <m:t>𝒇</m:t>
                            </m:r>
                          </m:e>
                          <m:sub>
                            <m:r>
                              <a:rPr lang="de-DE" sz="2000" b="1" i="0" smtClean="0">
                                <a:solidFill>
                                  <a:srgbClr val="7030A0"/>
                                </a:solidFill>
                                <a:latin typeface="Cambria Math" panose="02040503050406030204" pitchFamily="18" charset="0"/>
                              </a:rPr>
                              <m:t>𝟐</m:t>
                            </m:r>
                          </m:sub>
                        </m:sSub>
                        <m:r>
                          <a:rPr lang="de-DE" sz="1600" b="1" i="1" smtClean="0">
                            <a:solidFill>
                              <a:srgbClr val="7030A0"/>
                            </a:solidFill>
                            <a:latin typeface="Cambria Math" panose="02040503050406030204" pitchFamily="18" charset="0"/>
                            <a:ea typeface="Cambria Math" panose="02040503050406030204" pitchFamily="18" charset="0"/>
                          </a:rPr>
                          <m:t>≥</m:t>
                        </m:r>
                      </m:oMath>
                    </a14:m>
                    <a:r>
                      <a:rPr lang="de-DE" sz="2000" dirty="0">
                        <a:solidFill>
                          <a:srgbClr val="7030A0"/>
                        </a:solidFill>
                      </a:rPr>
                      <a:t> 0</a:t>
                    </a:r>
                  </a:p>
                  <a:p>
                    <a:r>
                      <a:rPr lang="de-DE" dirty="0">
                        <a:solidFill>
                          <a:srgbClr val="7030A0"/>
                        </a:solidFill>
                      </a:rPr>
                      <a:t>sonst</a:t>
                    </a:r>
                  </a:p>
                </p:txBody>
              </p:sp>
            </mc:Choice>
            <mc:Fallback xmlns="">
              <p:sp>
                <p:nvSpPr>
                  <p:cNvPr id="52" name="Rechteck 51"/>
                  <p:cNvSpPr>
                    <a:spLocks noRot="1" noChangeAspect="1" noMove="1" noResize="1" noEditPoints="1" noAdjustHandles="1" noChangeArrowheads="1" noChangeShapeType="1" noTextEdit="1"/>
                  </p:cNvSpPr>
                  <p:nvPr/>
                </p:nvSpPr>
                <p:spPr>
                  <a:xfrm>
                    <a:off x="6654114" y="2562165"/>
                    <a:ext cx="1550773" cy="766702"/>
                  </a:xfrm>
                  <a:prstGeom prst="rect">
                    <a:avLst/>
                  </a:prstGeom>
                  <a:blipFill>
                    <a:blip r:embed="rId17"/>
                    <a:stretch>
                      <a:fillRect l="-3158" t="-4505" b="-13514"/>
                    </a:stretch>
                  </a:blipFill>
                </p:spPr>
                <p:txBody>
                  <a:bodyPr/>
                  <a:lstStyle/>
                  <a:p>
                    <a:r>
                      <a:rPr lang="de-DE">
                        <a:noFill/>
                      </a:rPr>
                      <a:t> </a:t>
                    </a:r>
                  </a:p>
                </p:txBody>
              </p:sp>
            </mc:Fallback>
          </mc:AlternateContent>
          <p:sp>
            <p:nvSpPr>
              <p:cNvPr id="53" name="Geschweifte Klammer links 52"/>
              <p:cNvSpPr/>
              <p:nvPr/>
            </p:nvSpPr>
            <p:spPr>
              <a:xfrm>
                <a:off x="5640860" y="2747749"/>
                <a:ext cx="216244" cy="539898"/>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7030A0"/>
                  </a:solidFill>
                </a:endParaRPr>
              </a:p>
            </p:txBody>
          </p:sp>
        </p:grpSp>
      </p:grpSp>
      <p:grpSp>
        <p:nvGrpSpPr>
          <p:cNvPr id="8" name="Gruppieren 7">
            <a:extLst>
              <a:ext uri="{FF2B5EF4-FFF2-40B4-BE49-F238E27FC236}">
                <a16:creationId xmlns:a16="http://schemas.microsoft.com/office/drawing/2014/main" id="{907BC4FE-233E-4141-9843-976E0EF2A53B}"/>
              </a:ext>
            </a:extLst>
          </p:cNvPr>
          <p:cNvGrpSpPr/>
          <p:nvPr/>
        </p:nvGrpSpPr>
        <p:grpSpPr>
          <a:xfrm>
            <a:off x="4358097" y="3695416"/>
            <a:ext cx="2825187" cy="946413"/>
            <a:chOff x="6243257" y="3330159"/>
            <a:chExt cx="3482050" cy="946413"/>
          </a:xfrm>
        </p:grpSpPr>
        <mc:AlternateContent xmlns:mc="http://schemas.openxmlformats.org/markup-compatibility/2006" xmlns:a14="http://schemas.microsoft.com/office/drawing/2010/main">
          <mc:Choice Requires="a14">
            <p:sp>
              <p:nvSpPr>
                <p:cNvPr id="54" name="Rechteck 53"/>
                <p:cNvSpPr/>
                <p:nvPr/>
              </p:nvSpPr>
              <p:spPr>
                <a:xfrm>
                  <a:off x="6243257" y="3330159"/>
                  <a:ext cx="2552174" cy="338554"/>
                </a:xfrm>
                <a:prstGeom prst="rect">
                  <a:avLst/>
                </a:prstGeom>
              </p:spPr>
              <p:txBody>
                <a:bodyPr wrap="none">
                  <a:spAutoFit/>
                </a:bodyPr>
                <a:lstStyle/>
                <a:p>
                  <a14:m>
                    <m:oMath xmlns:m="http://schemas.openxmlformats.org/officeDocument/2006/math">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𝒇</m:t>
                          </m:r>
                        </m:e>
                        <m:sub>
                          <m:r>
                            <a:rPr lang="de-DE" sz="1600" b="1" i="1" smtClean="0">
                              <a:solidFill>
                                <a:srgbClr val="FF0000"/>
                              </a:solidFill>
                              <a:latin typeface="Cambria Math" panose="02040503050406030204" pitchFamily="18" charset="0"/>
                            </a:rPr>
                            <m:t>𝟑</m:t>
                          </m:r>
                        </m:sub>
                      </m:sSub>
                      <m:r>
                        <a:rPr lang="de-DE" sz="1600" b="1">
                          <a:solidFill>
                            <a:srgbClr val="FF0000"/>
                          </a:solidFill>
                          <a:latin typeface="Cambria Math" panose="02040503050406030204" pitchFamily="18" charset="0"/>
                        </a:rPr>
                        <m:t>=</m:t>
                      </m:r>
                      <m:sSub>
                        <m:sSubPr>
                          <m:ctrlPr>
                            <a:rPr lang="de-DE" sz="1600" b="1" i="1">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𝒘</m:t>
                          </m:r>
                        </m:e>
                        <m:sub>
                          <m:r>
                            <a:rPr lang="de-DE" sz="1600" b="1" i="0" smtClean="0">
                              <a:solidFill>
                                <a:srgbClr val="FF0000"/>
                              </a:solidFill>
                              <a:latin typeface="Cambria Math" panose="02040503050406030204" pitchFamily="18" charset="0"/>
                            </a:rPr>
                            <m:t>𝟑𝟏</m:t>
                          </m:r>
                          <m:r>
                            <a:rPr lang="de-DE" sz="1600" b="1" i="0" smtClean="0">
                              <a:solidFill>
                                <a:srgbClr val="FF0000"/>
                              </a:solidFill>
                              <a:latin typeface="Cambria Math" panose="02040503050406030204" pitchFamily="18" charset="0"/>
                            </a:rPr>
                            <m:t> </m:t>
                          </m:r>
                        </m:sub>
                      </m:sSub>
                      <m:sSub>
                        <m:sSubPr>
                          <m:ctrlPr>
                            <a:rPr lang="de-DE" sz="1600" b="1" i="1" smtClean="0">
                              <a:solidFill>
                                <a:srgbClr val="00B0F0"/>
                              </a:solidFill>
                              <a:latin typeface="Cambria Math" panose="02040503050406030204" pitchFamily="18" charset="0"/>
                            </a:rPr>
                          </m:ctrlPr>
                        </m:sSubPr>
                        <m:e>
                          <m:r>
                            <a:rPr lang="de-DE" sz="1600" b="1" i="1">
                              <a:solidFill>
                                <a:srgbClr val="00B0F0"/>
                              </a:solidFill>
                              <a:latin typeface="Cambria Math" panose="02040503050406030204" pitchFamily="18" charset="0"/>
                            </a:rPr>
                            <m:t>𝒚</m:t>
                          </m:r>
                        </m:e>
                        <m:sub>
                          <m:r>
                            <a:rPr lang="de-DE" sz="1600" b="1">
                              <a:solidFill>
                                <a:srgbClr val="00B0F0"/>
                              </a:solidFill>
                              <a:latin typeface="Cambria Math" panose="02040503050406030204" pitchFamily="18" charset="0"/>
                            </a:rPr>
                            <m:t>𝟏</m:t>
                          </m:r>
                        </m:sub>
                      </m:sSub>
                      <m:r>
                        <a:rPr lang="de-DE" sz="1600" b="1">
                          <a:solidFill>
                            <a:srgbClr val="7030A0"/>
                          </a:solidFill>
                          <a:latin typeface="Cambria Math" panose="02040503050406030204" pitchFamily="18" charset="0"/>
                        </a:rPr>
                        <m:t>+</m:t>
                      </m:r>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𝒘</m:t>
                          </m:r>
                        </m:e>
                        <m:sub>
                          <m:r>
                            <a:rPr lang="de-DE" sz="1600" b="1" i="0" smtClean="0">
                              <a:solidFill>
                                <a:srgbClr val="FF0000"/>
                              </a:solidFill>
                              <a:latin typeface="Cambria Math" panose="02040503050406030204" pitchFamily="18" charset="0"/>
                            </a:rPr>
                            <m:t>𝟑</m:t>
                          </m:r>
                          <m:r>
                            <a:rPr lang="de-DE" sz="1600" b="1">
                              <a:solidFill>
                                <a:srgbClr val="FF0000"/>
                              </a:solidFill>
                              <a:latin typeface="Cambria Math" panose="02040503050406030204" pitchFamily="18" charset="0"/>
                            </a:rPr>
                            <m:t>𝟐</m:t>
                          </m:r>
                        </m:sub>
                      </m:sSub>
                      <m:sSub>
                        <m:sSubPr>
                          <m:ctrlPr>
                            <a:rPr lang="de-DE" sz="1600" b="1" i="1" smtClean="0">
                              <a:solidFill>
                                <a:srgbClr val="FF0000"/>
                              </a:solidFill>
                              <a:latin typeface="Cambria Math" panose="02040503050406030204" pitchFamily="18" charset="0"/>
                            </a:rPr>
                          </m:ctrlPr>
                        </m:sSubPr>
                        <m:e>
                          <m:r>
                            <a:rPr lang="de-DE" sz="1600" b="1" i="1" smtClean="0">
                              <a:solidFill>
                                <a:srgbClr val="FF0000"/>
                              </a:solidFill>
                              <a:latin typeface="Cambria Math" panose="02040503050406030204" pitchFamily="18" charset="0"/>
                            </a:rPr>
                            <m:t> </m:t>
                          </m:r>
                          <m:r>
                            <a:rPr lang="de-DE" sz="1600" b="1" i="1" smtClean="0">
                              <a:solidFill>
                                <a:srgbClr val="FF0000"/>
                              </a:solidFill>
                              <a:latin typeface="Cambria Math" panose="02040503050406030204" pitchFamily="18" charset="0"/>
                            </a:rPr>
                            <m:t>𝒚</m:t>
                          </m:r>
                        </m:e>
                        <m:sub>
                          <m:r>
                            <a:rPr lang="de-DE" sz="1600" b="1">
                              <a:solidFill>
                                <a:srgbClr val="FF0000"/>
                              </a:solidFill>
                              <a:latin typeface="Cambria Math" panose="02040503050406030204" pitchFamily="18" charset="0"/>
                            </a:rPr>
                            <m:t>𝟐</m:t>
                          </m:r>
                        </m:sub>
                      </m:sSub>
                    </m:oMath>
                  </a14:m>
                  <a:r>
                    <a:rPr lang="de-DE" sz="1600" dirty="0">
                      <a:solidFill>
                        <a:srgbClr val="7030A0"/>
                      </a:solidFill>
                    </a:rPr>
                    <a:t> + </a:t>
                  </a:r>
                  <a14:m>
                    <m:oMath xmlns:m="http://schemas.openxmlformats.org/officeDocument/2006/math">
                      <m:sSub>
                        <m:sSubPr>
                          <m:ctrlPr>
                            <a:rPr lang="de-DE" sz="1600" b="1" i="1" smtClean="0">
                              <a:solidFill>
                                <a:srgbClr val="FF0000"/>
                              </a:solidFill>
                              <a:latin typeface="Cambria Math" panose="02040503050406030204" pitchFamily="18" charset="0"/>
                            </a:rPr>
                          </m:ctrlPr>
                        </m:sSubPr>
                        <m:e>
                          <m:r>
                            <a:rPr lang="de-DE" sz="1600" b="1" i="1">
                              <a:solidFill>
                                <a:srgbClr val="FF0000"/>
                              </a:solidFill>
                              <a:latin typeface="Cambria Math" panose="02040503050406030204" pitchFamily="18" charset="0"/>
                            </a:rPr>
                            <m:t>𝒃</m:t>
                          </m:r>
                        </m:e>
                        <m:sub>
                          <m:r>
                            <a:rPr lang="de-DE" sz="1600" b="1" i="1" smtClean="0">
                              <a:solidFill>
                                <a:srgbClr val="FF0000"/>
                              </a:solidFill>
                              <a:latin typeface="Cambria Math" panose="02040503050406030204" pitchFamily="18" charset="0"/>
                            </a:rPr>
                            <m:t>𝟑</m:t>
                          </m:r>
                        </m:sub>
                      </m:sSub>
                    </m:oMath>
                  </a14:m>
                  <a:endParaRPr lang="de-DE" sz="1600" dirty="0"/>
                </a:p>
              </p:txBody>
            </p:sp>
          </mc:Choice>
          <mc:Fallback xmlns="">
            <p:sp>
              <p:nvSpPr>
                <p:cNvPr id="54" name="Rechteck 53"/>
                <p:cNvSpPr>
                  <a:spLocks noRot="1" noChangeAspect="1" noMove="1" noResize="1" noEditPoints="1" noAdjustHandles="1" noChangeArrowheads="1" noChangeShapeType="1" noTextEdit="1"/>
                </p:cNvSpPr>
                <p:nvPr/>
              </p:nvSpPr>
              <p:spPr>
                <a:xfrm>
                  <a:off x="6243257" y="3330159"/>
                  <a:ext cx="2552174" cy="338554"/>
                </a:xfrm>
                <a:prstGeom prst="rect">
                  <a:avLst/>
                </a:prstGeom>
                <a:blipFill>
                  <a:blip r:embed="rId18"/>
                  <a:stretch>
                    <a:fillRect l="-294" t="-5357" r="-19412" b="-21429"/>
                  </a:stretch>
                </a:blipFill>
              </p:spPr>
              <p:txBody>
                <a:bodyPr/>
                <a:lstStyle/>
                <a:p>
                  <a:r>
                    <a:rPr lang="de-DE">
                      <a:noFill/>
                    </a:rPr>
                    <a:t> </a:t>
                  </a:r>
                </a:p>
              </p:txBody>
            </p:sp>
          </mc:Fallback>
        </mc:AlternateContent>
        <p:grpSp>
          <p:nvGrpSpPr>
            <p:cNvPr id="55" name="Gruppieren 54"/>
            <p:cNvGrpSpPr/>
            <p:nvPr/>
          </p:nvGrpSpPr>
          <p:grpSpPr>
            <a:xfrm>
              <a:off x="6318336" y="3612646"/>
              <a:ext cx="3406971" cy="663926"/>
              <a:chOff x="5640859" y="2562165"/>
              <a:chExt cx="2564028" cy="663926"/>
            </a:xfrm>
          </p:grpSpPr>
          <mc:AlternateContent xmlns:mc="http://schemas.openxmlformats.org/markup-compatibility/2006" xmlns:a14="http://schemas.microsoft.com/office/drawing/2010/main">
            <mc:Choice Requires="a14">
              <p:sp>
                <p:nvSpPr>
                  <p:cNvPr id="56" name="Textfeld 55"/>
                  <p:cNvSpPr txBox="1"/>
                  <p:nvPr/>
                </p:nvSpPr>
                <p:spPr>
                  <a:xfrm>
                    <a:off x="5640859" y="2656704"/>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𝟑</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𝟏</m:t>
                          </m:r>
                        </m:oMath>
                      </m:oMathPara>
                    </a14:m>
                    <a:endParaRPr lang="de-DE" sz="2000" b="1" dirty="0">
                      <a:solidFill>
                        <a:srgbClr val="7030A0"/>
                      </a:solidFill>
                    </a:endParaRPr>
                  </a:p>
                </p:txBody>
              </p:sp>
            </mc:Choice>
            <mc:Fallback xmlns="">
              <p:sp>
                <p:nvSpPr>
                  <p:cNvPr id="56" name="Textfeld 55"/>
                  <p:cNvSpPr txBox="1">
                    <a:spLocks noRot="1" noChangeAspect="1" noMove="1" noResize="1" noEditPoints="1" noAdjustHandles="1" noChangeArrowheads="1" noChangeShapeType="1" noTextEdit="1"/>
                  </p:cNvSpPr>
                  <p:nvPr/>
                </p:nvSpPr>
                <p:spPr>
                  <a:xfrm>
                    <a:off x="5640859" y="2656704"/>
                    <a:ext cx="1143000" cy="246221"/>
                  </a:xfrm>
                  <a:prstGeom prst="rect">
                    <a:avLst/>
                  </a:prstGeom>
                  <a:blipFill>
                    <a:blip r:embed="rId19"/>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7" name="Textfeld 56"/>
                  <p:cNvSpPr txBox="1"/>
                  <p:nvPr/>
                </p:nvSpPr>
                <p:spPr>
                  <a:xfrm>
                    <a:off x="5640859" y="2979870"/>
                    <a:ext cx="11430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1" i="1" smtClean="0">
                                  <a:solidFill>
                                    <a:srgbClr val="7030A0"/>
                                  </a:solidFill>
                                  <a:latin typeface="Cambria Math" panose="02040503050406030204" pitchFamily="18" charset="0"/>
                                </a:rPr>
                              </m:ctrlPr>
                            </m:sSubPr>
                            <m:e>
                              <m:r>
                                <a:rPr lang="de-DE" sz="1600" b="1" i="1">
                                  <a:solidFill>
                                    <a:srgbClr val="7030A0"/>
                                  </a:solidFill>
                                  <a:latin typeface="Cambria Math" panose="02040503050406030204" pitchFamily="18" charset="0"/>
                                </a:rPr>
                                <m:t>𝒚</m:t>
                              </m:r>
                            </m:e>
                            <m:sub>
                              <m:r>
                                <a:rPr lang="de-DE" sz="1600" b="1" i="0" smtClean="0">
                                  <a:solidFill>
                                    <a:srgbClr val="7030A0"/>
                                  </a:solidFill>
                                  <a:latin typeface="Cambria Math" panose="02040503050406030204" pitchFamily="18" charset="0"/>
                                </a:rPr>
                                <m:t>𝟑</m:t>
                              </m:r>
                            </m:sub>
                          </m:sSub>
                          <m:r>
                            <a:rPr lang="de-DE" sz="1600" b="1" i="0">
                              <a:solidFill>
                                <a:srgbClr val="7030A0"/>
                              </a:solidFill>
                              <a:latin typeface="Cambria Math" panose="02040503050406030204" pitchFamily="18" charset="0"/>
                            </a:rPr>
                            <m:t>=</m:t>
                          </m:r>
                          <m:r>
                            <a:rPr lang="de-DE" sz="1600" b="1" i="0" smtClean="0">
                              <a:solidFill>
                                <a:srgbClr val="7030A0"/>
                              </a:solidFill>
                              <a:latin typeface="Cambria Math" panose="02040503050406030204" pitchFamily="18" charset="0"/>
                            </a:rPr>
                            <m:t>𝟎</m:t>
                          </m:r>
                        </m:oMath>
                      </m:oMathPara>
                    </a14:m>
                    <a:endParaRPr lang="de-DE" sz="1400" b="1" dirty="0">
                      <a:solidFill>
                        <a:srgbClr val="7030A0"/>
                      </a:solidFill>
                    </a:endParaRPr>
                  </a:p>
                </p:txBody>
              </p:sp>
            </mc:Choice>
            <mc:Fallback xmlns="">
              <p:sp>
                <p:nvSpPr>
                  <p:cNvPr id="57" name="Textfeld 56"/>
                  <p:cNvSpPr txBox="1">
                    <a:spLocks noRot="1" noChangeAspect="1" noMove="1" noResize="1" noEditPoints="1" noAdjustHandles="1" noChangeArrowheads="1" noChangeShapeType="1" noTextEdit="1"/>
                  </p:cNvSpPr>
                  <p:nvPr/>
                </p:nvSpPr>
                <p:spPr>
                  <a:xfrm>
                    <a:off x="5640859" y="2979870"/>
                    <a:ext cx="1143000" cy="246221"/>
                  </a:xfrm>
                  <a:prstGeom prst="rect">
                    <a:avLst/>
                  </a:prstGeom>
                  <a:blipFill>
                    <a:blip r:embed="rId20"/>
                    <a:stretch>
                      <a:fillRect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 name="Rechteck 57"/>
                  <p:cNvSpPr/>
                  <p:nvPr/>
                </p:nvSpPr>
                <p:spPr>
                  <a:xfrm>
                    <a:off x="6654114" y="2562165"/>
                    <a:ext cx="1550773" cy="584775"/>
                  </a:xfrm>
                  <a:prstGeom prst="rect">
                    <a:avLst/>
                  </a:prstGeom>
                </p:spPr>
                <p:txBody>
                  <a:bodyPr wrap="square">
                    <a:spAutoFit/>
                  </a:bodyPr>
                  <a:lstStyle/>
                  <a:p>
                    <a:r>
                      <a:rPr lang="de-DE" sz="1600" dirty="0">
                        <a:solidFill>
                          <a:srgbClr val="7030A0"/>
                        </a:solidFill>
                      </a:rPr>
                      <a:t>wenn </a:t>
                    </a:r>
                    <a14:m>
                      <m:oMath xmlns:m="http://schemas.openxmlformats.org/officeDocument/2006/math">
                        <m:sSub>
                          <m:sSubPr>
                            <m:ctrlPr>
                              <a:rPr lang="de-DE" sz="1600" b="1" i="1">
                                <a:solidFill>
                                  <a:srgbClr val="7030A0"/>
                                </a:solidFill>
                                <a:latin typeface="Cambria Math" panose="02040503050406030204" pitchFamily="18" charset="0"/>
                              </a:rPr>
                            </m:ctrlPr>
                          </m:sSubPr>
                          <m:e>
                            <m:r>
                              <a:rPr lang="de-DE" sz="1600" b="1" i="1" smtClean="0">
                                <a:solidFill>
                                  <a:srgbClr val="7030A0"/>
                                </a:solidFill>
                                <a:latin typeface="Cambria Math" panose="02040503050406030204" pitchFamily="18" charset="0"/>
                              </a:rPr>
                              <m:t>𝒇</m:t>
                            </m:r>
                          </m:e>
                          <m:sub>
                            <m:r>
                              <a:rPr lang="de-DE" sz="1600" b="1">
                                <a:solidFill>
                                  <a:srgbClr val="7030A0"/>
                                </a:solidFill>
                                <a:latin typeface="Cambria Math" panose="02040503050406030204" pitchFamily="18" charset="0"/>
                              </a:rPr>
                              <m:t>𝟏</m:t>
                            </m:r>
                          </m:sub>
                        </m:sSub>
                        <m:r>
                          <a:rPr lang="de-DE" sz="1600" b="1" i="1" smtClean="0">
                            <a:solidFill>
                              <a:srgbClr val="7030A0"/>
                            </a:solidFill>
                            <a:latin typeface="Cambria Math" panose="02040503050406030204" pitchFamily="18" charset="0"/>
                            <a:ea typeface="Cambria Math" panose="02040503050406030204" pitchFamily="18" charset="0"/>
                          </a:rPr>
                          <m:t>≥</m:t>
                        </m:r>
                      </m:oMath>
                    </a14:m>
                    <a:r>
                      <a:rPr lang="de-DE" sz="1600" dirty="0">
                        <a:solidFill>
                          <a:srgbClr val="7030A0"/>
                        </a:solidFill>
                      </a:rPr>
                      <a:t> 0</a:t>
                    </a:r>
                  </a:p>
                  <a:p>
                    <a:r>
                      <a:rPr lang="de-DE" sz="1600" dirty="0">
                        <a:solidFill>
                          <a:srgbClr val="7030A0"/>
                        </a:solidFill>
                      </a:rPr>
                      <a:t>sonst</a:t>
                    </a:r>
                  </a:p>
                </p:txBody>
              </p:sp>
            </mc:Choice>
            <mc:Fallback xmlns="">
              <p:sp>
                <p:nvSpPr>
                  <p:cNvPr id="58" name="Rechteck 57"/>
                  <p:cNvSpPr>
                    <a:spLocks noRot="1" noChangeAspect="1" noMove="1" noResize="1" noEditPoints="1" noAdjustHandles="1" noChangeArrowheads="1" noChangeShapeType="1" noTextEdit="1"/>
                  </p:cNvSpPr>
                  <p:nvPr/>
                </p:nvSpPr>
                <p:spPr>
                  <a:xfrm>
                    <a:off x="6654114" y="2562165"/>
                    <a:ext cx="1550773" cy="584775"/>
                  </a:xfrm>
                  <a:prstGeom prst="rect">
                    <a:avLst/>
                  </a:prstGeom>
                  <a:blipFill>
                    <a:blip r:embed="rId21"/>
                    <a:stretch>
                      <a:fillRect l="-1825" t="-3158" b="-13684"/>
                    </a:stretch>
                  </a:blipFill>
                </p:spPr>
                <p:txBody>
                  <a:bodyPr/>
                  <a:lstStyle/>
                  <a:p>
                    <a:r>
                      <a:rPr lang="de-DE">
                        <a:noFill/>
                      </a:rPr>
                      <a:t> </a:t>
                    </a:r>
                  </a:p>
                </p:txBody>
              </p:sp>
            </mc:Fallback>
          </mc:AlternateContent>
          <p:sp>
            <p:nvSpPr>
              <p:cNvPr id="59" name="Geschweifte Klammer links 58"/>
              <p:cNvSpPr/>
              <p:nvPr/>
            </p:nvSpPr>
            <p:spPr>
              <a:xfrm>
                <a:off x="5640860" y="2747749"/>
                <a:ext cx="216244" cy="455439"/>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7030A0"/>
                  </a:solidFill>
                </a:endParaRPr>
              </a:p>
            </p:txBody>
          </p:sp>
        </p:grpSp>
      </p:grpSp>
      <p:grpSp>
        <p:nvGrpSpPr>
          <p:cNvPr id="37" name="Gruppieren 36">
            <a:extLst>
              <a:ext uri="{FF2B5EF4-FFF2-40B4-BE49-F238E27FC236}">
                <a16:creationId xmlns:a16="http://schemas.microsoft.com/office/drawing/2014/main" id="{7A0C8DB9-6F06-4095-B3AE-44A93A9B1410}"/>
              </a:ext>
            </a:extLst>
          </p:cNvPr>
          <p:cNvGrpSpPr/>
          <p:nvPr/>
        </p:nvGrpSpPr>
        <p:grpSpPr>
          <a:xfrm>
            <a:off x="7773309" y="2041471"/>
            <a:ext cx="3500788" cy="2848494"/>
            <a:chOff x="6103223" y="500302"/>
            <a:chExt cx="4038383" cy="3592386"/>
          </a:xfrm>
        </p:grpSpPr>
        <p:cxnSp>
          <p:nvCxnSpPr>
            <p:cNvPr id="60" name="Gerader Verbinder 59">
              <a:extLst>
                <a:ext uri="{FF2B5EF4-FFF2-40B4-BE49-F238E27FC236}">
                  <a16:creationId xmlns:a16="http://schemas.microsoft.com/office/drawing/2014/main" id="{FBCAEF4D-A279-43A3-B551-B5EBE3D9B598}"/>
                </a:ext>
              </a:extLst>
            </p:cNvPr>
            <p:cNvCxnSpPr>
              <a:cxnSpLocks/>
            </p:cNvCxnSpPr>
            <p:nvPr/>
          </p:nvCxnSpPr>
          <p:spPr>
            <a:xfrm>
              <a:off x="6591557" y="855164"/>
              <a:ext cx="11247" cy="3237334"/>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9EC6016-5960-4899-8E80-2825E5066D14}"/>
                </a:ext>
              </a:extLst>
            </p:cNvPr>
            <p:cNvCxnSpPr>
              <a:cxnSpLocks/>
            </p:cNvCxnSpPr>
            <p:nvPr/>
          </p:nvCxnSpPr>
          <p:spPr>
            <a:xfrm flipH="1">
              <a:off x="6266985" y="3681884"/>
              <a:ext cx="3464832"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176989B-217F-49FB-A5A2-DDBC1CFBBEDF}"/>
                </a:ext>
              </a:extLst>
            </p:cNvPr>
            <p:cNvCxnSpPr>
              <a:cxnSpLocks/>
            </p:cNvCxnSpPr>
            <p:nvPr/>
          </p:nvCxnSpPr>
          <p:spPr>
            <a:xfrm>
              <a:off x="6459839" y="2557149"/>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AD6E550F-0F4F-4E11-A60D-FC7CF0F9B669}"/>
                </a:ext>
              </a:extLst>
            </p:cNvPr>
            <p:cNvCxnSpPr>
              <a:cxnSpLocks/>
            </p:cNvCxnSpPr>
            <p:nvPr/>
          </p:nvCxnSpPr>
          <p:spPr>
            <a:xfrm>
              <a:off x="6459839" y="1621062"/>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E10DBD8D-5298-43ED-8854-23F160E17270}"/>
                </a:ext>
              </a:extLst>
            </p:cNvPr>
            <p:cNvCxnSpPr>
              <a:cxnSpLocks/>
            </p:cNvCxnSpPr>
            <p:nvPr/>
          </p:nvCxnSpPr>
          <p:spPr>
            <a:xfrm flipH="1">
              <a:off x="6459839" y="3282791"/>
              <a:ext cx="207276" cy="1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EACD1FA3-48AD-498F-86A8-E24695AD2147}"/>
                </a:ext>
              </a:extLst>
            </p:cNvPr>
            <p:cNvCxnSpPr>
              <a:cxnSpLocks/>
            </p:cNvCxnSpPr>
            <p:nvPr/>
          </p:nvCxnSpPr>
          <p:spPr>
            <a:xfrm>
              <a:off x="7103870" y="3596582"/>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415421D5-71BE-4B78-94F2-03972A9E1005}"/>
                </a:ext>
              </a:extLst>
            </p:cNvPr>
            <p:cNvCxnSpPr>
              <a:cxnSpLocks/>
            </p:cNvCxnSpPr>
            <p:nvPr/>
          </p:nvCxnSpPr>
          <p:spPr>
            <a:xfrm>
              <a:off x="7977385" y="3596582"/>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D9C50F6B-F77C-4559-A1C4-02324430B8DB}"/>
                </a:ext>
              </a:extLst>
            </p:cNvPr>
            <p:cNvCxnSpPr>
              <a:cxnSpLocks/>
            </p:cNvCxnSpPr>
            <p:nvPr/>
          </p:nvCxnSpPr>
          <p:spPr>
            <a:xfrm>
              <a:off x="9109991" y="3596582"/>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EC08604-9518-4545-839F-CFFF77BEECF2}"/>
                </a:ext>
              </a:extLst>
            </p:cNvPr>
            <p:cNvSpPr txBox="1"/>
            <p:nvPr/>
          </p:nvSpPr>
          <p:spPr>
            <a:xfrm>
              <a:off x="6669889" y="1374632"/>
              <a:ext cx="268348" cy="328593"/>
            </a:xfrm>
            <a:prstGeom prst="rect">
              <a:avLst/>
            </a:prstGeom>
            <a:noFill/>
          </p:spPr>
          <p:txBody>
            <a:bodyPr wrap="square">
              <a:spAutoFit/>
            </a:bodyPr>
            <a:lstStyle/>
            <a:p>
              <a:r>
                <a:rPr lang="de-DE" sz="2400" b="1" dirty="0"/>
                <a:t>x</a:t>
              </a:r>
            </a:p>
          </p:txBody>
        </p:sp>
        <p:cxnSp>
          <p:nvCxnSpPr>
            <p:cNvPr id="69" name="Gerader Verbinder 68">
              <a:extLst>
                <a:ext uri="{FF2B5EF4-FFF2-40B4-BE49-F238E27FC236}">
                  <a16:creationId xmlns:a16="http://schemas.microsoft.com/office/drawing/2014/main" id="{44F49785-7447-4B69-9E6A-4BDA1C65A19D}"/>
                </a:ext>
              </a:extLst>
            </p:cNvPr>
            <p:cNvCxnSpPr>
              <a:cxnSpLocks/>
            </p:cNvCxnSpPr>
            <p:nvPr/>
          </p:nvCxnSpPr>
          <p:spPr>
            <a:xfrm flipV="1">
              <a:off x="6316868" y="500302"/>
              <a:ext cx="3542438" cy="344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0" name="Gruppieren 69">
              <a:extLst>
                <a:ext uri="{FF2B5EF4-FFF2-40B4-BE49-F238E27FC236}">
                  <a16:creationId xmlns:a16="http://schemas.microsoft.com/office/drawing/2014/main" id="{A3B6FB83-77DC-4FCA-9F8A-99B993612A62}"/>
                </a:ext>
              </a:extLst>
            </p:cNvPr>
            <p:cNvGrpSpPr/>
            <p:nvPr/>
          </p:nvGrpSpPr>
          <p:grpSpPr>
            <a:xfrm rot="13979368">
              <a:off x="6948820" y="2207142"/>
              <a:ext cx="602767" cy="910736"/>
              <a:chOff x="2610041" y="2137210"/>
              <a:chExt cx="602767" cy="910736"/>
            </a:xfrm>
          </p:grpSpPr>
          <p:sp>
            <p:nvSpPr>
              <p:cNvPr id="85" name="Ellipse 84">
                <a:extLst>
                  <a:ext uri="{FF2B5EF4-FFF2-40B4-BE49-F238E27FC236}">
                    <a16:creationId xmlns:a16="http://schemas.microsoft.com/office/drawing/2014/main" id="{731E9AA2-0FCE-40B4-8437-BDE842BEF77E}"/>
                  </a:ext>
                </a:extLst>
              </p:cNvPr>
              <p:cNvSpPr/>
              <p:nvPr/>
            </p:nvSpPr>
            <p:spPr>
              <a:xfrm>
                <a:off x="2610041" y="2228332"/>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Ellipse 85">
                <a:extLst>
                  <a:ext uri="{FF2B5EF4-FFF2-40B4-BE49-F238E27FC236}">
                    <a16:creationId xmlns:a16="http://schemas.microsoft.com/office/drawing/2014/main" id="{C37C9D71-DA87-41DD-959E-D16C2AD896B3}"/>
                  </a:ext>
                </a:extLst>
              </p:cNvPr>
              <p:cNvSpPr/>
              <p:nvPr/>
            </p:nvSpPr>
            <p:spPr>
              <a:xfrm>
                <a:off x="2909158" y="2540565"/>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86">
                <a:extLst>
                  <a:ext uri="{FF2B5EF4-FFF2-40B4-BE49-F238E27FC236}">
                    <a16:creationId xmlns:a16="http://schemas.microsoft.com/office/drawing/2014/main" id="{D49289FB-43CC-4F67-A220-9FB0973012CC}"/>
                  </a:ext>
                </a:extLst>
              </p:cNvPr>
              <p:cNvSpPr/>
              <p:nvPr/>
            </p:nvSpPr>
            <p:spPr>
              <a:xfrm>
                <a:off x="2762229" y="2412183"/>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Ellipse 87">
                <a:extLst>
                  <a:ext uri="{FF2B5EF4-FFF2-40B4-BE49-F238E27FC236}">
                    <a16:creationId xmlns:a16="http://schemas.microsoft.com/office/drawing/2014/main" id="{AEC1C332-7177-42D5-94A6-CC52EA071407}"/>
                  </a:ext>
                </a:extLst>
              </p:cNvPr>
              <p:cNvSpPr/>
              <p:nvPr/>
            </p:nvSpPr>
            <p:spPr>
              <a:xfrm>
                <a:off x="2853402" y="2685531"/>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9" name="Ellipse 88">
                <a:extLst>
                  <a:ext uri="{FF2B5EF4-FFF2-40B4-BE49-F238E27FC236}">
                    <a16:creationId xmlns:a16="http://schemas.microsoft.com/office/drawing/2014/main" id="{229E7603-AD27-47F7-90EC-F7A2DDB43941}"/>
                  </a:ext>
                </a:extLst>
              </p:cNvPr>
              <p:cNvSpPr/>
              <p:nvPr/>
            </p:nvSpPr>
            <p:spPr>
              <a:xfrm>
                <a:off x="2751731" y="290298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Ellipse 89">
                <a:extLst>
                  <a:ext uri="{FF2B5EF4-FFF2-40B4-BE49-F238E27FC236}">
                    <a16:creationId xmlns:a16="http://schemas.microsoft.com/office/drawing/2014/main" id="{833582B1-0C75-46B4-85D2-A101E1FC7745}"/>
                  </a:ext>
                </a:extLst>
              </p:cNvPr>
              <p:cNvSpPr/>
              <p:nvPr/>
            </p:nvSpPr>
            <p:spPr>
              <a:xfrm>
                <a:off x="3045540" y="2228332"/>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Ellipse 90">
                <a:extLst>
                  <a:ext uri="{FF2B5EF4-FFF2-40B4-BE49-F238E27FC236}">
                    <a16:creationId xmlns:a16="http://schemas.microsoft.com/office/drawing/2014/main" id="{22A01244-51DA-4ED7-B3AD-1557E73B3904}"/>
                  </a:ext>
                </a:extLst>
              </p:cNvPr>
              <p:cNvSpPr/>
              <p:nvPr/>
            </p:nvSpPr>
            <p:spPr>
              <a:xfrm>
                <a:off x="3101296" y="269477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Ellipse 91">
                <a:extLst>
                  <a:ext uri="{FF2B5EF4-FFF2-40B4-BE49-F238E27FC236}">
                    <a16:creationId xmlns:a16="http://schemas.microsoft.com/office/drawing/2014/main" id="{920DFD56-B26B-403A-8DEE-34122F5CE009}"/>
                  </a:ext>
                </a:extLst>
              </p:cNvPr>
              <p:cNvSpPr/>
              <p:nvPr/>
            </p:nvSpPr>
            <p:spPr>
              <a:xfrm>
                <a:off x="2886856" y="2137210"/>
                <a:ext cx="111512" cy="14496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1" name="Gruppieren 70">
              <a:extLst>
                <a:ext uri="{FF2B5EF4-FFF2-40B4-BE49-F238E27FC236}">
                  <a16:creationId xmlns:a16="http://schemas.microsoft.com/office/drawing/2014/main" id="{A94536AB-3C36-4B14-BC09-C6E7821DD21F}"/>
                </a:ext>
              </a:extLst>
            </p:cNvPr>
            <p:cNvGrpSpPr/>
            <p:nvPr/>
          </p:nvGrpSpPr>
          <p:grpSpPr>
            <a:xfrm>
              <a:off x="7614971" y="2830497"/>
              <a:ext cx="724828" cy="652347"/>
              <a:chOff x="3579540" y="4131527"/>
              <a:chExt cx="724828" cy="652347"/>
            </a:xfrm>
          </p:grpSpPr>
          <p:sp>
            <p:nvSpPr>
              <p:cNvPr id="77" name="Ellipse 76">
                <a:extLst>
                  <a:ext uri="{FF2B5EF4-FFF2-40B4-BE49-F238E27FC236}">
                    <a16:creationId xmlns:a16="http://schemas.microsoft.com/office/drawing/2014/main" id="{2BB1C6A6-4AAC-4E1D-B7EA-B8504120BD2D}"/>
                  </a:ext>
                </a:extLst>
              </p:cNvPr>
              <p:cNvSpPr/>
              <p:nvPr/>
            </p:nvSpPr>
            <p:spPr>
              <a:xfrm>
                <a:off x="3802566" y="4131527"/>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a:extLst>
                  <a:ext uri="{FF2B5EF4-FFF2-40B4-BE49-F238E27FC236}">
                    <a16:creationId xmlns:a16="http://schemas.microsoft.com/office/drawing/2014/main" id="{49056A68-C405-4821-AAEA-0500BB05293A}"/>
                  </a:ext>
                </a:extLst>
              </p:cNvPr>
              <p:cNvSpPr/>
              <p:nvPr/>
            </p:nvSpPr>
            <p:spPr>
              <a:xfrm>
                <a:off x="3936380" y="4204010"/>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Ellipse 78">
                <a:extLst>
                  <a:ext uri="{FF2B5EF4-FFF2-40B4-BE49-F238E27FC236}">
                    <a16:creationId xmlns:a16="http://schemas.microsoft.com/office/drawing/2014/main" id="{6B0A30E7-B452-4E33-BFB6-D2C8FC239ED1}"/>
                  </a:ext>
                </a:extLst>
              </p:cNvPr>
              <p:cNvSpPr/>
              <p:nvPr/>
            </p:nvSpPr>
            <p:spPr>
              <a:xfrm>
                <a:off x="3691053" y="4276493"/>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Ellipse 79">
                <a:extLst>
                  <a:ext uri="{FF2B5EF4-FFF2-40B4-BE49-F238E27FC236}">
                    <a16:creationId xmlns:a16="http://schemas.microsoft.com/office/drawing/2014/main" id="{70DA3246-F089-489F-B3C9-ECBE353D0878}"/>
                  </a:ext>
                </a:extLst>
              </p:cNvPr>
              <p:cNvSpPr/>
              <p:nvPr/>
            </p:nvSpPr>
            <p:spPr>
              <a:xfrm>
                <a:off x="3880624" y="4348976"/>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Ellipse 80">
                <a:extLst>
                  <a:ext uri="{FF2B5EF4-FFF2-40B4-BE49-F238E27FC236}">
                    <a16:creationId xmlns:a16="http://schemas.microsoft.com/office/drawing/2014/main" id="{C17E2C3B-EE7E-4168-A8D8-5C9D42262F0D}"/>
                  </a:ext>
                </a:extLst>
              </p:cNvPr>
              <p:cNvSpPr/>
              <p:nvPr/>
            </p:nvSpPr>
            <p:spPr>
              <a:xfrm>
                <a:off x="3579540" y="4566425"/>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Ellipse 81">
                <a:extLst>
                  <a:ext uri="{FF2B5EF4-FFF2-40B4-BE49-F238E27FC236}">
                    <a16:creationId xmlns:a16="http://schemas.microsoft.com/office/drawing/2014/main" id="{3F2838D5-4897-45DF-9A8C-70A344B1CCF5}"/>
                  </a:ext>
                </a:extLst>
              </p:cNvPr>
              <p:cNvSpPr/>
              <p:nvPr/>
            </p:nvSpPr>
            <p:spPr>
              <a:xfrm>
                <a:off x="3914076" y="4638908"/>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Ellipse 82">
                <a:extLst>
                  <a:ext uri="{FF2B5EF4-FFF2-40B4-BE49-F238E27FC236}">
                    <a16:creationId xmlns:a16="http://schemas.microsoft.com/office/drawing/2014/main" id="{E942E1BE-BCB6-4DA4-9F6E-0509D8BA48CB}"/>
                  </a:ext>
                </a:extLst>
              </p:cNvPr>
              <p:cNvSpPr/>
              <p:nvPr/>
            </p:nvSpPr>
            <p:spPr>
              <a:xfrm>
                <a:off x="4137100" y="4493942"/>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83">
                <a:extLst>
                  <a:ext uri="{FF2B5EF4-FFF2-40B4-BE49-F238E27FC236}">
                    <a16:creationId xmlns:a16="http://schemas.microsoft.com/office/drawing/2014/main" id="{393A7267-B56D-4C0F-A97E-6F388BD08939}"/>
                  </a:ext>
                </a:extLst>
              </p:cNvPr>
              <p:cNvSpPr/>
              <p:nvPr/>
            </p:nvSpPr>
            <p:spPr>
              <a:xfrm>
                <a:off x="4192856" y="4204010"/>
                <a:ext cx="111512" cy="1449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9F0B699B-DF75-4F92-A439-777FC7606886}"/>
                    </a:ext>
                  </a:extLst>
                </p:cNvPr>
                <p:cNvSpPr txBox="1"/>
                <p:nvPr/>
              </p:nvSpPr>
              <p:spPr>
                <a:xfrm>
                  <a:off x="6574058" y="688660"/>
                  <a:ext cx="11095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1" i="1" smtClean="0">
                            <a:solidFill>
                              <a:srgbClr val="7030A0"/>
                            </a:solidFill>
                            <a:latin typeface="Cambria Math" panose="02040503050406030204" pitchFamily="18" charset="0"/>
                          </a:rPr>
                          <m:t>𝒚</m:t>
                        </m:r>
                        <m:r>
                          <a:rPr lang="de-DE" sz="2400" b="1" smtClean="0">
                            <a:solidFill>
                              <a:srgbClr val="7030A0"/>
                            </a:solidFill>
                            <a:latin typeface="Cambria Math" panose="02040503050406030204" pitchFamily="18" charset="0"/>
                          </a:rPr>
                          <m:t>=</m:t>
                        </m:r>
                        <m:r>
                          <a:rPr lang="de-DE" sz="2400" b="1" i="0" smtClean="0">
                            <a:solidFill>
                              <a:srgbClr val="7030A0"/>
                            </a:solidFill>
                            <a:latin typeface="Cambria Math" panose="02040503050406030204" pitchFamily="18" charset="0"/>
                          </a:rPr>
                          <m:t>𝟏</m:t>
                        </m:r>
                      </m:oMath>
                    </m:oMathPara>
                  </a14:m>
                  <a:endParaRPr lang="de-DE" dirty="0">
                    <a:solidFill>
                      <a:srgbClr val="7030A0"/>
                    </a:solidFill>
                  </a:endParaRPr>
                </a:p>
              </p:txBody>
            </p:sp>
          </mc:Choice>
          <mc:Fallback xmlns="">
            <p:sp>
              <p:nvSpPr>
                <p:cNvPr id="72" name="Textfeld 71">
                  <a:extLst>
                    <a:ext uri="{FF2B5EF4-FFF2-40B4-BE49-F238E27FC236}">
                      <a16:creationId xmlns:a16="http://schemas.microsoft.com/office/drawing/2014/main" id="{9F0B699B-DF75-4F92-A439-777FC7606886}"/>
                    </a:ext>
                  </a:extLst>
                </p:cNvPr>
                <p:cNvSpPr txBox="1">
                  <a:spLocks noRot="1" noChangeAspect="1" noMove="1" noResize="1" noEditPoints="1" noAdjustHandles="1" noChangeArrowheads="1" noChangeShapeType="1" noTextEdit="1"/>
                </p:cNvSpPr>
                <p:nvPr/>
              </p:nvSpPr>
              <p:spPr>
                <a:xfrm>
                  <a:off x="6574058" y="688660"/>
                  <a:ext cx="1109558" cy="461665"/>
                </a:xfrm>
                <a:prstGeom prst="rect">
                  <a:avLst/>
                </a:prstGeom>
                <a:blipFill>
                  <a:blip r:embed="rId22"/>
                  <a:stretch>
                    <a:fillRect l="-1266" r="-633" b="-4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341CEA49-5AC2-48A0-BA5A-CC00D56ECF4D}"/>
                    </a:ext>
                  </a:extLst>
                </p:cNvPr>
                <p:cNvSpPr txBox="1"/>
                <p:nvPr/>
              </p:nvSpPr>
              <p:spPr>
                <a:xfrm>
                  <a:off x="8476498" y="3723356"/>
                  <a:ext cx="11095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solidFill>
                              <a:srgbClr val="00B0F0"/>
                            </a:solidFill>
                            <a:latin typeface="Cambria Math" panose="02040503050406030204" pitchFamily="18" charset="0"/>
                          </a:rPr>
                          <m:t>𝒚</m:t>
                        </m:r>
                        <m:r>
                          <a:rPr lang="de-DE" sz="1800" b="1" smtClean="0">
                            <a:solidFill>
                              <a:srgbClr val="00B0F0"/>
                            </a:solidFill>
                            <a:latin typeface="Cambria Math" panose="02040503050406030204" pitchFamily="18" charset="0"/>
                          </a:rPr>
                          <m:t>=</m:t>
                        </m:r>
                        <m:r>
                          <a:rPr lang="de-DE" sz="1800" b="1" i="0" smtClean="0">
                            <a:solidFill>
                              <a:srgbClr val="00B0F0"/>
                            </a:solidFill>
                            <a:latin typeface="Cambria Math" panose="02040503050406030204" pitchFamily="18" charset="0"/>
                          </a:rPr>
                          <m:t>𝟎</m:t>
                        </m:r>
                      </m:oMath>
                    </m:oMathPara>
                  </a14:m>
                  <a:endParaRPr lang="de-DE" sz="1400" dirty="0">
                    <a:solidFill>
                      <a:srgbClr val="00B0F0"/>
                    </a:solidFill>
                  </a:endParaRPr>
                </a:p>
              </p:txBody>
            </p:sp>
          </mc:Choice>
          <mc:Fallback xmlns="">
            <p:sp>
              <p:nvSpPr>
                <p:cNvPr id="73" name="Textfeld 72">
                  <a:extLst>
                    <a:ext uri="{FF2B5EF4-FFF2-40B4-BE49-F238E27FC236}">
                      <a16:creationId xmlns:a16="http://schemas.microsoft.com/office/drawing/2014/main" id="{341CEA49-5AC2-48A0-BA5A-CC00D56ECF4D}"/>
                    </a:ext>
                  </a:extLst>
                </p:cNvPr>
                <p:cNvSpPr txBox="1">
                  <a:spLocks noRot="1" noChangeAspect="1" noMove="1" noResize="1" noEditPoints="1" noAdjustHandles="1" noChangeArrowheads="1" noChangeShapeType="1" noTextEdit="1"/>
                </p:cNvSpPr>
                <p:nvPr/>
              </p:nvSpPr>
              <p:spPr>
                <a:xfrm>
                  <a:off x="8476498" y="3723356"/>
                  <a:ext cx="1109558" cy="369332"/>
                </a:xfrm>
                <a:prstGeom prst="rect">
                  <a:avLst/>
                </a:prstGeom>
                <a:blipFill>
                  <a:blip r:embed="rId23"/>
                  <a:stretch>
                    <a:fillRect b="-3541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Textfeld 73">
                  <a:extLst>
                    <a:ext uri="{FF2B5EF4-FFF2-40B4-BE49-F238E27FC236}">
                      <a16:creationId xmlns:a16="http://schemas.microsoft.com/office/drawing/2014/main" id="{9FD819FB-AFC6-4413-AA34-B89B03C39F0B}"/>
                    </a:ext>
                  </a:extLst>
                </p:cNvPr>
                <p:cNvSpPr txBox="1"/>
                <p:nvPr/>
              </p:nvSpPr>
              <p:spPr>
                <a:xfrm>
                  <a:off x="8661698" y="553100"/>
                  <a:ext cx="878288" cy="465784"/>
                </a:xfrm>
                <a:prstGeom prst="rect">
                  <a:avLst/>
                </a:prstGeom>
                <a:noFill/>
              </p:spPr>
              <p:txBody>
                <a:bodyPr wrap="square">
                  <a:spAutoFit/>
                </a:bodyPr>
                <a:lstStyle/>
                <a:p>
                  <a14:m>
                    <m:oMath xmlns:m="http://schemas.openxmlformats.org/officeDocument/2006/math">
                      <m:r>
                        <a:rPr lang="de-DE" b="0" i="1" smtClean="0">
                          <a:latin typeface="Cambria Math" panose="02040503050406030204" pitchFamily="18" charset="0"/>
                        </a:rPr>
                        <m:t>𝑓</m:t>
                      </m:r>
                    </m:oMath>
                  </a14:m>
                  <a:r>
                    <a:rPr lang="de-DE" dirty="0">
                      <a:latin typeface="Arial Nova" panose="020B0504020202020204" pitchFamily="34" charset="0"/>
                    </a:rPr>
                    <a:t>=0</a:t>
                  </a:r>
                </a:p>
              </p:txBody>
            </p:sp>
          </mc:Choice>
          <mc:Fallback xmlns="">
            <p:sp>
              <p:nvSpPr>
                <p:cNvPr id="74" name="Textfeld 73">
                  <a:extLst>
                    <a:ext uri="{FF2B5EF4-FFF2-40B4-BE49-F238E27FC236}">
                      <a16:creationId xmlns:a16="http://schemas.microsoft.com/office/drawing/2014/main" id="{9FD819FB-AFC6-4413-AA34-B89B03C39F0B}"/>
                    </a:ext>
                  </a:extLst>
                </p:cNvPr>
                <p:cNvSpPr txBox="1">
                  <a:spLocks noRot="1" noChangeAspect="1" noMove="1" noResize="1" noEditPoints="1" noAdjustHandles="1" noChangeArrowheads="1" noChangeShapeType="1" noTextEdit="1"/>
                </p:cNvSpPr>
                <p:nvPr/>
              </p:nvSpPr>
              <p:spPr>
                <a:xfrm>
                  <a:off x="8661698" y="553100"/>
                  <a:ext cx="878288" cy="465784"/>
                </a:xfrm>
                <a:prstGeom prst="rect">
                  <a:avLst/>
                </a:prstGeom>
                <a:blipFill>
                  <a:blip r:embed="rId24"/>
                  <a:stretch>
                    <a:fillRect l="-2400" t="-8333" b="-28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5" name="Textfeld 74">
                  <a:extLst>
                    <a:ext uri="{FF2B5EF4-FFF2-40B4-BE49-F238E27FC236}">
                      <a16:creationId xmlns:a16="http://schemas.microsoft.com/office/drawing/2014/main" id="{6BF06D3C-D52E-415C-A58C-6C376BC6A124}"/>
                    </a:ext>
                  </a:extLst>
                </p:cNvPr>
                <p:cNvSpPr txBox="1"/>
                <p:nvPr/>
              </p:nvSpPr>
              <p:spPr>
                <a:xfrm>
                  <a:off x="9714316" y="3347117"/>
                  <a:ext cx="427290" cy="610757"/>
                </a:xfrm>
                <a:prstGeom prst="rect">
                  <a:avLst/>
                </a:prstGeom>
                <a:noFill/>
              </p:spPr>
              <p:txBody>
                <a:bodyPr wrap="square">
                  <a:spAutoFit/>
                </a:bodyPr>
                <a:lstStyle/>
                <a:p>
                  <a14:m>
                    <m:oMath xmlns:m="http://schemas.openxmlformats.org/officeDocument/2006/math">
                      <m:sSub>
                        <m:sSubPr>
                          <m:ctrlPr>
                            <a:rPr lang="de-DE" sz="2400" b="1" i="1" smtClean="0">
                              <a:solidFill>
                                <a:srgbClr val="FF0000"/>
                              </a:solidFill>
                              <a:latin typeface="Cambria Math" panose="02040503050406030204" pitchFamily="18" charset="0"/>
                            </a:rPr>
                          </m:ctrlPr>
                        </m:sSubPr>
                        <m:e>
                          <m:r>
                            <a:rPr lang="de-DE" sz="2400" b="1" i="1" smtClean="0">
                              <a:solidFill>
                                <a:srgbClr val="FF0000"/>
                              </a:solidFill>
                              <a:latin typeface="Cambria Math" panose="02040503050406030204" pitchFamily="18" charset="0"/>
                            </a:rPr>
                            <m:t>𝒙</m:t>
                          </m:r>
                        </m:e>
                        <m:sub>
                          <m:r>
                            <a:rPr lang="de-DE" sz="2400" b="1">
                              <a:solidFill>
                                <a:srgbClr val="FF0000"/>
                              </a:solidFill>
                              <a:latin typeface="Cambria Math" panose="02040503050406030204" pitchFamily="18" charset="0"/>
                            </a:rPr>
                            <m:t>𝟏</m:t>
                          </m:r>
                        </m:sub>
                      </m:sSub>
                    </m:oMath>
                  </a14:m>
                  <a:r>
                    <a:rPr lang="de-DE" sz="2800" dirty="0">
                      <a:solidFill>
                        <a:srgbClr val="FF0000"/>
                      </a:solidFill>
                      <a:latin typeface="Arial Nova" panose="020B0504020202020204" pitchFamily="34" charset="0"/>
                    </a:rPr>
                    <a:t> </a:t>
                  </a:r>
                  <a:endParaRPr lang="de-DE" dirty="0"/>
                </a:p>
              </p:txBody>
            </p:sp>
          </mc:Choice>
          <mc:Fallback xmlns="">
            <p:sp>
              <p:nvSpPr>
                <p:cNvPr id="75" name="Textfeld 74">
                  <a:extLst>
                    <a:ext uri="{FF2B5EF4-FFF2-40B4-BE49-F238E27FC236}">
                      <a16:creationId xmlns:a16="http://schemas.microsoft.com/office/drawing/2014/main" id="{6BF06D3C-D52E-415C-A58C-6C376BC6A124}"/>
                    </a:ext>
                  </a:extLst>
                </p:cNvPr>
                <p:cNvSpPr txBox="1">
                  <a:spLocks noRot="1" noChangeAspect="1" noMove="1" noResize="1" noEditPoints="1" noAdjustHandles="1" noChangeArrowheads="1" noChangeShapeType="1" noTextEdit="1"/>
                </p:cNvSpPr>
                <p:nvPr/>
              </p:nvSpPr>
              <p:spPr>
                <a:xfrm>
                  <a:off x="9714316" y="3347117"/>
                  <a:ext cx="427290" cy="610757"/>
                </a:xfrm>
                <a:prstGeom prst="rect">
                  <a:avLst/>
                </a:prstGeom>
                <a:blipFill>
                  <a:blip r:embed="rId25"/>
                  <a:stretch>
                    <a:fillRect r="-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93FC862-7C79-49E5-988E-7846CB4310AD}"/>
                    </a:ext>
                  </a:extLst>
                </p:cNvPr>
                <p:cNvSpPr txBox="1"/>
                <p:nvPr/>
              </p:nvSpPr>
              <p:spPr>
                <a:xfrm>
                  <a:off x="6103223" y="500302"/>
                  <a:ext cx="427290" cy="610757"/>
                </a:xfrm>
                <a:prstGeom prst="rect">
                  <a:avLst/>
                </a:prstGeom>
                <a:noFill/>
              </p:spPr>
              <p:txBody>
                <a:bodyPr wrap="square">
                  <a:spAutoFit/>
                </a:bodyPr>
                <a:lstStyle/>
                <a:p>
                  <a14:m>
                    <m:oMath xmlns:m="http://schemas.openxmlformats.org/officeDocument/2006/math">
                      <m:sSub>
                        <m:sSubPr>
                          <m:ctrlPr>
                            <a:rPr lang="de-DE" sz="2400" b="1" i="1" smtClean="0">
                              <a:solidFill>
                                <a:srgbClr val="FF0000"/>
                              </a:solidFill>
                              <a:latin typeface="Cambria Math" panose="02040503050406030204" pitchFamily="18" charset="0"/>
                            </a:rPr>
                          </m:ctrlPr>
                        </m:sSubPr>
                        <m:e>
                          <m:r>
                            <a:rPr lang="de-DE" sz="2400" b="1" i="1" smtClean="0">
                              <a:solidFill>
                                <a:srgbClr val="FF0000"/>
                              </a:solidFill>
                              <a:latin typeface="Cambria Math" panose="02040503050406030204" pitchFamily="18" charset="0"/>
                            </a:rPr>
                            <m:t>𝒙</m:t>
                          </m:r>
                        </m:e>
                        <m:sub>
                          <m:r>
                            <a:rPr lang="de-DE" sz="2400" b="1" i="1" smtClean="0">
                              <a:solidFill>
                                <a:srgbClr val="FF0000"/>
                              </a:solidFill>
                              <a:latin typeface="Cambria Math" panose="02040503050406030204" pitchFamily="18" charset="0"/>
                            </a:rPr>
                            <m:t>𝟐</m:t>
                          </m:r>
                        </m:sub>
                      </m:sSub>
                    </m:oMath>
                  </a14:m>
                  <a:r>
                    <a:rPr lang="de-DE" sz="2800" dirty="0">
                      <a:solidFill>
                        <a:srgbClr val="FF0000"/>
                      </a:solidFill>
                      <a:latin typeface="Arial Nova" panose="020B0504020202020204" pitchFamily="34" charset="0"/>
                    </a:rPr>
                    <a:t> </a:t>
                  </a:r>
                  <a:endParaRPr lang="de-DE" dirty="0"/>
                </a:p>
              </p:txBody>
            </p:sp>
          </mc:Choice>
          <mc:Fallback xmlns="">
            <p:sp>
              <p:nvSpPr>
                <p:cNvPr id="76" name="Textfeld 75">
                  <a:extLst>
                    <a:ext uri="{FF2B5EF4-FFF2-40B4-BE49-F238E27FC236}">
                      <a16:creationId xmlns:a16="http://schemas.microsoft.com/office/drawing/2014/main" id="{C93FC862-7C79-49E5-988E-7846CB4310AD}"/>
                    </a:ext>
                  </a:extLst>
                </p:cNvPr>
                <p:cNvSpPr txBox="1">
                  <a:spLocks noRot="1" noChangeAspect="1" noMove="1" noResize="1" noEditPoints="1" noAdjustHandles="1" noChangeArrowheads="1" noChangeShapeType="1" noTextEdit="1"/>
                </p:cNvSpPr>
                <p:nvPr/>
              </p:nvSpPr>
              <p:spPr>
                <a:xfrm>
                  <a:off x="6103223" y="500302"/>
                  <a:ext cx="427290" cy="610757"/>
                </a:xfrm>
                <a:prstGeom prst="rect">
                  <a:avLst/>
                </a:prstGeom>
                <a:blipFill>
                  <a:blip r:embed="rId26"/>
                  <a:stretch>
                    <a:fillRect r="-4918"/>
                  </a:stretch>
                </a:blipFill>
              </p:spPr>
              <p:txBody>
                <a:bodyPr/>
                <a:lstStyle/>
                <a:p>
                  <a:r>
                    <a:rPr lang="de-DE">
                      <a:noFill/>
                    </a:rPr>
                    <a:t> </a:t>
                  </a:r>
                </a:p>
              </p:txBody>
            </p:sp>
          </mc:Fallback>
        </mc:AlternateContent>
      </p:grpSp>
      <p:grpSp>
        <p:nvGrpSpPr>
          <p:cNvPr id="93" name="Gruppieren 92">
            <a:extLst>
              <a:ext uri="{FF2B5EF4-FFF2-40B4-BE49-F238E27FC236}">
                <a16:creationId xmlns:a16="http://schemas.microsoft.com/office/drawing/2014/main" id="{224766D0-B690-43B9-A875-FD372DB89A84}"/>
              </a:ext>
            </a:extLst>
          </p:cNvPr>
          <p:cNvGrpSpPr/>
          <p:nvPr/>
        </p:nvGrpSpPr>
        <p:grpSpPr>
          <a:xfrm>
            <a:off x="8695325" y="1205972"/>
            <a:ext cx="3179971" cy="789895"/>
            <a:chOff x="5640859" y="2562165"/>
            <a:chExt cx="2564028" cy="717560"/>
          </a:xfrm>
        </p:grpSpPr>
        <mc:AlternateContent xmlns:mc="http://schemas.openxmlformats.org/markup-compatibility/2006" xmlns:a14="http://schemas.microsoft.com/office/drawing/2010/main">
          <mc:Choice Requires="a14">
            <p:sp>
              <p:nvSpPr>
                <p:cNvPr id="94" name="Textfeld 93">
                  <a:extLst>
                    <a:ext uri="{FF2B5EF4-FFF2-40B4-BE49-F238E27FC236}">
                      <a16:creationId xmlns:a16="http://schemas.microsoft.com/office/drawing/2014/main" id="{D7B8B59D-E6FC-4EBB-B469-11046CB81C61}"/>
                    </a:ext>
                  </a:extLst>
                </p:cNvPr>
                <p:cNvSpPr txBox="1"/>
                <p:nvPr/>
              </p:nvSpPr>
              <p:spPr>
                <a:xfrm>
                  <a:off x="5640859" y="2656704"/>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7030A0"/>
                            </a:solidFill>
                            <a:latin typeface="Cambria Math" panose="02040503050406030204" pitchFamily="18" charset="0"/>
                          </a:rPr>
                          <m:t>𝒚</m:t>
                        </m:r>
                        <m:r>
                          <a:rPr lang="de-DE" sz="2000" b="1" i="0">
                            <a:solidFill>
                              <a:srgbClr val="7030A0"/>
                            </a:solidFill>
                            <a:latin typeface="Cambria Math" panose="02040503050406030204" pitchFamily="18" charset="0"/>
                          </a:rPr>
                          <m:t>=</m:t>
                        </m:r>
                        <m:r>
                          <a:rPr lang="de-DE" sz="2000" b="1" i="0">
                            <a:solidFill>
                              <a:srgbClr val="7030A0"/>
                            </a:solidFill>
                            <a:latin typeface="Cambria Math" panose="02040503050406030204" pitchFamily="18" charset="0"/>
                          </a:rPr>
                          <m:t>𝟏</m:t>
                        </m:r>
                      </m:oMath>
                    </m:oMathPara>
                  </a14:m>
                  <a:endParaRPr lang="de-DE" sz="2000" b="1" dirty="0">
                    <a:solidFill>
                      <a:srgbClr val="7030A0"/>
                    </a:solidFill>
                  </a:endParaRPr>
                </a:p>
              </p:txBody>
            </p:sp>
          </mc:Choice>
          <mc:Fallback xmlns="">
            <p:sp>
              <p:nvSpPr>
                <p:cNvPr id="94" name="Textfeld 93">
                  <a:extLst>
                    <a:ext uri="{FF2B5EF4-FFF2-40B4-BE49-F238E27FC236}">
                      <a16:creationId xmlns:a16="http://schemas.microsoft.com/office/drawing/2014/main" id="{D7B8B59D-E6FC-4EBB-B469-11046CB81C61}"/>
                    </a:ext>
                  </a:extLst>
                </p:cNvPr>
                <p:cNvSpPr txBox="1">
                  <a:spLocks noRot="1" noChangeAspect="1" noMove="1" noResize="1" noEditPoints="1" noAdjustHandles="1" noChangeArrowheads="1" noChangeShapeType="1" noTextEdit="1"/>
                </p:cNvSpPr>
                <p:nvPr/>
              </p:nvSpPr>
              <p:spPr>
                <a:xfrm>
                  <a:off x="5640859" y="2656704"/>
                  <a:ext cx="1143000" cy="307777"/>
                </a:xfrm>
                <a:prstGeom prst="rect">
                  <a:avLst/>
                </a:prstGeom>
                <a:blipFill>
                  <a:blip r:embed="rId27"/>
                  <a:stretch>
                    <a:fillRect b="-145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5" name="Textfeld 94">
                  <a:extLst>
                    <a:ext uri="{FF2B5EF4-FFF2-40B4-BE49-F238E27FC236}">
                      <a16:creationId xmlns:a16="http://schemas.microsoft.com/office/drawing/2014/main" id="{2339982A-462B-459F-BC25-DF2E7C3B8886}"/>
                    </a:ext>
                  </a:extLst>
                </p:cNvPr>
                <p:cNvSpPr txBox="1"/>
                <p:nvPr/>
              </p:nvSpPr>
              <p:spPr>
                <a:xfrm>
                  <a:off x="5682818" y="2971948"/>
                  <a:ext cx="11430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solidFill>
                              <a:srgbClr val="00B0F0"/>
                            </a:solidFill>
                            <a:latin typeface="Cambria Math" panose="02040503050406030204" pitchFamily="18" charset="0"/>
                          </a:rPr>
                          <m:t>𝒚</m:t>
                        </m:r>
                        <m:r>
                          <a:rPr lang="de-DE" sz="2000" b="1" i="0">
                            <a:solidFill>
                              <a:srgbClr val="00B0F0"/>
                            </a:solidFill>
                            <a:latin typeface="Cambria Math" panose="02040503050406030204" pitchFamily="18" charset="0"/>
                          </a:rPr>
                          <m:t>=</m:t>
                        </m:r>
                        <m:r>
                          <a:rPr lang="de-DE" sz="2000" b="1" i="0" smtClean="0">
                            <a:solidFill>
                              <a:srgbClr val="00B0F0"/>
                            </a:solidFill>
                            <a:latin typeface="Cambria Math" panose="02040503050406030204" pitchFamily="18" charset="0"/>
                          </a:rPr>
                          <m:t>𝟎</m:t>
                        </m:r>
                      </m:oMath>
                    </m:oMathPara>
                  </a14:m>
                  <a:endParaRPr lang="de-DE" sz="2000" b="1" dirty="0">
                    <a:solidFill>
                      <a:srgbClr val="00B0F0"/>
                    </a:solidFill>
                  </a:endParaRPr>
                </a:p>
              </p:txBody>
            </p:sp>
          </mc:Choice>
          <mc:Fallback xmlns="">
            <p:sp>
              <p:nvSpPr>
                <p:cNvPr id="95" name="Textfeld 94">
                  <a:extLst>
                    <a:ext uri="{FF2B5EF4-FFF2-40B4-BE49-F238E27FC236}">
                      <a16:creationId xmlns:a16="http://schemas.microsoft.com/office/drawing/2014/main" id="{2339982A-462B-459F-BC25-DF2E7C3B8886}"/>
                    </a:ext>
                  </a:extLst>
                </p:cNvPr>
                <p:cNvSpPr txBox="1">
                  <a:spLocks noRot="1" noChangeAspect="1" noMove="1" noResize="1" noEditPoints="1" noAdjustHandles="1" noChangeArrowheads="1" noChangeShapeType="1" noTextEdit="1"/>
                </p:cNvSpPr>
                <p:nvPr/>
              </p:nvSpPr>
              <p:spPr>
                <a:xfrm>
                  <a:off x="5682818" y="2971948"/>
                  <a:ext cx="1143000" cy="307777"/>
                </a:xfrm>
                <a:prstGeom prst="rect">
                  <a:avLst/>
                </a:prstGeom>
                <a:blipFill>
                  <a:blip r:embed="rId28"/>
                  <a:stretch>
                    <a:fillRect b="-1454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6" name="Rechteck 95">
                  <a:extLst>
                    <a:ext uri="{FF2B5EF4-FFF2-40B4-BE49-F238E27FC236}">
                      <a16:creationId xmlns:a16="http://schemas.microsoft.com/office/drawing/2014/main" id="{4CB48D96-57D7-4DE4-9F90-FD08DBE7D0E8}"/>
                    </a:ext>
                  </a:extLst>
                </p:cNvPr>
                <p:cNvSpPr/>
                <p:nvPr/>
              </p:nvSpPr>
              <p:spPr>
                <a:xfrm>
                  <a:off x="6654114" y="2562165"/>
                  <a:ext cx="1550773" cy="646104"/>
                </a:xfrm>
                <a:prstGeom prst="rect">
                  <a:avLst/>
                </a:prstGeom>
              </p:spPr>
              <p:txBody>
                <a:bodyPr wrap="square">
                  <a:spAutoFit/>
                </a:bodyPr>
                <a:lstStyle/>
                <a:p>
                  <a:r>
                    <a:rPr lang="de-DE" b="1" dirty="0"/>
                    <a:t>wenn</a:t>
                  </a:r>
                  <a:r>
                    <a:rPr lang="de-DE" sz="2000" b="1" dirty="0"/>
                    <a:t> </a:t>
                  </a:r>
                  <a:r>
                    <a:rPr lang="de-DE" sz="2400" b="1" dirty="0">
                      <a:solidFill>
                        <a:schemeClr val="accent2"/>
                      </a:solidFill>
                    </a:rPr>
                    <a:t>f </a:t>
                  </a:r>
                  <a14:m>
                    <m:oMath xmlns:m="http://schemas.openxmlformats.org/officeDocument/2006/math">
                      <m:r>
                        <a:rPr lang="de-DE" b="1" i="1" smtClean="0">
                          <a:latin typeface="Cambria Math" panose="02040503050406030204" pitchFamily="18" charset="0"/>
                          <a:ea typeface="Cambria Math" panose="02040503050406030204" pitchFamily="18" charset="0"/>
                        </a:rPr>
                        <m:t>≥</m:t>
                      </m:r>
                    </m:oMath>
                  </a14:m>
                  <a:r>
                    <a:rPr lang="de-DE" sz="2400" b="1" dirty="0"/>
                    <a:t> </a:t>
                  </a:r>
                  <a:r>
                    <a:rPr lang="de-DE" sz="2400" b="1" dirty="0">
                      <a:solidFill>
                        <a:schemeClr val="accent2"/>
                      </a:solidFill>
                    </a:rPr>
                    <a:t>0</a:t>
                  </a:r>
                </a:p>
                <a:p>
                  <a:r>
                    <a:rPr lang="de-DE" sz="2000" b="1" dirty="0"/>
                    <a:t>sonst</a:t>
                  </a:r>
                </a:p>
              </p:txBody>
            </p:sp>
          </mc:Choice>
          <mc:Fallback xmlns="">
            <p:sp>
              <p:nvSpPr>
                <p:cNvPr id="96" name="Rechteck 95">
                  <a:extLst>
                    <a:ext uri="{FF2B5EF4-FFF2-40B4-BE49-F238E27FC236}">
                      <a16:creationId xmlns:a16="http://schemas.microsoft.com/office/drawing/2014/main" id="{4CB48D96-57D7-4DE4-9F90-FD08DBE7D0E8}"/>
                    </a:ext>
                  </a:extLst>
                </p:cNvPr>
                <p:cNvSpPr>
                  <a:spLocks noRot="1" noChangeAspect="1" noMove="1" noResize="1" noEditPoints="1" noAdjustHandles="1" noChangeArrowheads="1" noChangeShapeType="1" noTextEdit="1"/>
                </p:cNvSpPr>
                <p:nvPr/>
              </p:nvSpPr>
              <p:spPr>
                <a:xfrm>
                  <a:off x="6654114" y="2562165"/>
                  <a:ext cx="1550773" cy="646104"/>
                </a:xfrm>
                <a:prstGeom prst="rect">
                  <a:avLst/>
                </a:prstGeom>
                <a:blipFill>
                  <a:blip r:embed="rId29"/>
                  <a:stretch>
                    <a:fillRect l="-3492" t="-6838" b="-22222"/>
                  </a:stretch>
                </a:blipFill>
              </p:spPr>
              <p:txBody>
                <a:bodyPr/>
                <a:lstStyle/>
                <a:p>
                  <a:r>
                    <a:rPr lang="de-DE">
                      <a:noFill/>
                    </a:rPr>
                    <a:t> </a:t>
                  </a:r>
                </a:p>
              </p:txBody>
            </p:sp>
          </mc:Fallback>
        </mc:AlternateContent>
        <p:sp>
          <p:nvSpPr>
            <p:cNvPr id="97" name="Geschweifte Klammer links 96">
              <a:extLst>
                <a:ext uri="{FF2B5EF4-FFF2-40B4-BE49-F238E27FC236}">
                  <a16:creationId xmlns:a16="http://schemas.microsoft.com/office/drawing/2014/main" id="{FD732339-DEEB-4334-B5D3-BCD83C447853}"/>
                </a:ext>
              </a:extLst>
            </p:cNvPr>
            <p:cNvSpPr/>
            <p:nvPr/>
          </p:nvSpPr>
          <p:spPr>
            <a:xfrm>
              <a:off x="5640860" y="2747750"/>
              <a:ext cx="216244" cy="371871"/>
            </a:xfrm>
            <a:prstGeom prst="leftBrace">
              <a:avLst/>
            </a:prstGeom>
            <a:noFill/>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000">
                <a:solidFill>
                  <a:srgbClr val="002060"/>
                </a:solidFill>
              </a:endParaRPr>
            </a:p>
          </p:txBody>
        </p:sp>
      </p:grpSp>
      <mc:AlternateContent xmlns:mc="http://schemas.openxmlformats.org/markup-compatibility/2006" xmlns:a14="http://schemas.microsoft.com/office/drawing/2010/main">
        <mc:Choice Requires="a14">
          <p:sp>
            <p:nvSpPr>
              <p:cNvPr id="98" name="Textfeld 97">
                <a:extLst>
                  <a:ext uri="{FF2B5EF4-FFF2-40B4-BE49-F238E27FC236}">
                    <a16:creationId xmlns:a16="http://schemas.microsoft.com/office/drawing/2014/main" id="{04374886-C59E-42A7-A845-DB8F0154801C}"/>
                  </a:ext>
                </a:extLst>
              </p:cNvPr>
              <p:cNvSpPr txBox="1"/>
              <p:nvPr/>
            </p:nvSpPr>
            <p:spPr>
              <a:xfrm>
                <a:off x="8530513" y="966895"/>
                <a:ext cx="271550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1" i="1" smtClean="0">
                          <a:latin typeface="Cambria Math" panose="02040503050406030204" pitchFamily="18" charset="0"/>
                        </a:rPr>
                        <m:t>𝒇</m:t>
                      </m:r>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𝟏</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𝟏</m:t>
                          </m:r>
                        </m:sub>
                      </m:sSub>
                      <m:r>
                        <a:rPr lang="de-DE" sz="2000" b="1" i="0">
                          <a:latin typeface="Cambria Math" panose="02040503050406030204" pitchFamily="18" charset="0"/>
                        </a:rPr>
                        <m:t>+</m:t>
                      </m:r>
                      <m:sSub>
                        <m:sSubPr>
                          <m:ctrlPr>
                            <a:rPr lang="de-DE" sz="2000" b="1" i="1">
                              <a:latin typeface="Cambria Math" panose="02040503050406030204" pitchFamily="18" charset="0"/>
                            </a:rPr>
                          </m:ctrlPr>
                        </m:sSubPr>
                        <m:e>
                          <m:r>
                            <a:rPr lang="de-DE" sz="2000" b="1" i="1">
                              <a:latin typeface="Cambria Math" panose="02040503050406030204" pitchFamily="18" charset="0"/>
                            </a:rPr>
                            <m:t>𝒘</m:t>
                          </m:r>
                        </m:e>
                        <m:sub>
                          <m:r>
                            <a:rPr lang="de-DE" sz="2000" b="1" i="0">
                              <a:latin typeface="Cambria Math" panose="02040503050406030204" pitchFamily="18" charset="0"/>
                            </a:rPr>
                            <m:t>𝟐</m:t>
                          </m:r>
                        </m:sub>
                      </m:sSub>
                      <m:sSub>
                        <m:sSubPr>
                          <m:ctrlPr>
                            <a:rPr lang="de-DE" sz="2000" b="1" i="1" smtClean="0">
                              <a:solidFill>
                                <a:schemeClr val="accent1">
                                  <a:lumMod val="75000"/>
                                </a:schemeClr>
                              </a:solidFill>
                              <a:latin typeface="Cambria Math" panose="02040503050406030204" pitchFamily="18" charset="0"/>
                            </a:rPr>
                          </m:ctrlPr>
                        </m:sSubPr>
                        <m:e>
                          <m:r>
                            <a:rPr lang="de-DE" sz="2000" b="1" i="1">
                              <a:solidFill>
                                <a:schemeClr val="accent1">
                                  <a:lumMod val="75000"/>
                                </a:schemeClr>
                              </a:solidFill>
                              <a:latin typeface="Cambria Math" panose="02040503050406030204" pitchFamily="18" charset="0"/>
                            </a:rPr>
                            <m:t>𝒙</m:t>
                          </m:r>
                        </m:e>
                        <m:sub>
                          <m:r>
                            <a:rPr lang="de-DE" sz="2000" b="1" i="0">
                              <a:solidFill>
                                <a:schemeClr val="accent1">
                                  <a:lumMod val="75000"/>
                                </a:schemeClr>
                              </a:solidFill>
                              <a:latin typeface="Cambria Math" panose="02040503050406030204" pitchFamily="18" charset="0"/>
                            </a:rPr>
                            <m:t>𝟐</m:t>
                          </m:r>
                        </m:sub>
                      </m:sSub>
                      <m:r>
                        <a:rPr lang="de-DE" sz="2000" b="1" i="0">
                          <a:latin typeface="Cambria Math" panose="02040503050406030204" pitchFamily="18" charset="0"/>
                        </a:rPr>
                        <m:t>+</m:t>
                      </m:r>
                      <m:r>
                        <a:rPr lang="de-DE" sz="2000" b="1" i="1" smtClean="0">
                          <a:latin typeface="Cambria Math" panose="02040503050406030204" pitchFamily="18" charset="0"/>
                        </a:rPr>
                        <m:t>𝒃</m:t>
                      </m:r>
                    </m:oMath>
                  </m:oMathPara>
                </a14:m>
                <a:endParaRPr lang="de-DE" sz="2000" b="1" dirty="0">
                  <a:latin typeface="Arial Nova" panose="020B0504020202020204" pitchFamily="34" charset="0"/>
                </a:endParaRPr>
              </a:p>
            </p:txBody>
          </p:sp>
        </mc:Choice>
        <mc:Fallback xmlns="">
          <p:sp>
            <p:nvSpPr>
              <p:cNvPr id="98" name="Textfeld 97">
                <a:extLst>
                  <a:ext uri="{FF2B5EF4-FFF2-40B4-BE49-F238E27FC236}">
                    <a16:creationId xmlns:a16="http://schemas.microsoft.com/office/drawing/2014/main" id="{04374886-C59E-42A7-A845-DB8F0154801C}"/>
                  </a:ext>
                </a:extLst>
              </p:cNvPr>
              <p:cNvSpPr txBox="1">
                <a:spLocks noRot="1" noChangeAspect="1" noMove="1" noResize="1" noEditPoints="1" noAdjustHandles="1" noChangeArrowheads="1" noChangeShapeType="1" noTextEdit="1"/>
              </p:cNvSpPr>
              <p:nvPr/>
            </p:nvSpPr>
            <p:spPr>
              <a:xfrm>
                <a:off x="8530513" y="966895"/>
                <a:ext cx="2715508" cy="307777"/>
              </a:xfrm>
              <a:prstGeom prst="rect">
                <a:avLst/>
              </a:prstGeom>
              <a:blipFill>
                <a:blip r:embed="rId30"/>
                <a:stretch>
                  <a:fillRect b="-38000"/>
                </a:stretch>
              </a:blipFill>
            </p:spPr>
            <p:txBody>
              <a:bodyPr/>
              <a:lstStyle/>
              <a:p>
                <a:r>
                  <a:rPr lang="de-DE">
                    <a:noFill/>
                  </a:rPr>
                  <a:t> </a:t>
                </a:r>
              </a:p>
            </p:txBody>
          </p:sp>
        </mc:Fallback>
      </mc:AlternateContent>
      <p:cxnSp>
        <p:nvCxnSpPr>
          <p:cNvPr id="21" name="Gerader Verbinder 20">
            <a:extLst>
              <a:ext uri="{FF2B5EF4-FFF2-40B4-BE49-F238E27FC236}">
                <a16:creationId xmlns:a16="http://schemas.microsoft.com/office/drawing/2014/main" id="{B3748C9F-9E52-484A-A411-09C188B24453}"/>
              </a:ext>
            </a:extLst>
          </p:cNvPr>
          <p:cNvCxnSpPr>
            <a:cxnSpLocks/>
          </p:cNvCxnSpPr>
          <p:nvPr/>
        </p:nvCxnSpPr>
        <p:spPr>
          <a:xfrm flipH="1">
            <a:off x="7308227" y="1013058"/>
            <a:ext cx="9124" cy="5826622"/>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101" name="Gruppieren 100">
            <a:extLst>
              <a:ext uri="{FF2B5EF4-FFF2-40B4-BE49-F238E27FC236}">
                <a16:creationId xmlns:a16="http://schemas.microsoft.com/office/drawing/2014/main" id="{FDD338C5-ADFD-452B-BBCE-B3AE6170C20F}"/>
              </a:ext>
            </a:extLst>
          </p:cNvPr>
          <p:cNvGrpSpPr/>
          <p:nvPr/>
        </p:nvGrpSpPr>
        <p:grpSpPr>
          <a:xfrm>
            <a:off x="8447953" y="5295029"/>
            <a:ext cx="2585469" cy="1358180"/>
            <a:chOff x="4944294" y="3016300"/>
            <a:chExt cx="4556219" cy="2725481"/>
          </a:xfrm>
        </p:grpSpPr>
        <p:sp>
          <p:nvSpPr>
            <p:cNvPr id="102" name="Flussdiagramm: Verbinder 101">
              <a:extLst>
                <a:ext uri="{FF2B5EF4-FFF2-40B4-BE49-F238E27FC236}">
                  <a16:creationId xmlns:a16="http://schemas.microsoft.com/office/drawing/2014/main" id="{220E2A45-62D5-4D50-B6A7-F3A7AD811D35}"/>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Flussdiagramm: Verbinder 102">
              <a:extLst>
                <a:ext uri="{FF2B5EF4-FFF2-40B4-BE49-F238E27FC236}">
                  <a16:creationId xmlns:a16="http://schemas.microsoft.com/office/drawing/2014/main" id="{ED55A8F1-2E99-46DE-9352-1BF9CA2B3923}"/>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lussdiagramm: Verbinder 103">
              <a:extLst>
                <a:ext uri="{FF2B5EF4-FFF2-40B4-BE49-F238E27FC236}">
                  <a16:creationId xmlns:a16="http://schemas.microsoft.com/office/drawing/2014/main" id="{02F5C324-80CA-4DF1-90FF-A2208C8B7239}"/>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AC492EBE-C4F7-49CF-B282-6C1EED060F1E}"/>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AFDB8712-7FD9-4A7E-BCE5-76F25F705032}"/>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Flussdiagramm: Verbinder 106">
              <a:extLst>
                <a:ext uri="{FF2B5EF4-FFF2-40B4-BE49-F238E27FC236}">
                  <a16:creationId xmlns:a16="http://schemas.microsoft.com/office/drawing/2014/main" id="{583051CF-EC8D-4AD8-9419-C29902C9A29C}"/>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Flussdiagramm: Verbinder 107">
              <a:extLst>
                <a:ext uri="{FF2B5EF4-FFF2-40B4-BE49-F238E27FC236}">
                  <a16:creationId xmlns:a16="http://schemas.microsoft.com/office/drawing/2014/main" id="{51E2002C-7A1C-4E7D-A77A-31C7DDA94A79}"/>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108">
              <a:extLst>
                <a:ext uri="{FF2B5EF4-FFF2-40B4-BE49-F238E27FC236}">
                  <a16:creationId xmlns:a16="http://schemas.microsoft.com/office/drawing/2014/main" id="{6FF0DF6D-C69F-4A12-BB8B-84063F4DA45F}"/>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Flussdiagramm: Verbinder 109">
              <a:extLst>
                <a:ext uri="{FF2B5EF4-FFF2-40B4-BE49-F238E27FC236}">
                  <a16:creationId xmlns:a16="http://schemas.microsoft.com/office/drawing/2014/main" id="{C6F396D7-D983-4271-876D-881BC215CA69}"/>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110">
              <a:extLst>
                <a:ext uri="{FF2B5EF4-FFF2-40B4-BE49-F238E27FC236}">
                  <a16:creationId xmlns:a16="http://schemas.microsoft.com/office/drawing/2014/main" id="{E8555C8C-9EAE-4B7D-855B-5D7A58030F60}"/>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lussdiagramm: Verbinder 111">
              <a:extLst>
                <a:ext uri="{FF2B5EF4-FFF2-40B4-BE49-F238E27FC236}">
                  <a16:creationId xmlns:a16="http://schemas.microsoft.com/office/drawing/2014/main" id="{563D44E8-539B-40CC-8399-A3838B816F67}"/>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Flussdiagramm: Verbinder 112">
              <a:extLst>
                <a:ext uri="{FF2B5EF4-FFF2-40B4-BE49-F238E27FC236}">
                  <a16:creationId xmlns:a16="http://schemas.microsoft.com/office/drawing/2014/main" id="{A9FFD3F2-C9AD-4CE4-82A4-48AF43F174E4}"/>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Flussdiagramm: Verbinder 113">
              <a:extLst>
                <a:ext uri="{FF2B5EF4-FFF2-40B4-BE49-F238E27FC236}">
                  <a16:creationId xmlns:a16="http://schemas.microsoft.com/office/drawing/2014/main" id="{909B84A4-5D23-454B-ADA4-DEA215BFFBA9}"/>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Flussdiagramm: Verbinder 114">
              <a:extLst>
                <a:ext uri="{FF2B5EF4-FFF2-40B4-BE49-F238E27FC236}">
                  <a16:creationId xmlns:a16="http://schemas.microsoft.com/office/drawing/2014/main" id="{B6EFC413-E5E4-418B-829D-A328BD24CAAB}"/>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6" name="Gerade Verbindung mit Pfeil 115">
              <a:extLst>
                <a:ext uri="{FF2B5EF4-FFF2-40B4-BE49-F238E27FC236}">
                  <a16:creationId xmlns:a16="http://schemas.microsoft.com/office/drawing/2014/main" id="{2C624F14-CD25-41CE-8A52-202208EDA2F5}"/>
                </a:ext>
              </a:extLst>
            </p:cNvPr>
            <p:cNvCxnSpPr>
              <a:cxnSpLocks/>
              <a:stCxn id="106" idx="7"/>
              <a:endCxn id="109"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59DCDB1B-32D3-4782-8E71-FA28C9266F06}"/>
                </a:ext>
              </a:extLst>
            </p:cNvPr>
            <p:cNvCxnSpPr>
              <a:cxnSpLocks/>
              <a:stCxn id="106" idx="7"/>
              <a:endCxn id="110"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786BC617-13D4-4BD8-950C-4ECE3AB01046}"/>
                </a:ext>
              </a:extLst>
            </p:cNvPr>
            <p:cNvCxnSpPr>
              <a:cxnSpLocks/>
              <a:stCxn id="112"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a:extLst>
                <a:ext uri="{FF2B5EF4-FFF2-40B4-BE49-F238E27FC236}">
                  <a16:creationId xmlns:a16="http://schemas.microsoft.com/office/drawing/2014/main" id="{3EBAD7DF-979F-4727-A275-7B5025682DC5}"/>
                </a:ext>
              </a:extLst>
            </p:cNvPr>
            <p:cNvCxnSpPr>
              <a:cxnSpLocks/>
              <a:stCxn id="114" idx="6"/>
              <a:endCxn id="108"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Gruppieren 119">
              <a:extLst>
                <a:ext uri="{FF2B5EF4-FFF2-40B4-BE49-F238E27FC236}">
                  <a16:creationId xmlns:a16="http://schemas.microsoft.com/office/drawing/2014/main" id="{AD51CDF8-49F4-4A72-8E01-849664125875}"/>
                </a:ext>
              </a:extLst>
            </p:cNvPr>
            <p:cNvGrpSpPr/>
            <p:nvPr/>
          </p:nvGrpSpPr>
          <p:grpSpPr>
            <a:xfrm>
              <a:off x="5250955" y="3295500"/>
              <a:ext cx="966917" cy="2126483"/>
              <a:chOff x="5250955" y="3295500"/>
              <a:chExt cx="966917" cy="2126483"/>
            </a:xfrm>
          </p:grpSpPr>
          <p:cxnSp>
            <p:nvCxnSpPr>
              <p:cNvPr id="142" name="Gerade Verbindung mit Pfeil 141">
                <a:extLst>
                  <a:ext uri="{FF2B5EF4-FFF2-40B4-BE49-F238E27FC236}">
                    <a16:creationId xmlns:a16="http://schemas.microsoft.com/office/drawing/2014/main" id="{AE54650C-1A47-41F5-81E8-42A9F411F9E1}"/>
                  </a:ext>
                </a:extLst>
              </p:cNvPr>
              <p:cNvCxnSpPr>
                <a:cxnSpLocks/>
                <a:endCxn id="115"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220A18AD-E0F9-4C68-A54D-ABEC002EFD46}"/>
                  </a:ext>
                </a:extLst>
              </p:cNvPr>
              <p:cNvCxnSpPr>
                <a:cxnSpLocks/>
                <a:endCxn id="112"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66D2E0FE-821E-470C-B20B-3861EF351471}"/>
                  </a:ext>
                </a:extLst>
              </p:cNvPr>
              <p:cNvCxnSpPr>
                <a:cxnSpLocks/>
                <a:endCxn id="114"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B48088F-DB1F-4FEC-9A43-659FDDFC9BB4}"/>
                  </a:ext>
                </a:extLst>
              </p:cNvPr>
              <p:cNvCxnSpPr>
                <a:cxnSpLocks/>
                <a:endCxn id="113"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7B7C4DC1-2BB5-4113-B346-4E8C2DC53B68}"/>
                  </a:ext>
                </a:extLst>
              </p:cNvPr>
              <p:cNvCxnSpPr>
                <a:cxnSpLocks/>
                <a:endCxn id="115"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1FC94C79-D596-4922-BE2D-81B478597293}"/>
                  </a:ext>
                </a:extLst>
              </p:cNvPr>
              <p:cNvCxnSpPr>
                <a:cxnSpLocks/>
                <a:endCxn id="114"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23F4E70E-18A2-4839-B2D0-611E5A4F2C84}"/>
                  </a:ext>
                </a:extLst>
              </p:cNvPr>
              <p:cNvCxnSpPr>
                <a:cxnSpLocks/>
                <a:endCxn id="112"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398D0328-C6DC-4BE4-9F96-04B7F08859D5}"/>
                  </a:ext>
                </a:extLst>
              </p:cNvPr>
              <p:cNvCxnSpPr>
                <a:cxnSpLocks/>
                <a:endCxn id="113"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EA69CC60-8F4C-4FD6-913D-61470433E398}"/>
                  </a:ext>
                </a:extLst>
              </p:cNvPr>
              <p:cNvCxnSpPr>
                <a:cxnSpLocks/>
                <a:endCxn id="113"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6B4DA982-85CA-4B9D-B464-F2530A272890}"/>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Gerade Verbindung mit Pfeil 151">
                <a:extLst>
                  <a:ext uri="{FF2B5EF4-FFF2-40B4-BE49-F238E27FC236}">
                    <a16:creationId xmlns:a16="http://schemas.microsoft.com/office/drawing/2014/main" id="{FC37AB03-CF76-4688-934C-C8D03B22A469}"/>
                  </a:ext>
                </a:extLst>
              </p:cNvPr>
              <p:cNvCxnSpPr>
                <a:cxnSpLocks/>
                <a:endCxn id="114"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C0A2D0FF-1811-4330-B2E8-9E0F0098C206}"/>
                  </a:ext>
                </a:extLst>
              </p:cNvPr>
              <p:cNvCxnSpPr>
                <a:cxnSpLocks/>
                <a:endCxn id="115"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Gerade Verbindung mit Pfeil 120">
              <a:extLst>
                <a:ext uri="{FF2B5EF4-FFF2-40B4-BE49-F238E27FC236}">
                  <a16:creationId xmlns:a16="http://schemas.microsoft.com/office/drawing/2014/main" id="{A2E2B1E1-4ADF-439E-A611-B8AF60752487}"/>
                </a:ext>
              </a:extLst>
            </p:cNvPr>
            <p:cNvCxnSpPr>
              <a:cxnSpLocks/>
              <a:stCxn id="112" idx="6"/>
              <a:endCxn id="106"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Gerade Verbindung mit Pfeil 121">
              <a:extLst>
                <a:ext uri="{FF2B5EF4-FFF2-40B4-BE49-F238E27FC236}">
                  <a16:creationId xmlns:a16="http://schemas.microsoft.com/office/drawing/2014/main" id="{56847FEC-61A4-4B60-803D-90F887AF53D0}"/>
                </a:ext>
              </a:extLst>
            </p:cNvPr>
            <p:cNvCxnSpPr>
              <a:cxnSpLocks/>
              <a:endCxn id="107"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Gerade Verbindung mit Pfeil 122">
              <a:extLst>
                <a:ext uri="{FF2B5EF4-FFF2-40B4-BE49-F238E27FC236}">
                  <a16:creationId xmlns:a16="http://schemas.microsoft.com/office/drawing/2014/main" id="{C2B9969D-1327-49EF-802D-6925E754AD80}"/>
                </a:ext>
              </a:extLst>
            </p:cNvPr>
            <p:cNvCxnSpPr>
              <a:cxnSpLocks/>
              <a:stCxn id="113" idx="6"/>
              <a:endCxn id="108"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9EDA616D-6903-45A9-A9D5-201338F2A516}"/>
                </a:ext>
              </a:extLst>
            </p:cNvPr>
            <p:cNvCxnSpPr>
              <a:cxnSpLocks/>
              <a:stCxn id="107" idx="6"/>
              <a:endCxn id="111"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6F01387F-8762-4FD0-B546-45B570782F76}"/>
                </a:ext>
              </a:extLst>
            </p:cNvPr>
            <p:cNvCxnSpPr>
              <a:cxnSpLocks/>
              <a:endCxn id="105"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EBE020A-4B05-4794-B17D-19FBFE8F4B9E}"/>
                </a:ext>
              </a:extLst>
            </p:cNvPr>
            <p:cNvCxnSpPr>
              <a:cxnSpLocks/>
              <a:stCxn id="108" idx="6"/>
              <a:endCxn id="111"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F562FB17-AAFE-4C9E-9EDD-E7E9E721E51D}"/>
                </a:ext>
              </a:extLst>
            </p:cNvPr>
            <p:cNvCxnSpPr>
              <a:cxnSpLocks/>
              <a:stCxn id="115" idx="6"/>
              <a:endCxn id="105"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1D01E696-AFD6-4CCA-BE84-D282A0E27B5E}"/>
                </a:ext>
              </a:extLst>
            </p:cNvPr>
            <p:cNvCxnSpPr>
              <a:cxnSpLocks/>
              <a:endCxn id="108"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B52B2448-8C2F-4E06-9760-932BCE711223}"/>
                </a:ext>
              </a:extLst>
            </p:cNvPr>
            <p:cNvCxnSpPr>
              <a:cxnSpLocks/>
              <a:stCxn id="114" idx="6"/>
              <a:endCxn id="107"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FDB96031-C48A-4DAA-98DC-5FF7D7A10AB1}"/>
                </a:ext>
              </a:extLst>
            </p:cNvPr>
            <p:cNvCxnSpPr>
              <a:cxnSpLocks/>
              <a:stCxn id="113" idx="6"/>
              <a:endCxn id="106"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C0E103DC-05B2-4964-965B-EB1246CC5001}"/>
                </a:ext>
              </a:extLst>
            </p:cNvPr>
            <p:cNvCxnSpPr>
              <a:cxnSpLocks/>
              <a:stCxn id="113" idx="6"/>
              <a:endCxn id="107"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4A957369-B108-48EF-893C-55CC8421637B}"/>
                </a:ext>
              </a:extLst>
            </p:cNvPr>
            <p:cNvCxnSpPr>
              <a:cxnSpLocks/>
              <a:stCxn id="115" idx="6"/>
              <a:endCxn id="107"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F43C16A4-251A-420D-B306-AA90A41FCFAC}"/>
                </a:ext>
              </a:extLst>
            </p:cNvPr>
            <p:cNvCxnSpPr>
              <a:cxnSpLocks/>
              <a:endCxn id="110"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5E134E40-B647-407D-A231-3FF88955BA1C}"/>
                </a:ext>
              </a:extLst>
            </p:cNvPr>
            <p:cNvCxnSpPr>
              <a:cxnSpLocks/>
              <a:endCxn id="109"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FDB86A52-9FFB-4468-96AA-8F3EB21E1871}"/>
                </a:ext>
              </a:extLst>
            </p:cNvPr>
            <p:cNvCxnSpPr>
              <a:cxnSpLocks/>
              <a:stCxn id="108" idx="6"/>
              <a:endCxn id="109"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AA20BDD7-F365-4009-975F-8D023DD7D1E2}"/>
                </a:ext>
              </a:extLst>
            </p:cNvPr>
            <p:cNvCxnSpPr>
              <a:cxnSpLocks/>
              <a:endCxn id="106"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 Verbindung mit Pfeil 136">
              <a:extLst>
                <a:ext uri="{FF2B5EF4-FFF2-40B4-BE49-F238E27FC236}">
                  <a16:creationId xmlns:a16="http://schemas.microsoft.com/office/drawing/2014/main" id="{51270D98-F53A-413A-A4E3-51D42AF8D252}"/>
                </a:ext>
              </a:extLst>
            </p:cNvPr>
            <p:cNvCxnSpPr>
              <a:cxnSpLocks/>
              <a:stCxn id="113" idx="6"/>
              <a:endCxn id="105"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C15FC488-84BC-4AE9-909E-830B1C1BC222}"/>
                </a:ext>
              </a:extLst>
            </p:cNvPr>
            <p:cNvCxnSpPr>
              <a:cxnSpLocks/>
              <a:stCxn id="105"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46F0D023-15D5-46E5-BC0B-3262862FAFC3}"/>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a:extLst>
                <a:ext uri="{FF2B5EF4-FFF2-40B4-BE49-F238E27FC236}">
                  <a16:creationId xmlns:a16="http://schemas.microsoft.com/office/drawing/2014/main" id="{F4D998AB-3F7E-4EAF-8B2F-FBAA885A7FB8}"/>
                </a:ext>
              </a:extLst>
            </p:cNvPr>
            <p:cNvCxnSpPr>
              <a:cxnSpLocks/>
              <a:stCxn id="105" idx="6"/>
              <a:endCxn id="111"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a:extLst>
                <a:ext uri="{FF2B5EF4-FFF2-40B4-BE49-F238E27FC236}">
                  <a16:creationId xmlns:a16="http://schemas.microsoft.com/office/drawing/2014/main" id="{B70CD3F3-F01A-4118-B86B-11FC4FAAF25C}"/>
                </a:ext>
              </a:extLst>
            </p:cNvPr>
            <p:cNvCxnSpPr>
              <a:cxnSpLocks/>
              <a:stCxn id="106" idx="7"/>
              <a:endCxn id="111"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Grafik 25">
            <a:extLst>
              <a:ext uri="{FF2B5EF4-FFF2-40B4-BE49-F238E27FC236}">
                <a16:creationId xmlns:a16="http://schemas.microsoft.com/office/drawing/2014/main" id="{9CF8920D-F80F-41D3-8D86-859493249BD4}"/>
              </a:ext>
            </a:extLst>
          </p:cNvPr>
          <p:cNvPicPr>
            <a:picLocks noChangeAspect="1"/>
          </p:cNvPicPr>
          <p:nvPr/>
        </p:nvPicPr>
        <p:blipFill>
          <a:blip r:embed="rId31"/>
          <a:stretch>
            <a:fillRect/>
          </a:stretch>
        </p:blipFill>
        <p:spPr>
          <a:xfrm>
            <a:off x="4797823" y="4772897"/>
            <a:ext cx="1921060" cy="1800308"/>
          </a:xfrm>
          <a:prstGeom prst="rect">
            <a:avLst/>
          </a:prstGeom>
          <a:ln>
            <a:noFill/>
          </a:ln>
          <a:effectLst>
            <a:outerShdw blurRad="292100" dist="139700" dir="2700000" algn="tl" rotWithShape="0">
              <a:srgbClr val="333333">
                <a:alpha val="65000"/>
              </a:srgbClr>
            </a:outerShdw>
          </a:effectLst>
        </p:spPr>
      </p:pic>
      <p:grpSp>
        <p:nvGrpSpPr>
          <p:cNvPr id="29" name="Gruppieren 28">
            <a:extLst>
              <a:ext uri="{FF2B5EF4-FFF2-40B4-BE49-F238E27FC236}">
                <a16:creationId xmlns:a16="http://schemas.microsoft.com/office/drawing/2014/main" id="{626B9B8C-A1D8-431A-AD4B-445F6A58E820}"/>
              </a:ext>
            </a:extLst>
          </p:cNvPr>
          <p:cNvGrpSpPr/>
          <p:nvPr/>
        </p:nvGrpSpPr>
        <p:grpSpPr>
          <a:xfrm>
            <a:off x="1965772" y="1809320"/>
            <a:ext cx="1257589" cy="2925129"/>
            <a:chOff x="5278149" y="38048"/>
            <a:chExt cx="1257589" cy="1746147"/>
          </a:xfrm>
        </p:grpSpPr>
        <p:sp>
          <p:nvSpPr>
            <p:cNvPr id="27" name="Rechteck: abgerundete Ecken 26">
              <a:extLst>
                <a:ext uri="{FF2B5EF4-FFF2-40B4-BE49-F238E27FC236}">
                  <a16:creationId xmlns:a16="http://schemas.microsoft.com/office/drawing/2014/main" id="{56D4BC14-2FBA-46A7-AF82-395F7C5453CC}"/>
                </a:ext>
              </a:extLst>
            </p:cNvPr>
            <p:cNvSpPr/>
            <p:nvPr/>
          </p:nvSpPr>
          <p:spPr>
            <a:xfrm>
              <a:off x="5318465" y="230087"/>
              <a:ext cx="775321" cy="1554108"/>
            </a:xfrm>
            <a:prstGeom prst="round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Textfeld 153">
              <a:extLst>
                <a:ext uri="{FF2B5EF4-FFF2-40B4-BE49-F238E27FC236}">
                  <a16:creationId xmlns:a16="http://schemas.microsoft.com/office/drawing/2014/main" id="{C14BD493-1CCE-40D7-B1CE-A9B63AEE013E}"/>
                </a:ext>
              </a:extLst>
            </p:cNvPr>
            <p:cNvSpPr txBox="1"/>
            <p:nvPr/>
          </p:nvSpPr>
          <p:spPr>
            <a:xfrm>
              <a:off x="5278149" y="38048"/>
              <a:ext cx="1257589" cy="220472"/>
            </a:xfrm>
            <a:prstGeom prst="rect">
              <a:avLst/>
            </a:prstGeom>
            <a:noFill/>
          </p:spPr>
          <p:txBody>
            <a:bodyPr wrap="square">
              <a:spAutoFit/>
            </a:bodyPr>
            <a:lstStyle/>
            <a:p>
              <a:r>
                <a:rPr lang="de-DE" b="1" dirty="0"/>
                <a:t>Schicht 2</a:t>
              </a:r>
            </a:p>
          </p:txBody>
        </p:sp>
      </p:grpSp>
      <p:grpSp>
        <p:nvGrpSpPr>
          <p:cNvPr id="156" name="Gruppieren 155">
            <a:extLst>
              <a:ext uri="{FF2B5EF4-FFF2-40B4-BE49-F238E27FC236}">
                <a16:creationId xmlns:a16="http://schemas.microsoft.com/office/drawing/2014/main" id="{67786459-F45C-4649-A3C4-A1B01607FE5B}"/>
              </a:ext>
            </a:extLst>
          </p:cNvPr>
          <p:cNvGrpSpPr/>
          <p:nvPr/>
        </p:nvGrpSpPr>
        <p:grpSpPr>
          <a:xfrm>
            <a:off x="4159934" y="2438469"/>
            <a:ext cx="1734033" cy="1299738"/>
            <a:chOff x="4542578" y="386519"/>
            <a:chExt cx="1750904" cy="1436304"/>
          </a:xfrm>
        </p:grpSpPr>
        <p:grpSp>
          <p:nvGrpSpPr>
            <p:cNvPr id="157" name="Gruppieren 156">
              <a:extLst>
                <a:ext uri="{FF2B5EF4-FFF2-40B4-BE49-F238E27FC236}">
                  <a16:creationId xmlns:a16="http://schemas.microsoft.com/office/drawing/2014/main" id="{37D3896B-6BF4-4AD2-BC0F-5AB866E51AAB}"/>
                </a:ext>
              </a:extLst>
            </p:cNvPr>
            <p:cNvGrpSpPr/>
            <p:nvPr/>
          </p:nvGrpSpPr>
          <p:grpSpPr>
            <a:xfrm>
              <a:off x="4542578" y="386519"/>
              <a:ext cx="1257589" cy="1436304"/>
              <a:chOff x="5276666" y="71725"/>
              <a:chExt cx="1257589" cy="1436304"/>
            </a:xfrm>
          </p:grpSpPr>
          <p:sp>
            <p:nvSpPr>
              <p:cNvPr id="160" name="Rechteck: abgerundete Ecken 159">
                <a:extLst>
                  <a:ext uri="{FF2B5EF4-FFF2-40B4-BE49-F238E27FC236}">
                    <a16:creationId xmlns:a16="http://schemas.microsoft.com/office/drawing/2014/main" id="{D8671A8B-D86E-4701-A937-A62BBCC70356}"/>
                  </a:ext>
                </a:extLst>
              </p:cNvPr>
              <p:cNvSpPr/>
              <p:nvPr/>
            </p:nvSpPr>
            <p:spPr>
              <a:xfrm>
                <a:off x="5391484" y="434248"/>
                <a:ext cx="702301" cy="1073781"/>
              </a:xfrm>
              <a:prstGeom prst="round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Textfeld 160">
                <a:extLst>
                  <a:ext uri="{FF2B5EF4-FFF2-40B4-BE49-F238E27FC236}">
                    <a16:creationId xmlns:a16="http://schemas.microsoft.com/office/drawing/2014/main" id="{206F2A09-816B-4DB9-9E76-11C909C2C080}"/>
                  </a:ext>
                </a:extLst>
              </p:cNvPr>
              <p:cNvSpPr txBox="1"/>
              <p:nvPr/>
            </p:nvSpPr>
            <p:spPr>
              <a:xfrm>
                <a:off x="5276666" y="71725"/>
                <a:ext cx="1257589" cy="369332"/>
              </a:xfrm>
              <a:prstGeom prst="rect">
                <a:avLst/>
              </a:prstGeom>
              <a:noFill/>
            </p:spPr>
            <p:txBody>
              <a:bodyPr wrap="square">
                <a:spAutoFit/>
              </a:bodyPr>
              <a:lstStyle/>
              <a:p>
                <a:r>
                  <a:rPr lang="de-DE" b="1" dirty="0"/>
                  <a:t>Schicht 1</a:t>
                </a:r>
              </a:p>
            </p:txBody>
          </p:sp>
        </p:grpSp>
        <p:cxnSp>
          <p:nvCxnSpPr>
            <p:cNvPr id="158" name="Gerader Verbinder 157">
              <a:extLst>
                <a:ext uri="{FF2B5EF4-FFF2-40B4-BE49-F238E27FC236}">
                  <a16:creationId xmlns:a16="http://schemas.microsoft.com/office/drawing/2014/main" id="{CB137631-9ED9-4FEB-AE5E-B8BD34484BB1}"/>
                </a:ext>
              </a:extLst>
            </p:cNvPr>
            <p:cNvCxnSpPr>
              <a:cxnSpLocks/>
            </p:cNvCxnSpPr>
            <p:nvPr/>
          </p:nvCxnSpPr>
          <p:spPr>
            <a:xfrm>
              <a:off x="5359697" y="1364246"/>
              <a:ext cx="410576" cy="0"/>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feld 158">
                  <a:extLst>
                    <a:ext uri="{FF2B5EF4-FFF2-40B4-BE49-F238E27FC236}">
                      <a16:creationId xmlns:a16="http://schemas.microsoft.com/office/drawing/2014/main" id="{2B310B0B-048B-4E4C-A804-5253D442E415}"/>
                    </a:ext>
                  </a:extLst>
                </p:cNvPr>
                <p:cNvSpPr txBox="1"/>
                <p:nvPr/>
              </p:nvSpPr>
              <p:spPr>
                <a:xfrm>
                  <a:off x="5724163" y="1154096"/>
                  <a:ext cx="5693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solidFill>
                                  <a:schemeClr val="accent2">
                                    <a:lumMod val="75000"/>
                                  </a:schemeClr>
                                </a:solidFill>
                                <a:latin typeface="Cambria Math" panose="02040503050406030204" pitchFamily="18" charset="0"/>
                              </a:rPr>
                            </m:ctrlPr>
                          </m:sSubPr>
                          <m:e>
                            <m:r>
                              <a:rPr lang="de-DE" sz="1800" b="1" i="1">
                                <a:solidFill>
                                  <a:schemeClr val="accent2">
                                    <a:lumMod val="75000"/>
                                  </a:schemeClr>
                                </a:solidFill>
                                <a:latin typeface="Cambria Math" panose="02040503050406030204" pitchFamily="18" charset="0"/>
                              </a:rPr>
                              <m:t>𝒚</m:t>
                            </m:r>
                          </m:e>
                          <m:sub>
                            <m:r>
                              <a:rPr lang="de-DE" sz="1800" b="1" i="0" smtClean="0">
                                <a:solidFill>
                                  <a:schemeClr val="accent2">
                                    <a:lumMod val="75000"/>
                                  </a:schemeClr>
                                </a:solidFill>
                                <a:latin typeface="Cambria Math" panose="02040503050406030204" pitchFamily="18" charset="0"/>
                              </a:rPr>
                              <m:t>𝟑</m:t>
                            </m:r>
                          </m:sub>
                        </m:sSub>
                      </m:oMath>
                    </m:oMathPara>
                  </a14:m>
                  <a:endParaRPr lang="de-DE" b="1" dirty="0"/>
                </a:p>
              </p:txBody>
            </p:sp>
          </mc:Choice>
          <mc:Fallback xmlns="">
            <p:sp>
              <p:nvSpPr>
                <p:cNvPr id="159" name="Textfeld 158">
                  <a:extLst>
                    <a:ext uri="{FF2B5EF4-FFF2-40B4-BE49-F238E27FC236}">
                      <a16:creationId xmlns:a16="http://schemas.microsoft.com/office/drawing/2014/main" id="{2B310B0B-048B-4E4C-A804-5253D442E415}"/>
                    </a:ext>
                  </a:extLst>
                </p:cNvPr>
                <p:cNvSpPr txBox="1">
                  <a:spLocks noRot="1" noChangeAspect="1" noMove="1" noResize="1" noEditPoints="1" noAdjustHandles="1" noChangeArrowheads="1" noChangeShapeType="1" noTextEdit="1"/>
                </p:cNvSpPr>
                <p:nvPr/>
              </p:nvSpPr>
              <p:spPr>
                <a:xfrm>
                  <a:off x="5724163" y="1154096"/>
                  <a:ext cx="569319" cy="369332"/>
                </a:xfrm>
                <a:prstGeom prst="rect">
                  <a:avLst/>
                </a:prstGeom>
                <a:blipFill>
                  <a:blip r:embed="rId32"/>
                  <a:stretch>
                    <a:fillRect b="-16364"/>
                  </a:stretch>
                </a:blipFill>
              </p:spPr>
              <p:txBody>
                <a:bodyPr/>
                <a:lstStyle/>
                <a:p>
                  <a:r>
                    <a:rPr lang="de-DE">
                      <a:noFill/>
                    </a:rPr>
                    <a:t> </a:t>
                  </a:r>
                </a:p>
              </p:txBody>
            </p:sp>
          </mc:Fallback>
        </mc:AlternateContent>
      </p:grpSp>
      <p:sp>
        <p:nvSpPr>
          <p:cNvPr id="163" name="Textfeld 162">
            <a:extLst>
              <a:ext uri="{FF2B5EF4-FFF2-40B4-BE49-F238E27FC236}">
                <a16:creationId xmlns:a16="http://schemas.microsoft.com/office/drawing/2014/main" id="{E005A316-6D30-47C7-9DCD-0CC169612592}"/>
              </a:ext>
            </a:extLst>
          </p:cNvPr>
          <p:cNvSpPr txBox="1"/>
          <p:nvPr/>
        </p:nvSpPr>
        <p:spPr>
          <a:xfrm>
            <a:off x="4357197" y="1051189"/>
            <a:ext cx="1649189" cy="646331"/>
          </a:xfrm>
          <a:prstGeom prst="rect">
            <a:avLst/>
          </a:prstGeom>
          <a:solidFill>
            <a:srgbClr val="002060"/>
          </a:solidFill>
        </p:spPr>
        <p:txBody>
          <a:bodyPr wrap="square">
            <a:spAutoFit/>
          </a:bodyPr>
          <a:lstStyle/>
          <a:p>
            <a:r>
              <a:rPr lang="de-DE" b="1" dirty="0">
                <a:solidFill>
                  <a:schemeClr val="bg1"/>
                </a:solidFill>
              </a:rPr>
              <a:t>-</a:t>
            </a:r>
            <a:r>
              <a:rPr lang="de-DE" b="1" dirty="0"/>
              <a:t>-</a:t>
            </a:r>
            <a:r>
              <a:rPr lang="de-DE" b="1" dirty="0">
                <a:solidFill>
                  <a:schemeClr val="bg1"/>
                </a:solidFill>
              </a:rPr>
              <a:t>3 Neuronen</a:t>
            </a:r>
          </a:p>
          <a:p>
            <a:r>
              <a:rPr lang="de-DE" b="1" dirty="0">
                <a:solidFill>
                  <a:schemeClr val="bg1"/>
                </a:solidFill>
              </a:rPr>
              <a:t>-  2 Schicht</a:t>
            </a:r>
          </a:p>
        </p:txBody>
      </p:sp>
      <p:sp>
        <p:nvSpPr>
          <p:cNvPr id="171" name="Foliennummernplatzhalter 170">
            <a:extLst>
              <a:ext uri="{FF2B5EF4-FFF2-40B4-BE49-F238E27FC236}">
                <a16:creationId xmlns:a16="http://schemas.microsoft.com/office/drawing/2014/main" id="{4FBE5CFE-16B0-4B92-ABD3-F016C972556C}"/>
              </a:ext>
            </a:extLst>
          </p:cNvPr>
          <p:cNvSpPr>
            <a:spLocks noGrp="1"/>
          </p:cNvSpPr>
          <p:nvPr>
            <p:ph type="sldNum" sz="quarter" idx="12"/>
          </p:nvPr>
        </p:nvSpPr>
        <p:spPr/>
        <p:txBody>
          <a:bodyPr/>
          <a:lstStyle/>
          <a:p>
            <a:fld id="{F7B85D95-4385-4A8C-B85C-EB91828EDBB4}" type="slidenum">
              <a:rPr lang="de-DE" smtClean="0"/>
              <a:t>17</a:t>
            </a:fld>
            <a:endParaRPr lang="de-DE" dirty="0"/>
          </a:p>
        </p:txBody>
      </p:sp>
    </p:spTree>
    <p:extLst>
      <p:ext uri="{BB962C8B-B14F-4D97-AF65-F5344CB8AC3E}">
        <p14:creationId xmlns:p14="http://schemas.microsoft.com/office/powerpoint/2010/main" val="33109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circle(in)">
                                      <p:cBhvr>
                                        <p:cTn id="7" dur="2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circle(in)">
                                      <p:cBhvr>
                                        <p:cTn id="12" dur="20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circle(in)">
                                      <p:cBhvr>
                                        <p:cTn id="17" dur="2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animEffect transition="in" filter="fade">
                                      <p:cBhvr>
                                        <p:cTn id="32" dur="500"/>
                                        <p:tgtEl>
                                          <p:spTgt spid="3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par>
                                <p:cTn id="38" presetID="53" presetClass="entr" presetSubtype="16"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par>
                                <p:cTn id="43" presetID="53" presetClass="entr" presetSubtype="16"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p:cTn id="45" dur="500" fill="hold"/>
                                        <p:tgtEl>
                                          <p:spTgt spid="39"/>
                                        </p:tgtEl>
                                        <p:attrNameLst>
                                          <p:attrName>ppt_w</p:attrName>
                                        </p:attrNameLst>
                                      </p:cBhvr>
                                      <p:tavLst>
                                        <p:tav tm="0">
                                          <p:val>
                                            <p:fltVal val="0"/>
                                          </p:val>
                                        </p:tav>
                                        <p:tav tm="100000">
                                          <p:val>
                                            <p:strVal val="#ppt_w"/>
                                          </p:val>
                                        </p:tav>
                                      </p:tavLst>
                                    </p:anim>
                                    <p:anim calcmode="lin" valueType="num">
                                      <p:cBhvr>
                                        <p:cTn id="46" dur="500" fill="hold"/>
                                        <p:tgtEl>
                                          <p:spTgt spid="39"/>
                                        </p:tgtEl>
                                        <p:attrNameLst>
                                          <p:attrName>ppt_h</p:attrName>
                                        </p:attrNameLst>
                                      </p:cBhvr>
                                      <p:tavLst>
                                        <p:tav tm="0">
                                          <p:val>
                                            <p:fltVal val="0"/>
                                          </p:val>
                                        </p:tav>
                                        <p:tav tm="100000">
                                          <p:val>
                                            <p:strVal val="#ppt_h"/>
                                          </p:val>
                                        </p:tav>
                                      </p:tavLst>
                                    </p:anim>
                                    <p:animEffect transition="in" filter="fade">
                                      <p:cBhvr>
                                        <p:cTn id="47" dur="500"/>
                                        <p:tgtEl>
                                          <p:spTgt spid="3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par>
                                <p:cTn id="65" presetID="53" presetClass="entr" presetSubtype="16"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arn(inVertical)">
                                      <p:cBhvr>
                                        <p:cTn id="79" dur="500"/>
                                        <p:tgtEl>
                                          <p:spTgt spid="4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arn(inVertical)">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Effect transition="in" filter="fade">
                                      <p:cBhvr>
                                        <p:cTn id="89" dur="500"/>
                                        <p:tgtEl>
                                          <p:spTgt spid="15"/>
                                        </p:tgtEl>
                                      </p:cBhvr>
                                    </p:animEffect>
                                  </p:childTnLst>
                                </p:cTn>
                              </p:par>
                              <p:par>
                                <p:cTn id="90" presetID="53" presetClass="entr" presetSubtype="16"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p:cTn id="97" dur="500" fill="hold"/>
                                        <p:tgtEl>
                                          <p:spTgt spid="8"/>
                                        </p:tgtEl>
                                        <p:attrNameLst>
                                          <p:attrName>ppt_w</p:attrName>
                                        </p:attrNameLst>
                                      </p:cBhvr>
                                      <p:tavLst>
                                        <p:tav tm="0">
                                          <p:val>
                                            <p:fltVal val="0"/>
                                          </p:val>
                                        </p:tav>
                                        <p:tav tm="100000">
                                          <p:val>
                                            <p:strVal val="#ppt_w"/>
                                          </p:val>
                                        </p:tav>
                                      </p:tavLst>
                                    </p:anim>
                                    <p:anim calcmode="lin" valueType="num">
                                      <p:cBhvr>
                                        <p:cTn id="98" dur="500" fill="hold"/>
                                        <p:tgtEl>
                                          <p:spTgt spid="8"/>
                                        </p:tgtEl>
                                        <p:attrNameLst>
                                          <p:attrName>ppt_h</p:attrName>
                                        </p:attrNameLst>
                                      </p:cBhvr>
                                      <p:tavLst>
                                        <p:tav tm="0">
                                          <p:val>
                                            <p:fltVal val="0"/>
                                          </p:val>
                                        </p:tav>
                                        <p:tav tm="100000">
                                          <p:val>
                                            <p:strVal val="#ppt_h"/>
                                          </p:val>
                                        </p:tav>
                                      </p:tavLst>
                                    </p:anim>
                                    <p:animEffect transition="in" filter="fade">
                                      <p:cBhvr>
                                        <p:cTn id="99" dur="50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6" presetClass="entr" presetSubtype="0" fill="hold" grpId="0" nodeType="clickEffect">
                                  <p:stCondLst>
                                    <p:cond delay="0"/>
                                  </p:stCondLst>
                                  <p:childTnLst>
                                    <p:set>
                                      <p:cBhvr>
                                        <p:cTn id="109" dur="1" fill="hold">
                                          <p:stCondLst>
                                            <p:cond delay="0"/>
                                          </p:stCondLst>
                                        </p:cTn>
                                        <p:tgtEl>
                                          <p:spTgt spid="163"/>
                                        </p:tgtEl>
                                        <p:attrNameLst>
                                          <p:attrName>style.visibility</p:attrName>
                                        </p:attrNameLst>
                                      </p:cBhvr>
                                      <p:to>
                                        <p:strVal val="visible"/>
                                      </p:to>
                                    </p:set>
                                    <p:animEffect transition="in" filter="wipe(down)">
                                      <p:cBhvr>
                                        <p:cTn id="110" dur="580">
                                          <p:stCondLst>
                                            <p:cond delay="0"/>
                                          </p:stCondLst>
                                        </p:cTn>
                                        <p:tgtEl>
                                          <p:spTgt spid="163"/>
                                        </p:tgtEl>
                                      </p:cBhvr>
                                    </p:animEffect>
                                    <p:anim calcmode="lin" valueType="num">
                                      <p:cBhvr>
                                        <p:cTn id="111" dur="1822" tmFilter="0,0; 0.14,0.36; 0.43,0.73; 0.71,0.91; 1.0,1.0">
                                          <p:stCondLst>
                                            <p:cond delay="0"/>
                                          </p:stCondLst>
                                        </p:cTn>
                                        <p:tgtEl>
                                          <p:spTgt spid="163"/>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163"/>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163"/>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163"/>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163"/>
                                        </p:tgtEl>
                                        <p:attrNameLst>
                                          <p:attrName>ppt_y</p:attrName>
                                        </p:attrNameLst>
                                      </p:cBhvr>
                                      <p:tavLst>
                                        <p:tav tm="0" fmla="#ppt_y-sin(pi*$)/81">
                                          <p:val>
                                            <p:fltVal val="0"/>
                                          </p:val>
                                        </p:tav>
                                        <p:tav tm="100000">
                                          <p:val>
                                            <p:fltVal val="1"/>
                                          </p:val>
                                        </p:tav>
                                      </p:tavLst>
                                    </p:anim>
                                    <p:animScale>
                                      <p:cBhvr>
                                        <p:cTn id="116" dur="26">
                                          <p:stCondLst>
                                            <p:cond delay="650"/>
                                          </p:stCondLst>
                                        </p:cTn>
                                        <p:tgtEl>
                                          <p:spTgt spid="163"/>
                                        </p:tgtEl>
                                      </p:cBhvr>
                                      <p:to x="100000" y="60000"/>
                                    </p:animScale>
                                    <p:animScale>
                                      <p:cBhvr>
                                        <p:cTn id="117" dur="166" decel="50000">
                                          <p:stCondLst>
                                            <p:cond delay="676"/>
                                          </p:stCondLst>
                                        </p:cTn>
                                        <p:tgtEl>
                                          <p:spTgt spid="163"/>
                                        </p:tgtEl>
                                      </p:cBhvr>
                                      <p:to x="100000" y="100000"/>
                                    </p:animScale>
                                    <p:animScale>
                                      <p:cBhvr>
                                        <p:cTn id="118" dur="26">
                                          <p:stCondLst>
                                            <p:cond delay="1312"/>
                                          </p:stCondLst>
                                        </p:cTn>
                                        <p:tgtEl>
                                          <p:spTgt spid="163"/>
                                        </p:tgtEl>
                                      </p:cBhvr>
                                      <p:to x="100000" y="80000"/>
                                    </p:animScale>
                                    <p:animScale>
                                      <p:cBhvr>
                                        <p:cTn id="119" dur="166" decel="50000">
                                          <p:stCondLst>
                                            <p:cond delay="1338"/>
                                          </p:stCondLst>
                                        </p:cTn>
                                        <p:tgtEl>
                                          <p:spTgt spid="163"/>
                                        </p:tgtEl>
                                      </p:cBhvr>
                                      <p:to x="100000" y="100000"/>
                                    </p:animScale>
                                    <p:animScale>
                                      <p:cBhvr>
                                        <p:cTn id="120" dur="26">
                                          <p:stCondLst>
                                            <p:cond delay="1642"/>
                                          </p:stCondLst>
                                        </p:cTn>
                                        <p:tgtEl>
                                          <p:spTgt spid="163"/>
                                        </p:tgtEl>
                                      </p:cBhvr>
                                      <p:to x="100000" y="90000"/>
                                    </p:animScale>
                                    <p:animScale>
                                      <p:cBhvr>
                                        <p:cTn id="121" dur="166" decel="50000">
                                          <p:stCondLst>
                                            <p:cond delay="1668"/>
                                          </p:stCondLst>
                                        </p:cTn>
                                        <p:tgtEl>
                                          <p:spTgt spid="163"/>
                                        </p:tgtEl>
                                      </p:cBhvr>
                                      <p:to x="100000" y="100000"/>
                                    </p:animScale>
                                    <p:animScale>
                                      <p:cBhvr>
                                        <p:cTn id="122" dur="26">
                                          <p:stCondLst>
                                            <p:cond delay="1808"/>
                                          </p:stCondLst>
                                        </p:cTn>
                                        <p:tgtEl>
                                          <p:spTgt spid="163"/>
                                        </p:tgtEl>
                                      </p:cBhvr>
                                      <p:to x="100000" y="95000"/>
                                    </p:animScale>
                                    <p:animScale>
                                      <p:cBhvr>
                                        <p:cTn id="123" dur="166" decel="50000">
                                          <p:stCondLst>
                                            <p:cond delay="1834"/>
                                          </p:stCondLst>
                                        </p:cTn>
                                        <p:tgtEl>
                                          <p:spTgt spid="163"/>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wipe(down)">
                                      <p:cBhvr>
                                        <p:cTn id="126" dur="580">
                                          <p:stCondLst>
                                            <p:cond delay="0"/>
                                          </p:stCondLst>
                                        </p:cTn>
                                        <p:tgtEl>
                                          <p:spTgt spid="29"/>
                                        </p:tgtEl>
                                      </p:cBhvr>
                                    </p:animEffect>
                                    <p:anim calcmode="lin" valueType="num">
                                      <p:cBhvr>
                                        <p:cTn id="12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2" dur="26">
                                          <p:stCondLst>
                                            <p:cond delay="650"/>
                                          </p:stCondLst>
                                        </p:cTn>
                                        <p:tgtEl>
                                          <p:spTgt spid="29"/>
                                        </p:tgtEl>
                                      </p:cBhvr>
                                      <p:to x="100000" y="60000"/>
                                    </p:animScale>
                                    <p:animScale>
                                      <p:cBhvr>
                                        <p:cTn id="133" dur="166" decel="50000">
                                          <p:stCondLst>
                                            <p:cond delay="676"/>
                                          </p:stCondLst>
                                        </p:cTn>
                                        <p:tgtEl>
                                          <p:spTgt spid="29"/>
                                        </p:tgtEl>
                                      </p:cBhvr>
                                      <p:to x="100000" y="100000"/>
                                    </p:animScale>
                                    <p:animScale>
                                      <p:cBhvr>
                                        <p:cTn id="134" dur="26">
                                          <p:stCondLst>
                                            <p:cond delay="1312"/>
                                          </p:stCondLst>
                                        </p:cTn>
                                        <p:tgtEl>
                                          <p:spTgt spid="29"/>
                                        </p:tgtEl>
                                      </p:cBhvr>
                                      <p:to x="100000" y="80000"/>
                                    </p:animScale>
                                    <p:animScale>
                                      <p:cBhvr>
                                        <p:cTn id="135" dur="166" decel="50000">
                                          <p:stCondLst>
                                            <p:cond delay="1338"/>
                                          </p:stCondLst>
                                        </p:cTn>
                                        <p:tgtEl>
                                          <p:spTgt spid="29"/>
                                        </p:tgtEl>
                                      </p:cBhvr>
                                      <p:to x="100000" y="100000"/>
                                    </p:animScale>
                                    <p:animScale>
                                      <p:cBhvr>
                                        <p:cTn id="136" dur="26">
                                          <p:stCondLst>
                                            <p:cond delay="1642"/>
                                          </p:stCondLst>
                                        </p:cTn>
                                        <p:tgtEl>
                                          <p:spTgt spid="29"/>
                                        </p:tgtEl>
                                      </p:cBhvr>
                                      <p:to x="100000" y="90000"/>
                                    </p:animScale>
                                    <p:animScale>
                                      <p:cBhvr>
                                        <p:cTn id="137" dur="166" decel="50000">
                                          <p:stCondLst>
                                            <p:cond delay="1668"/>
                                          </p:stCondLst>
                                        </p:cTn>
                                        <p:tgtEl>
                                          <p:spTgt spid="29"/>
                                        </p:tgtEl>
                                      </p:cBhvr>
                                      <p:to x="100000" y="100000"/>
                                    </p:animScale>
                                    <p:animScale>
                                      <p:cBhvr>
                                        <p:cTn id="138" dur="26">
                                          <p:stCondLst>
                                            <p:cond delay="1808"/>
                                          </p:stCondLst>
                                        </p:cTn>
                                        <p:tgtEl>
                                          <p:spTgt spid="29"/>
                                        </p:tgtEl>
                                      </p:cBhvr>
                                      <p:to x="100000" y="95000"/>
                                    </p:animScale>
                                    <p:animScale>
                                      <p:cBhvr>
                                        <p:cTn id="139" dur="166" decel="50000">
                                          <p:stCondLst>
                                            <p:cond delay="1834"/>
                                          </p:stCondLst>
                                        </p:cTn>
                                        <p:tgtEl>
                                          <p:spTgt spid="29"/>
                                        </p:tgtEl>
                                      </p:cBhvr>
                                      <p:to x="100000" y="100000"/>
                                    </p:animScale>
                                  </p:childTnLst>
                                </p:cTn>
                              </p:par>
                              <p:par>
                                <p:cTn id="140" presetID="26" presetClass="entr" presetSubtype="0" fill="hold" nodeType="with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wipe(down)">
                                      <p:cBhvr>
                                        <p:cTn id="142" dur="580">
                                          <p:stCondLst>
                                            <p:cond delay="0"/>
                                          </p:stCondLst>
                                        </p:cTn>
                                        <p:tgtEl>
                                          <p:spTgt spid="156"/>
                                        </p:tgtEl>
                                      </p:cBhvr>
                                    </p:animEffect>
                                    <p:anim calcmode="lin" valueType="num">
                                      <p:cBhvr>
                                        <p:cTn id="143"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144"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145"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146"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147"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148" dur="26">
                                          <p:stCondLst>
                                            <p:cond delay="650"/>
                                          </p:stCondLst>
                                        </p:cTn>
                                        <p:tgtEl>
                                          <p:spTgt spid="156"/>
                                        </p:tgtEl>
                                      </p:cBhvr>
                                      <p:to x="100000" y="60000"/>
                                    </p:animScale>
                                    <p:animScale>
                                      <p:cBhvr>
                                        <p:cTn id="149" dur="166" decel="50000">
                                          <p:stCondLst>
                                            <p:cond delay="676"/>
                                          </p:stCondLst>
                                        </p:cTn>
                                        <p:tgtEl>
                                          <p:spTgt spid="156"/>
                                        </p:tgtEl>
                                      </p:cBhvr>
                                      <p:to x="100000" y="100000"/>
                                    </p:animScale>
                                    <p:animScale>
                                      <p:cBhvr>
                                        <p:cTn id="150" dur="26">
                                          <p:stCondLst>
                                            <p:cond delay="1312"/>
                                          </p:stCondLst>
                                        </p:cTn>
                                        <p:tgtEl>
                                          <p:spTgt spid="156"/>
                                        </p:tgtEl>
                                      </p:cBhvr>
                                      <p:to x="100000" y="80000"/>
                                    </p:animScale>
                                    <p:animScale>
                                      <p:cBhvr>
                                        <p:cTn id="151" dur="166" decel="50000">
                                          <p:stCondLst>
                                            <p:cond delay="1338"/>
                                          </p:stCondLst>
                                        </p:cTn>
                                        <p:tgtEl>
                                          <p:spTgt spid="156"/>
                                        </p:tgtEl>
                                      </p:cBhvr>
                                      <p:to x="100000" y="100000"/>
                                    </p:animScale>
                                    <p:animScale>
                                      <p:cBhvr>
                                        <p:cTn id="152" dur="26">
                                          <p:stCondLst>
                                            <p:cond delay="1642"/>
                                          </p:stCondLst>
                                        </p:cTn>
                                        <p:tgtEl>
                                          <p:spTgt spid="156"/>
                                        </p:tgtEl>
                                      </p:cBhvr>
                                      <p:to x="100000" y="90000"/>
                                    </p:animScale>
                                    <p:animScale>
                                      <p:cBhvr>
                                        <p:cTn id="153" dur="166" decel="50000">
                                          <p:stCondLst>
                                            <p:cond delay="1668"/>
                                          </p:stCondLst>
                                        </p:cTn>
                                        <p:tgtEl>
                                          <p:spTgt spid="156"/>
                                        </p:tgtEl>
                                      </p:cBhvr>
                                      <p:to x="100000" y="100000"/>
                                    </p:animScale>
                                    <p:animScale>
                                      <p:cBhvr>
                                        <p:cTn id="154" dur="26">
                                          <p:stCondLst>
                                            <p:cond delay="1808"/>
                                          </p:stCondLst>
                                        </p:cTn>
                                        <p:tgtEl>
                                          <p:spTgt spid="156"/>
                                        </p:tgtEl>
                                      </p:cBhvr>
                                      <p:to x="100000" y="95000"/>
                                    </p:animScale>
                                    <p:animScale>
                                      <p:cBhvr>
                                        <p:cTn id="155"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2" grpId="0" animBg="1"/>
      <p:bldP spid="3" grpId="0" animBg="1"/>
      <p:bldP spid="4" grpId="0" animBg="1"/>
      <p:bldP spid="6" grpId="0"/>
      <p:bldP spid="34" grpId="0"/>
      <p:bldP spid="38" grpId="0"/>
      <p:bldP spid="44" grpId="0"/>
      <p:bldP spid="47" grpId="0"/>
      <p:bldP spid="1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2481FBC7-B4D9-4FFB-A69E-F55FA9C46A20}"/>
              </a:ext>
            </a:extLst>
          </p:cNvPr>
          <p:cNvGrpSpPr/>
          <p:nvPr/>
        </p:nvGrpSpPr>
        <p:grpSpPr>
          <a:xfrm>
            <a:off x="2320426" y="4360050"/>
            <a:ext cx="1593542" cy="1794034"/>
            <a:chOff x="5679965" y="1962300"/>
            <a:chExt cx="2474657" cy="1617182"/>
          </a:xfrm>
        </p:grpSpPr>
        <p:grpSp>
          <p:nvGrpSpPr>
            <p:cNvPr id="6" name="Gruppieren 5">
              <a:extLst>
                <a:ext uri="{FF2B5EF4-FFF2-40B4-BE49-F238E27FC236}">
                  <a16:creationId xmlns:a16="http://schemas.microsoft.com/office/drawing/2014/main" id="{EBBBE4B4-4111-44D2-9B4F-7853ED184DCD}"/>
                </a:ext>
              </a:extLst>
            </p:cNvPr>
            <p:cNvGrpSpPr/>
            <p:nvPr/>
          </p:nvGrpSpPr>
          <p:grpSpPr>
            <a:xfrm>
              <a:off x="5679965" y="1962300"/>
              <a:ext cx="2474657" cy="1617182"/>
              <a:chOff x="6137165" y="4092212"/>
              <a:chExt cx="2474657" cy="1617182"/>
            </a:xfrm>
          </p:grpSpPr>
          <p:cxnSp>
            <p:nvCxnSpPr>
              <p:cNvPr id="10" name="Gerade Verbindung mit Pfeil 9">
                <a:extLst>
                  <a:ext uri="{FF2B5EF4-FFF2-40B4-BE49-F238E27FC236}">
                    <a16:creationId xmlns:a16="http://schemas.microsoft.com/office/drawing/2014/main" id="{E2FBB7D9-F7CB-4D9F-A61B-A8552E256D9E}"/>
                  </a:ext>
                </a:extLst>
              </p:cNvPr>
              <p:cNvCxnSpPr>
                <a:cxnSpLocks/>
                <a:stCxn id="18" idx="6"/>
                <a:endCxn id="14" idx="2"/>
              </p:cNvCxnSpPr>
              <p:nvPr/>
            </p:nvCxnSpPr>
            <p:spPr>
              <a:xfrm flipV="1">
                <a:off x="6478809" y="4214584"/>
                <a:ext cx="1753356" cy="468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Verbinder 10">
                <a:extLst>
                  <a:ext uri="{FF2B5EF4-FFF2-40B4-BE49-F238E27FC236}">
                    <a16:creationId xmlns:a16="http://schemas.microsoft.com/office/drawing/2014/main" id="{7CA5899A-0686-420F-AD75-A12ACF90E146}"/>
                  </a:ext>
                </a:extLst>
              </p:cNvPr>
              <p:cNvSpPr/>
              <p:nvPr/>
            </p:nvSpPr>
            <p:spPr>
              <a:xfrm>
                <a:off x="8266823" y="493498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Verbinder 11">
                <a:extLst>
                  <a:ext uri="{FF2B5EF4-FFF2-40B4-BE49-F238E27FC236}">
                    <a16:creationId xmlns:a16="http://schemas.microsoft.com/office/drawing/2014/main" id="{8DAD62C8-465D-4FCA-8BA4-0007DA0EEAA5}"/>
                  </a:ext>
                </a:extLst>
              </p:cNvPr>
              <p:cNvSpPr/>
              <p:nvPr/>
            </p:nvSpPr>
            <p:spPr>
              <a:xfrm>
                <a:off x="8270178" y="5464650"/>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Verbinder 12">
                <a:extLst>
                  <a:ext uri="{FF2B5EF4-FFF2-40B4-BE49-F238E27FC236}">
                    <a16:creationId xmlns:a16="http://schemas.microsoft.com/office/drawing/2014/main" id="{8755F0CD-6240-426C-9AE6-F0633845636A}"/>
                  </a:ext>
                </a:extLst>
              </p:cNvPr>
              <p:cNvSpPr/>
              <p:nvPr/>
            </p:nvSpPr>
            <p:spPr>
              <a:xfrm>
                <a:off x="8256774" y="4525293"/>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Verbinder 13">
                <a:extLst>
                  <a:ext uri="{FF2B5EF4-FFF2-40B4-BE49-F238E27FC236}">
                    <a16:creationId xmlns:a16="http://schemas.microsoft.com/office/drawing/2014/main" id="{1FC0C043-4484-40C1-BBAE-7431D7DB97B9}"/>
                  </a:ext>
                </a:extLst>
              </p:cNvPr>
              <p:cNvSpPr/>
              <p:nvPr/>
            </p:nvSpPr>
            <p:spPr>
              <a:xfrm>
                <a:off x="8232165" y="4092212"/>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a:extLst>
                  <a:ext uri="{FF2B5EF4-FFF2-40B4-BE49-F238E27FC236}">
                    <a16:creationId xmlns:a16="http://schemas.microsoft.com/office/drawing/2014/main" id="{AD5157FB-889A-4B36-A51A-0519B0718710}"/>
                  </a:ext>
                </a:extLst>
              </p:cNvPr>
              <p:cNvSpPr/>
              <p:nvPr/>
            </p:nvSpPr>
            <p:spPr>
              <a:xfrm>
                <a:off x="6157790" y="5012407"/>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B03E288A-6BC9-4452-B840-28A50597F6A7}"/>
                  </a:ext>
                </a:extLst>
              </p:cNvPr>
              <p:cNvSpPr/>
              <p:nvPr/>
            </p:nvSpPr>
            <p:spPr>
              <a:xfrm>
                <a:off x="6167839" y="542588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lussdiagramm: Verbinder 16">
                <a:extLst>
                  <a:ext uri="{FF2B5EF4-FFF2-40B4-BE49-F238E27FC236}">
                    <a16:creationId xmlns:a16="http://schemas.microsoft.com/office/drawing/2014/main" id="{65668163-43FF-4A0F-A8C2-0CC8C653E410}"/>
                  </a:ext>
                </a:extLst>
              </p:cNvPr>
              <p:cNvSpPr/>
              <p:nvPr/>
            </p:nvSpPr>
            <p:spPr>
              <a:xfrm>
                <a:off x="6147741" y="4514557"/>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lussdiagramm: Verbinder 17">
                <a:extLst>
                  <a:ext uri="{FF2B5EF4-FFF2-40B4-BE49-F238E27FC236}">
                    <a16:creationId xmlns:a16="http://schemas.microsoft.com/office/drawing/2014/main" id="{92E65932-165C-4F49-B3C7-7B204E7A410F}"/>
                  </a:ext>
                </a:extLst>
              </p:cNvPr>
              <p:cNvSpPr/>
              <p:nvPr/>
            </p:nvSpPr>
            <p:spPr>
              <a:xfrm>
                <a:off x="6137165" y="4139079"/>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mit Pfeil 18">
                <a:extLst>
                  <a:ext uri="{FF2B5EF4-FFF2-40B4-BE49-F238E27FC236}">
                    <a16:creationId xmlns:a16="http://schemas.microsoft.com/office/drawing/2014/main" id="{A5097693-851D-44C3-ACE7-D421A7B7622C}"/>
                  </a:ext>
                </a:extLst>
              </p:cNvPr>
              <p:cNvCxnSpPr>
                <a:cxnSpLocks/>
                <a:stCxn id="15" idx="6"/>
                <a:endCxn id="11" idx="2"/>
              </p:cNvCxnSpPr>
              <p:nvPr/>
            </p:nvCxnSpPr>
            <p:spPr>
              <a:xfrm flipV="1">
                <a:off x="6499434" y="5057360"/>
                <a:ext cx="1767389" cy="774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5115AC2-8671-423C-9458-5845A3C51E4E}"/>
                  </a:ext>
                </a:extLst>
              </p:cNvPr>
              <p:cNvCxnSpPr>
                <a:cxnSpLocks/>
                <a:stCxn id="17" idx="6"/>
                <a:endCxn id="14" idx="2"/>
              </p:cNvCxnSpPr>
              <p:nvPr/>
            </p:nvCxnSpPr>
            <p:spPr>
              <a:xfrm flipV="1">
                <a:off x="6489385" y="4214584"/>
                <a:ext cx="1742780" cy="4223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84DA1D4-24D2-497C-8524-1311A85B5A49}"/>
                  </a:ext>
                </a:extLst>
              </p:cNvPr>
              <p:cNvCxnSpPr>
                <a:cxnSpLocks/>
                <a:stCxn id="15" idx="6"/>
                <a:endCxn id="12" idx="2"/>
              </p:cNvCxnSpPr>
              <p:nvPr/>
            </p:nvCxnSpPr>
            <p:spPr>
              <a:xfrm>
                <a:off x="6499434" y="5134779"/>
                <a:ext cx="1770744" cy="4522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C9854FCA-9BBF-42E1-B065-E2FBB75A870C}"/>
                  </a:ext>
                </a:extLst>
              </p:cNvPr>
              <p:cNvCxnSpPr>
                <a:cxnSpLocks/>
                <a:endCxn id="13" idx="2"/>
              </p:cNvCxnSpPr>
              <p:nvPr/>
            </p:nvCxnSpPr>
            <p:spPr>
              <a:xfrm flipV="1">
                <a:off x="6559516" y="4647665"/>
                <a:ext cx="1697258" cy="835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DAD81F7A-3461-472E-B139-4FB4ADDC3BAB}"/>
                  </a:ext>
                </a:extLst>
              </p:cNvPr>
              <p:cNvCxnSpPr>
                <a:cxnSpLocks/>
                <a:stCxn id="16" idx="6"/>
                <a:endCxn id="14" idx="2"/>
              </p:cNvCxnSpPr>
              <p:nvPr/>
            </p:nvCxnSpPr>
            <p:spPr>
              <a:xfrm flipV="1">
                <a:off x="6509483" y="4214584"/>
                <a:ext cx="1722682" cy="13336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D9D3AAC9-A363-4A4C-A780-DF2C151B2C8A}"/>
                  </a:ext>
                </a:extLst>
              </p:cNvPr>
              <p:cNvCxnSpPr>
                <a:cxnSpLocks/>
                <a:endCxn id="11" idx="2"/>
              </p:cNvCxnSpPr>
              <p:nvPr/>
            </p:nvCxnSpPr>
            <p:spPr>
              <a:xfrm>
                <a:off x="6553200" y="4648520"/>
                <a:ext cx="1713623" cy="408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51851D0-B721-4A84-8CF6-AEDB021B5CD7}"/>
                  </a:ext>
                </a:extLst>
              </p:cNvPr>
              <p:cNvCxnSpPr>
                <a:cxnSpLocks/>
                <a:stCxn id="18" idx="6"/>
                <a:endCxn id="11" idx="1"/>
              </p:cNvCxnSpPr>
              <p:nvPr/>
            </p:nvCxnSpPr>
            <p:spPr>
              <a:xfrm>
                <a:off x="6478809" y="4261451"/>
                <a:ext cx="1838047" cy="7093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5441C3DC-4116-44F5-BB79-8CA0BB285F59}"/>
                  </a:ext>
                </a:extLst>
              </p:cNvPr>
              <p:cNvCxnSpPr>
                <a:cxnSpLocks/>
                <a:stCxn id="17" idx="6"/>
                <a:endCxn id="13" idx="2"/>
              </p:cNvCxnSpPr>
              <p:nvPr/>
            </p:nvCxnSpPr>
            <p:spPr>
              <a:xfrm>
                <a:off x="6489385" y="4636929"/>
                <a:ext cx="1767389" cy="10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EE604537-EEEF-41FB-B044-08D53A24E1AE}"/>
                  </a:ext>
                </a:extLst>
              </p:cNvPr>
              <p:cNvCxnSpPr>
                <a:cxnSpLocks/>
                <a:stCxn id="16" idx="6"/>
                <a:endCxn id="12" idx="2"/>
              </p:cNvCxnSpPr>
              <p:nvPr/>
            </p:nvCxnSpPr>
            <p:spPr>
              <a:xfrm>
                <a:off x="6509483" y="5548260"/>
                <a:ext cx="1760695" cy="3876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1C2F33D7-9278-48EB-B600-686BC4FDC8A2}"/>
                  </a:ext>
                </a:extLst>
              </p:cNvPr>
              <p:cNvCxnSpPr>
                <a:cxnSpLocks/>
              </p:cNvCxnSpPr>
              <p:nvPr/>
            </p:nvCxnSpPr>
            <p:spPr>
              <a:xfrm flipV="1">
                <a:off x="6533060" y="4756721"/>
                <a:ext cx="1797324" cy="8140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32507DB-7497-48DB-BD7D-DAA84E171D25}"/>
                  </a:ext>
                </a:extLst>
              </p:cNvPr>
              <p:cNvCxnSpPr>
                <a:cxnSpLocks/>
                <a:endCxn id="13" idx="2"/>
              </p:cNvCxnSpPr>
              <p:nvPr/>
            </p:nvCxnSpPr>
            <p:spPr>
              <a:xfrm>
                <a:off x="6434730" y="4272678"/>
                <a:ext cx="1822044" cy="3749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E31682CC-6BA8-425A-909C-FE48EE356CA7}"/>
                  </a:ext>
                </a:extLst>
              </p:cNvPr>
              <p:cNvCxnSpPr>
                <a:cxnSpLocks/>
                <a:stCxn id="18" idx="6"/>
                <a:endCxn id="12" idx="1"/>
              </p:cNvCxnSpPr>
              <p:nvPr/>
            </p:nvCxnSpPr>
            <p:spPr>
              <a:xfrm>
                <a:off x="6478809" y="4261451"/>
                <a:ext cx="1841402" cy="12390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E79D2ABC-FFB5-42A5-9E14-9AFBC47D7849}"/>
                  </a:ext>
                </a:extLst>
              </p:cNvPr>
              <p:cNvCxnSpPr>
                <a:cxnSpLocks/>
                <a:stCxn id="16" idx="6"/>
                <a:endCxn id="11" idx="3"/>
              </p:cNvCxnSpPr>
              <p:nvPr/>
            </p:nvCxnSpPr>
            <p:spPr>
              <a:xfrm flipV="1">
                <a:off x="6509483" y="5143890"/>
                <a:ext cx="1807373" cy="4043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Gerade Verbindung mit Pfeil 6">
              <a:extLst>
                <a:ext uri="{FF2B5EF4-FFF2-40B4-BE49-F238E27FC236}">
                  <a16:creationId xmlns:a16="http://schemas.microsoft.com/office/drawing/2014/main" id="{86A91E33-C115-4BA0-8D86-8BBE3F4CCC20}"/>
                </a:ext>
              </a:extLst>
            </p:cNvPr>
            <p:cNvCxnSpPr>
              <a:cxnSpLocks/>
              <a:endCxn id="12" idx="2"/>
            </p:cNvCxnSpPr>
            <p:nvPr/>
          </p:nvCxnSpPr>
          <p:spPr>
            <a:xfrm>
              <a:off x="6037693" y="2516898"/>
              <a:ext cx="1775285" cy="9402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12041DE6-0598-4CD1-8B29-7E5449CBC4AC}"/>
                </a:ext>
              </a:extLst>
            </p:cNvPr>
            <p:cNvCxnSpPr>
              <a:cxnSpLocks/>
              <a:endCxn id="14" idx="3"/>
            </p:cNvCxnSpPr>
            <p:nvPr/>
          </p:nvCxnSpPr>
          <p:spPr>
            <a:xfrm flipV="1">
              <a:off x="5989439" y="2171202"/>
              <a:ext cx="1835559" cy="8285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87BDFA6E-CB51-4923-B429-E01B5BBACCD1}"/>
                </a:ext>
              </a:extLst>
            </p:cNvPr>
            <p:cNvCxnSpPr>
              <a:cxnSpLocks/>
            </p:cNvCxnSpPr>
            <p:nvPr/>
          </p:nvCxnSpPr>
          <p:spPr>
            <a:xfrm flipV="1">
              <a:off x="6042315" y="2478991"/>
              <a:ext cx="1732650" cy="552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2068DC75-A34B-4720-AA9F-47329019D1B8}"/>
              </a:ext>
            </a:extLst>
          </p:cNvPr>
          <p:cNvGrpSpPr/>
          <p:nvPr/>
        </p:nvGrpSpPr>
        <p:grpSpPr>
          <a:xfrm>
            <a:off x="1203933" y="4487803"/>
            <a:ext cx="1214145" cy="1530526"/>
            <a:chOff x="5977530" y="2084672"/>
            <a:chExt cx="1885481" cy="1372438"/>
          </a:xfrm>
        </p:grpSpPr>
        <p:grpSp>
          <p:nvGrpSpPr>
            <p:cNvPr id="33" name="Gruppieren 32">
              <a:extLst>
                <a:ext uri="{FF2B5EF4-FFF2-40B4-BE49-F238E27FC236}">
                  <a16:creationId xmlns:a16="http://schemas.microsoft.com/office/drawing/2014/main" id="{CAF51B5C-5225-4F30-8A21-3A2748C3C159}"/>
                </a:ext>
              </a:extLst>
            </p:cNvPr>
            <p:cNvGrpSpPr/>
            <p:nvPr/>
          </p:nvGrpSpPr>
          <p:grpSpPr>
            <a:xfrm>
              <a:off x="5977530" y="2084672"/>
              <a:ext cx="1885481" cy="1372438"/>
              <a:chOff x="6434730" y="4214584"/>
              <a:chExt cx="1885481" cy="1372438"/>
            </a:xfrm>
          </p:grpSpPr>
          <p:cxnSp>
            <p:nvCxnSpPr>
              <p:cNvPr id="37" name="Gerade Verbindung mit Pfeil 36">
                <a:extLst>
                  <a:ext uri="{FF2B5EF4-FFF2-40B4-BE49-F238E27FC236}">
                    <a16:creationId xmlns:a16="http://schemas.microsoft.com/office/drawing/2014/main" id="{AF548321-AB82-401C-AF83-4159309DC7D2}"/>
                  </a:ext>
                </a:extLst>
              </p:cNvPr>
              <p:cNvCxnSpPr>
                <a:cxnSpLocks/>
              </p:cNvCxnSpPr>
              <p:nvPr/>
            </p:nvCxnSpPr>
            <p:spPr>
              <a:xfrm flipV="1">
                <a:off x="6478809" y="4214584"/>
                <a:ext cx="1753356" cy="468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55B4EB53-B80A-4B95-BDC4-B54FEC37F38B}"/>
                  </a:ext>
                </a:extLst>
              </p:cNvPr>
              <p:cNvCxnSpPr>
                <a:cxnSpLocks/>
              </p:cNvCxnSpPr>
              <p:nvPr/>
            </p:nvCxnSpPr>
            <p:spPr>
              <a:xfrm flipV="1">
                <a:off x="6499434" y="5057360"/>
                <a:ext cx="1767389" cy="774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6E728EE5-CA58-416A-A53A-C19D35260D37}"/>
                  </a:ext>
                </a:extLst>
              </p:cNvPr>
              <p:cNvCxnSpPr>
                <a:cxnSpLocks/>
              </p:cNvCxnSpPr>
              <p:nvPr/>
            </p:nvCxnSpPr>
            <p:spPr>
              <a:xfrm flipV="1">
                <a:off x="6489385" y="4214584"/>
                <a:ext cx="1742780" cy="4223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CCC8435A-440A-4C21-BA64-AA57E4DD22DE}"/>
                  </a:ext>
                </a:extLst>
              </p:cNvPr>
              <p:cNvCxnSpPr>
                <a:cxnSpLocks/>
              </p:cNvCxnSpPr>
              <p:nvPr/>
            </p:nvCxnSpPr>
            <p:spPr>
              <a:xfrm>
                <a:off x="6499434" y="5134779"/>
                <a:ext cx="1770744" cy="4522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338A343-36B6-46AE-A094-DD225644C609}"/>
                  </a:ext>
                </a:extLst>
              </p:cNvPr>
              <p:cNvCxnSpPr>
                <a:cxnSpLocks/>
              </p:cNvCxnSpPr>
              <p:nvPr/>
            </p:nvCxnSpPr>
            <p:spPr>
              <a:xfrm flipV="1">
                <a:off x="6559516" y="4647665"/>
                <a:ext cx="1697258" cy="835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1A5F36D0-249D-43CB-A5B8-5B90E2CEA961}"/>
                  </a:ext>
                </a:extLst>
              </p:cNvPr>
              <p:cNvCxnSpPr>
                <a:cxnSpLocks/>
              </p:cNvCxnSpPr>
              <p:nvPr/>
            </p:nvCxnSpPr>
            <p:spPr>
              <a:xfrm flipV="1">
                <a:off x="6509483" y="4214584"/>
                <a:ext cx="1722682" cy="13336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E35D0D9-764A-448D-9BA8-37F5858FCF19}"/>
                  </a:ext>
                </a:extLst>
              </p:cNvPr>
              <p:cNvCxnSpPr>
                <a:cxnSpLocks/>
              </p:cNvCxnSpPr>
              <p:nvPr/>
            </p:nvCxnSpPr>
            <p:spPr>
              <a:xfrm>
                <a:off x="6553200" y="4648520"/>
                <a:ext cx="1713623" cy="4088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B90FA545-6EBA-44C2-9C85-A0BCF56B68E5}"/>
                  </a:ext>
                </a:extLst>
              </p:cNvPr>
              <p:cNvCxnSpPr>
                <a:cxnSpLocks/>
              </p:cNvCxnSpPr>
              <p:nvPr/>
            </p:nvCxnSpPr>
            <p:spPr>
              <a:xfrm>
                <a:off x="6478809" y="4261451"/>
                <a:ext cx="1838047" cy="7093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9B3C1325-949B-463D-B921-F017DBF42ED6}"/>
                  </a:ext>
                </a:extLst>
              </p:cNvPr>
              <p:cNvCxnSpPr>
                <a:cxnSpLocks/>
              </p:cNvCxnSpPr>
              <p:nvPr/>
            </p:nvCxnSpPr>
            <p:spPr>
              <a:xfrm>
                <a:off x="6489385" y="4636929"/>
                <a:ext cx="1767389" cy="10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945B8153-BB05-41DA-A928-974394A43D86}"/>
                  </a:ext>
                </a:extLst>
              </p:cNvPr>
              <p:cNvCxnSpPr>
                <a:cxnSpLocks/>
              </p:cNvCxnSpPr>
              <p:nvPr/>
            </p:nvCxnSpPr>
            <p:spPr>
              <a:xfrm>
                <a:off x="6509483" y="5548260"/>
                <a:ext cx="1760695" cy="3876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44AFB784-A789-44AB-9C3C-5C8882761309}"/>
                  </a:ext>
                </a:extLst>
              </p:cNvPr>
              <p:cNvCxnSpPr>
                <a:cxnSpLocks/>
              </p:cNvCxnSpPr>
              <p:nvPr/>
            </p:nvCxnSpPr>
            <p:spPr>
              <a:xfrm flipV="1">
                <a:off x="6533060" y="4729762"/>
                <a:ext cx="1733309" cy="84102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866C95DD-4D4B-4632-9A60-C48C0827DA79}"/>
                  </a:ext>
                </a:extLst>
              </p:cNvPr>
              <p:cNvCxnSpPr>
                <a:cxnSpLocks/>
              </p:cNvCxnSpPr>
              <p:nvPr/>
            </p:nvCxnSpPr>
            <p:spPr>
              <a:xfrm>
                <a:off x="6434730" y="4272678"/>
                <a:ext cx="1822044" cy="3749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88562B76-8B7C-4241-996C-79D9B9E647F1}"/>
                  </a:ext>
                </a:extLst>
              </p:cNvPr>
              <p:cNvCxnSpPr>
                <a:cxnSpLocks/>
              </p:cNvCxnSpPr>
              <p:nvPr/>
            </p:nvCxnSpPr>
            <p:spPr>
              <a:xfrm>
                <a:off x="6478809" y="4261451"/>
                <a:ext cx="1841402" cy="12390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855762A4-5702-4863-B22C-DC0523D4904C}"/>
                  </a:ext>
                </a:extLst>
              </p:cNvPr>
              <p:cNvCxnSpPr>
                <a:cxnSpLocks/>
              </p:cNvCxnSpPr>
              <p:nvPr/>
            </p:nvCxnSpPr>
            <p:spPr>
              <a:xfrm flipV="1">
                <a:off x="6509483" y="5143890"/>
                <a:ext cx="1807373" cy="4043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Gerade Verbindung mit Pfeil 33">
              <a:extLst>
                <a:ext uri="{FF2B5EF4-FFF2-40B4-BE49-F238E27FC236}">
                  <a16:creationId xmlns:a16="http://schemas.microsoft.com/office/drawing/2014/main" id="{E56A302E-EEFA-46CD-9C0B-C9E4723A31B9}"/>
                </a:ext>
              </a:extLst>
            </p:cNvPr>
            <p:cNvCxnSpPr>
              <a:cxnSpLocks/>
            </p:cNvCxnSpPr>
            <p:nvPr/>
          </p:nvCxnSpPr>
          <p:spPr>
            <a:xfrm>
              <a:off x="6037693" y="2516898"/>
              <a:ext cx="1775285" cy="9402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85C09686-0776-4865-A2E0-8029279C1556}"/>
                </a:ext>
              </a:extLst>
            </p:cNvPr>
            <p:cNvCxnSpPr>
              <a:cxnSpLocks/>
            </p:cNvCxnSpPr>
            <p:nvPr/>
          </p:nvCxnSpPr>
          <p:spPr>
            <a:xfrm flipV="1">
              <a:off x="5989519" y="2191499"/>
              <a:ext cx="1835559" cy="8285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CE99EC10-5010-4731-83BC-CFBC6995AE84}"/>
                </a:ext>
              </a:extLst>
            </p:cNvPr>
            <p:cNvCxnSpPr>
              <a:cxnSpLocks/>
            </p:cNvCxnSpPr>
            <p:nvPr/>
          </p:nvCxnSpPr>
          <p:spPr>
            <a:xfrm flipV="1">
              <a:off x="6042315" y="2478991"/>
              <a:ext cx="1732650" cy="552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C4FBAA50-D945-4A61-AE94-E68C500E7562}"/>
              </a:ext>
            </a:extLst>
          </p:cNvPr>
          <p:cNvGrpSpPr/>
          <p:nvPr/>
        </p:nvGrpSpPr>
        <p:grpSpPr>
          <a:xfrm>
            <a:off x="235512" y="4513935"/>
            <a:ext cx="1044708" cy="1525280"/>
            <a:chOff x="1863206" y="4709350"/>
            <a:chExt cx="1622358" cy="1423030"/>
          </a:xfrm>
        </p:grpSpPr>
        <p:grpSp>
          <p:nvGrpSpPr>
            <p:cNvPr id="52" name="Gruppieren 51">
              <a:extLst>
                <a:ext uri="{FF2B5EF4-FFF2-40B4-BE49-F238E27FC236}">
                  <a16:creationId xmlns:a16="http://schemas.microsoft.com/office/drawing/2014/main" id="{B52A6AC6-0B5C-40DC-BE80-BDD3DC40A46F}"/>
                </a:ext>
              </a:extLst>
            </p:cNvPr>
            <p:cNvGrpSpPr/>
            <p:nvPr/>
          </p:nvGrpSpPr>
          <p:grpSpPr>
            <a:xfrm>
              <a:off x="2140641" y="4780497"/>
              <a:ext cx="966917" cy="1286809"/>
              <a:chOff x="5250955" y="4261452"/>
              <a:chExt cx="966917" cy="1286809"/>
            </a:xfrm>
          </p:grpSpPr>
          <p:cxnSp>
            <p:nvCxnSpPr>
              <p:cNvPr id="60" name="Gerade Verbindung mit Pfeil 59">
                <a:extLst>
                  <a:ext uri="{FF2B5EF4-FFF2-40B4-BE49-F238E27FC236}">
                    <a16:creationId xmlns:a16="http://schemas.microsoft.com/office/drawing/2014/main" id="{A3FC4BD2-0D16-414C-A701-2603358676DD}"/>
                  </a:ext>
                </a:extLst>
              </p:cNvPr>
              <p:cNvCxnSpPr>
                <a:cxnSpLocks/>
              </p:cNvCxnSpPr>
              <p:nvPr/>
            </p:nvCxnSpPr>
            <p:spPr>
              <a:xfrm flipV="1">
                <a:off x="5250955" y="4261452"/>
                <a:ext cx="886210" cy="3388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FA04177C-2E8F-4855-93F3-3E702DD2C171}"/>
                  </a:ext>
                </a:extLst>
              </p:cNvPr>
              <p:cNvCxnSpPr>
                <a:cxnSpLocks/>
              </p:cNvCxnSpPr>
              <p:nvPr/>
            </p:nvCxnSpPr>
            <p:spPr>
              <a:xfrm>
                <a:off x="5250955" y="4562763"/>
                <a:ext cx="956868" cy="4854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99AF452-D0D7-40FF-B3B4-9F9F89BDFCC9}"/>
                  </a:ext>
                </a:extLst>
              </p:cNvPr>
              <p:cNvCxnSpPr>
                <a:cxnSpLocks/>
              </p:cNvCxnSpPr>
              <p:nvPr/>
            </p:nvCxnSpPr>
            <p:spPr>
              <a:xfrm>
                <a:off x="5303045" y="4592628"/>
                <a:ext cx="844696" cy="4430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F54B716E-5E0E-4DA7-A882-5E64F23444FD}"/>
                  </a:ext>
                </a:extLst>
              </p:cNvPr>
              <p:cNvCxnSpPr>
                <a:cxnSpLocks/>
              </p:cNvCxnSpPr>
              <p:nvPr/>
            </p:nvCxnSpPr>
            <p:spPr>
              <a:xfrm>
                <a:off x="5347027" y="4616059"/>
                <a:ext cx="870845" cy="8456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E9E54822-B7BA-427C-8D03-60B6C19B649A}"/>
                  </a:ext>
                </a:extLst>
              </p:cNvPr>
              <p:cNvCxnSpPr>
                <a:cxnSpLocks/>
              </p:cNvCxnSpPr>
              <p:nvPr/>
            </p:nvCxnSpPr>
            <p:spPr>
              <a:xfrm flipV="1">
                <a:off x="5313621" y="4261452"/>
                <a:ext cx="823544" cy="7284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C6826BAB-1F0A-411E-9A19-F7F845D2A511}"/>
                  </a:ext>
                </a:extLst>
              </p:cNvPr>
              <p:cNvCxnSpPr>
                <a:cxnSpLocks/>
              </p:cNvCxnSpPr>
              <p:nvPr/>
            </p:nvCxnSpPr>
            <p:spPr>
              <a:xfrm flipV="1">
                <a:off x="5292469" y="4636930"/>
                <a:ext cx="855272" cy="3874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C55F4D7A-FC31-4F62-9723-D65B85D1F9F6}"/>
                  </a:ext>
                </a:extLst>
              </p:cNvPr>
              <p:cNvCxnSpPr>
                <a:cxnSpLocks/>
              </p:cNvCxnSpPr>
              <p:nvPr/>
            </p:nvCxnSpPr>
            <p:spPr>
              <a:xfrm>
                <a:off x="5352625" y="5017144"/>
                <a:ext cx="805165" cy="11763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78693F86-C474-4A8C-8926-E68C76B4BC36}"/>
                  </a:ext>
                </a:extLst>
              </p:cNvPr>
              <p:cNvCxnSpPr>
                <a:cxnSpLocks/>
              </p:cNvCxnSpPr>
              <p:nvPr/>
            </p:nvCxnSpPr>
            <p:spPr>
              <a:xfrm>
                <a:off x="5305942" y="4995108"/>
                <a:ext cx="861897" cy="55315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22984ED5-A834-470B-883B-533A77BA66BB}"/>
                  </a:ext>
                </a:extLst>
              </p:cNvPr>
              <p:cNvCxnSpPr>
                <a:cxnSpLocks/>
              </p:cNvCxnSpPr>
              <p:nvPr/>
            </p:nvCxnSpPr>
            <p:spPr>
              <a:xfrm>
                <a:off x="5398568" y="5507287"/>
                <a:ext cx="769271" cy="4097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7565A909-59AE-491B-BD25-F42AAC36ED61}"/>
                  </a:ext>
                </a:extLst>
              </p:cNvPr>
              <p:cNvCxnSpPr>
                <a:cxnSpLocks/>
              </p:cNvCxnSpPr>
              <p:nvPr/>
            </p:nvCxnSpPr>
            <p:spPr>
              <a:xfrm flipV="1">
                <a:off x="5393908" y="5137947"/>
                <a:ext cx="658905" cy="3550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ECF44A63-F9E9-40E4-9D56-8F9431EEB4CC}"/>
                  </a:ext>
                </a:extLst>
              </p:cNvPr>
              <p:cNvCxnSpPr>
                <a:cxnSpLocks/>
              </p:cNvCxnSpPr>
              <p:nvPr/>
            </p:nvCxnSpPr>
            <p:spPr>
              <a:xfrm flipV="1">
                <a:off x="5372171" y="4636930"/>
                <a:ext cx="775570" cy="8522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FC8B365D-BE57-41EB-B0BE-21FA5DC95EB3}"/>
                  </a:ext>
                </a:extLst>
              </p:cNvPr>
              <p:cNvCxnSpPr>
                <a:cxnSpLocks/>
              </p:cNvCxnSpPr>
              <p:nvPr/>
            </p:nvCxnSpPr>
            <p:spPr>
              <a:xfrm flipV="1">
                <a:off x="5378806" y="4261452"/>
                <a:ext cx="758359" cy="11719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Flussdiagramm: Verbinder 52">
              <a:extLst>
                <a:ext uri="{FF2B5EF4-FFF2-40B4-BE49-F238E27FC236}">
                  <a16:creationId xmlns:a16="http://schemas.microsoft.com/office/drawing/2014/main" id="{A083AE36-5BDB-4C85-9F23-B4FDE2F30380}"/>
                </a:ext>
              </a:extLst>
            </p:cNvPr>
            <p:cNvSpPr/>
            <p:nvPr/>
          </p:nvSpPr>
          <p:spPr>
            <a:xfrm>
              <a:off x="1863206" y="4949904"/>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Verbinder 53">
              <a:extLst>
                <a:ext uri="{FF2B5EF4-FFF2-40B4-BE49-F238E27FC236}">
                  <a16:creationId xmlns:a16="http://schemas.microsoft.com/office/drawing/2014/main" id="{69E327B8-01C0-43B2-AB16-0E4D1ACD4677}"/>
                </a:ext>
              </a:extLst>
            </p:cNvPr>
            <p:cNvSpPr/>
            <p:nvPr/>
          </p:nvSpPr>
          <p:spPr>
            <a:xfrm>
              <a:off x="1920005" y="5406255"/>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lussdiagramm: Verbinder 54">
              <a:extLst>
                <a:ext uri="{FF2B5EF4-FFF2-40B4-BE49-F238E27FC236}">
                  <a16:creationId xmlns:a16="http://schemas.microsoft.com/office/drawing/2014/main" id="{D5A2955F-69E6-4C19-9145-59038B4864C0}"/>
                </a:ext>
              </a:extLst>
            </p:cNvPr>
            <p:cNvSpPr/>
            <p:nvPr/>
          </p:nvSpPr>
          <p:spPr>
            <a:xfrm>
              <a:off x="1899648" y="586897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lussdiagramm: Verbinder 55">
              <a:extLst>
                <a:ext uri="{FF2B5EF4-FFF2-40B4-BE49-F238E27FC236}">
                  <a16:creationId xmlns:a16="http://schemas.microsoft.com/office/drawing/2014/main" id="{6F2E88F3-DAED-448A-9CC3-9DB47F3CA752}"/>
                </a:ext>
              </a:extLst>
            </p:cNvPr>
            <p:cNvSpPr/>
            <p:nvPr/>
          </p:nvSpPr>
          <p:spPr>
            <a:xfrm>
              <a:off x="3033488" y="4709350"/>
              <a:ext cx="452076" cy="237612"/>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lussdiagramm: Verbinder 56">
              <a:extLst>
                <a:ext uri="{FF2B5EF4-FFF2-40B4-BE49-F238E27FC236}">
                  <a16:creationId xmlns:a16="http://schemas.microsoft.com/office/drawing/2014/main" id="{5BEBFB90-C947-4A71-93D6-7785F1B26EB8}"/>
                </a:ext>
              </a:extLst>
            </p:cNvPr>
            <p:cNvSpPr/>
            <p:nvPr/>
          </p:nvSpPr>
          <p:spPr>
            <a:xfrm>
              <a:off x="2989352" y="5032377"/>
              <a:ext cx="458277" cy="314490"/>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Flussdiagramm: Verbinder 57">
              <a:extLst>
                <a:ext uri="{FF2B5EF4-FFF2-40B4-BE49-F238E27FC236}">
                  <a16:creationId xmlns:a16="http://schemas.microsoft.com/office/drawing/2014/main" id="{8D8C7951-BE91-4ADD-AB60-835AA0F6ED23}"/>
                </a:ext>
              </a:extLst>
            </p:cNvPr>
            <p:cNvSpPr/>
            <p:nvPr/>
          </p:nvSpPr>
          <p:spPr>
            <a:xfrm>
              <a:off x="2954569" y="5511842"/>
              <a:ext cx="491019" cy="23868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lussdiagramm: Verbinder 58">
              <a:extLst>
                <a:ext uri="{FF2B5EF4-FFF2-40B4-BE49-F238E27FC236}">
                  <a16:creationId xmlns:a16="http://schemas.microsoft.com/office/drawing/2014/main" id="{D5509150-1E93-43BC-8F5D-EC294FB4B27C}"/>
                </a:ext>
              </a:extLst>
            </p:cNvPr>
            <p:cNvSpPr/>
            <p:nvPr/>
          </p:nvSpPr>
          <p:spPr>
            <a:xfrm>
              <a:off x="2998840" y="5869177"/>
              <a:ext cx="453058" cy="26320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71">
            <a:extLst>
              <a:ext uri="{FF2B5EF4-FFF2-40B4-BE49-F238E27FC236}">
                <a16:creationId xmlns:a16="http://schemas.microsoft.com/office/drawing/2014/main" id="{50982DD3-482F-41F3-A4BE-3A985382A406}"/>
              </a:ext>
            </a:extLst>
          </p:cNvPr>
          <p:cNvGrpSpPr/>
          <p:nvPr/>
        </p:nvGrpSpPr>
        <p:grpSpPr>
          <a:xfrm>
            <a:off x="3882584" y="4494010"/>
            <a:ext cx="1064647" cy="1491480"/>
            <a:chOff x="8850392" y="2208735"/>
            <a:chExt cx="1653321" cy="1301557"/>
          </a:xfrm>
        </p:grpSpPr>
        <p:grpSp>
          <p:nvGrpSpPr>
            <p:cNvPr id="73" name="Gruppieren 72">
              <a:extLst>
                <a:ext uri="{FF2B5EF4-FFF2-40B4-BE49-F238E27FC236}">
                  <a16:creationId xmlns:a16="http://schemas.microsoft.com/office/drawing/2014/main" id="{B2F19D1A-E38A-4A61-905A-7ACB6C2A8D67}"/>
                </a:ext>
              </a:extLst>
            </p:cNvPr>
            <p:cNvGrpSpPr/>
            <p:nvPr/>
          </p:nvGrpSpPr>
          <p:grpSpPr>
            <a:xfrm>
              <a:off x="8850392" y="2208735"/>
              <a:ext cx="1653321" cy="1301557"/>
              <a:chOff x="8850392" y="2208735"/>
              <a:chExt cx="1653321" cy="1301557"/>
            </a:xfrm>
          </p:grpSpPr>
          <p:sp>
            <p:nvSpPr>
              <p:cNvPr id="75" name="Flussdiagramm: Verbinder 74">
                <a:extLst>
                  <a:ext uri="{FF2B5EF4-FFF2-40B4-BE49-F238E27FC236}">
                    <a16:creationId xmlns:a16="http://schemas.microsoft.com/office/drawing/2014/main" id="{66C9B671-6499-4F99-B5AC-D0A1D5AD6473}"/>
                  </a:ext>
                </a:extLst>
              </p:cNvPr>
              <p:cNvSpPr/>
              <p:nvPr/>
            </p:nvSpPr>
            <p:spPr>
              <a:xfrm>
                <a:off x="10131870" y="2753166"/>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Flussdiagramm: Verbinder 75">
                <a:extLst>
                  <a:ext uri="{FF2B5EF4-FFF2-40B4-BE49-F238E27FC236}">
                    <a16:creationId xmlns:a16="http://schemas.microsoft.com/office/drawing/2014/main" id="{75AC3CD1-3511-4F9A-908A-15A3824969B4}"/>
                  </a:ext>
                </a:extLst>
              </p:cNvPr>
              <p:cNvSpPr/>
              <p:nvPr/>
            </p:nvSpPr>
            <p:spPr>
              <a:xfrm>
                <a:off x="10162069" y="3265548"/>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3CABEF0B-102F-48D0-AE2B-E858C12AC529}"/>
                  </a:ext>
                </a:extLst>
              </p:cNvPr>
              <p:cNvSpPr/>
              <p:nvPr/>
            </p:nvSpPr>
            <p:spPr>
              <a:xfrm>
                <a:off x="10138564" y="2331107"/>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8" name="Gerade Verbindung mit Pfeil 77">
                <a:extLst>
                  <a:ext uri="{FF2B5EF4-FFF2-40B4-BE49-F238E27FC236}">
                    <a16:creationId xmlns:a16="http://schemas.microsoft.com/office/drawing/2014/main" id="{AB000F79-A4CC-4851-BB21-11FE96C20F29}"/>
                  </a:ext>
                </a:extLst>
              </p:cNvPr>
              <p:cNvCxnSpPr>
                <a:cxnSpLocks/>
                <a:endCxn id="75" idx="3"/>
              </p:cNvCxnSpPr>
              <p:nvPr/>
            </p:nvCxnSpPr>
            <p:spPr>
              <a:xfrm flipV="1">
                <a:off x="8862462" y="2962068"/>
                <a:ext cx="1319441" cy="5322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10184679-DF62-4CC4-860C-5B8E18F63C9A}"/>
                  </a:ext>
                </a:extLst>
              </p:cNvPr>
              <p:cNvCxnSpPr>
                <a:cxnSpLocks/>
                <a:endCxn id="76" idx="2"/>
              </p:cNvCxnSpPr>
              <p:nvPr/>
            </p:nvCxnSpPr>
            <p:spPr>
              <a:xfrm flipV="1">
                <a:off x="8862462" y="3387920"/>
                <a:ext cx="1299607" cy="1064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4F497646-D208-490B-B509-55E5A0F9D9D8}"/>
                  </a:ext>
                </a:extLst>
              </p:cNvPr>
              <p:cNvCxnSpPr>
                <a:cxnSpLocks/>
                <a:endCxn id="77" idx="2"/>
              </p:cNvCxnSpPr>
              <p:nvPr/>
            </p:nvCxnSpPr>
            <p:spPr>
              <a:xfrm flipV="1">
                <a:off x="8899091" y="2453479"/>
                <a:ext cx="1239473" cy="1880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ED72055B-B63D-44E0-8148-F2856DA64F03}"/>
                  </a:ext>
                </a:extLst>
              </p:cNvPr>
              <p:cNvCxnSpPr>
                <a:cxnSpLocks/>
                <a:endCxn id="77" idx="2"/>
              </p:cNvCxnSpPr>
              <p:nvPr/>
            </p:nvCxnSpPr>
            <p:spPr>
              <a:xfrm>
                <a:off x="8850392" y="2208735"/>
                <a:ext cx="1288172" cy="24474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4FD7D202-B244-4F19-8892-C784C975C106}"/>
                  </a:ext>
                </a:extLst>
              </p:cNvPr>
              <p:cNvCxnSpPr>
                <a:cxnSpLocks/>
                <a:endCxn id="76" idx="2"/>
              </p:cNvCxnSpPr>
              <p:nvPr/>
            </p:nvCxnSpPr>
            <p:spPr>
              <a:xfrm>
                <a:off x="8929664" y="3059153"/>
                <a:ext cx="1232405" cy="3287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10BF30C1-5EEC-4AA2-BDF8-EA6D2598C866}"/>
                  </a:ext>
                </a:extLst>
              </p:cNvPr>
              <p:cNvCxnSpPr>
                <a:cxnSpLocks/>
                <a:endCxn id="75" idx="2"/>
              </p:cNvCxnSpPr>
              <p:nvPr/>
            </p:nvCxnSpPr>
            <p:spPr>
              <a:xfrm>
                <a:off x="8899091" y="2641530"/>
                <a:ext cx="1232779" cy="2340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8DDDD056-65C2-4DCC-B203-52531DC4A66E}"/>
                  </a:ext>
                </a:extLst>
              </p:cNvPr>
              <p:cNvCxnSpPr>
                <a:cxnSpLocks/>
                <a:endCxn id="75" idx="2"/>
              </p:cNvCxnSpPr>
              <p:nvPr/>
            </p:nvCxnSpPr>
            <p:spPr>
              <a:xfrm>
                <a:off x="8850392" y="2208735"/>
                <a:ext cx="1281478" cy="66680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E6B792F5-1F77-4F52-9293-4B5488805E23}"/>
                  </a:ext>
                </a:extLst>
              </p:cNvPr>
              <p:cNvCxnSpPr>
                <a:cxnSpLocks/>
              </p:cNvCxnSpPr>
              <p:nvPr/>
            </p:nvCxnSpPr>
            <p:spPr>
              <a:xfrm flipV="1">
                <a:off x="8909140" y="2913289"/>
                <a:ext cx="1190867" cy="1379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39BD6277-CE11-4698-BF2E-018EA6F7601B}"/>
                  </a:ext>
                </a:extLst>
              </p:cNvPr>
              <p:cNvCxnSpPr>
                <a:cxnSpLocks/>
              </p:cNvCxnSpPr>
              <p:nvPr/>
            </p:nvCxnSpPr>
            <p:spPr>
              <a:xfrm>
                <a:off x="8941003" y="2248666"/>
                <a:ext cx="1280858" cy="11567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EE913DA3-C41F-45EC-8CBC-129D71900A2A}"/>
                  </a:ext>
                </a:extLst>
              </p:cNvPr>
              <p:cNvCxnSpPr>
                <a:cxnSpLocks/>
                <a:endCxn id="77" idx="2"/>
              </p:cNvCxnSpPr>
              <p:nvPr/>
            </p:nvCxnSpPr>
            <p:spPr>
              <a:xfrm flipV="1">
                <a:off x="8909140" y="2453479"/>
                <a:ext cx="1229424" cy="5977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46C2E85E-5F3C-477C-BD6E-A20A2B171F46}"/>
                  </a:ext>
                </a:extLst>
              </p:cNvPr>
              <p:cNvCxnSpPr>
                <a:cxnSpLocks/>
                <a:endCxn id="77" idx="2"/>
              </p:cNvCxnSpPr>
              <p:nvPr/>
            </p:nvCxnSpPr>
            <p:spPr>
              <a:xfrm flipV="1">
                <a:off x="8862462" y="2453479"/>
                <a:ext cx="1276102" cy="10408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Gerade Verbindung mit Pfeil 73">
              <a:extLst>
                <a:ext uri="{FF2B5EF4-FFF2-40B4-BE49-F238E27FC236}">
                  <a16:creationId xmlns:a16="http://schemas.microsoft.com/office/drawing/2014/main" id="{6823E750-B3E5-4992-8B86-D57B85DB5FA0}"/>
                </a:ext>
              </a:extLst>
            </p:cNvPr>
            <p:cNvCxnSpPr>
              <a:cxnSpLocks/>
              <a:endCxn id="76" idx="2"/>
            </p:cNvCxnSpPr>
            <p:nvPr/>
          </p:nvCxnSpPr>
          <p:spPr>
            <a:xfrm>
              <a:off x="8950006" y="2627312"/>
              <a:ext cx="1212063" cy="7606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Rechteck 88">
            <a:extLst>
              <a:ext uri="{FF2B5EF4-FFF2-40B4-BE49-F238E27FC236}">
                <a16:creationId xmlns:a16="http://schemas.microsoft.com/office/drawing/2014/main" id="{B82B5004-CFB2-430D-A58E-F624F233C4B5}"/>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t>Künstliches neuronales Netz</a:t>
            </a:r>
            <a:endParaRPr lang="de-DE" sz="1800" dirty="0"/>
          </a:p>
        </p:txBody>
      </p:sp>
      <p:sp>
        <p:nvSpPr>
          <p:cNvPr id="91" name="Textfeld 90">
            <a:extLst>
              <a:ext uri="{FF2B5EF4-FFF2-40B4-BE49-F238E27FC236}">
                <a16:creationId xmlns:a16="http://schemas.microsoft.com/office/drawing/2014/main" id="{F6CDD50C-93E7-4E8A-A398-311DD6180FB7}"/>
              </a:ext>
            </a:extLst>
          </p:cNvPr>
          <p:cNvSpPr txBox="1"/>
          <p:nvPr/>
        </p:nvSpPr>
        <p:spPr>
          <a:xfrm>
            <a:off x="761518" y="3902482"/>
            <a:ext cx="3653621" cy="369332"/>
          </a:xfrm>
          <a:prstGeom prst="rect">
            <a:avLst/>
          </a:prstGeom>
          <a:noFill/>
        </p:spPr>
        <p:txBody>
          <a:bodyPr wrap="square">
            <a:spAutoFit/>
          </a:bodyPr>
          <a:lstStyle/>
          <a:p>
            <a:r>
              <a:rPr lang="de-DE" b="1" i="0" dirty="0">
                <a:solidFill>
                  <a:srgbClr val="202124"/>
                </a:solidFill>
                <a:effectLst/>
                <a:latin typeface="arial" panose="020B0604020202020204" pitchFamily="34" charset="0"/>
              </a:rPr>
              <a:t>MULTICLASS PERCEPTRON</a:t>
            </a:r>
            <a:endParaRPr lang="de-DE" b="1" dirty="0"/>
          </a:p>
        </p:txBody>
      </p:sp>
      <p:cxnSp>
        <p:nvCxnSpPr>
          <p:cNvPr id="94" name="Gerader Verbinder 93">
            <a:extLst>
              <a:ext uri="{FF2B5EF4-FFF2-40B4-BE49-F238E27FC236}">
                <a16:creationId xmlns:a16="http://schemas.microsoft.com/office/drawing/2014/main" id="{B8B34C96-F72F-46A1-9DBC-BD8D58AC43A3}"/>
              </a:ext>
            </a:extLst>
          </p:cNvPr>
          <p:cNvCxnSpPr>
            <a:cxnSpLocks/>
          </p:cNvCxnSpPr>
          <p:nvPr/>
        </p:nvCxnSpPr>
        <p:spPr>
          <a:xfrm>
            <a:off x="5356534" y="1011690"/>
            <a:ext cx="0" cy="5878063"/>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49" name="Gruppieren 148">
            <a:extLst>
              <a:ext uri="{FF2B5EF4-FFF2-40B4-BE49-F238E27FC236}">
                <a16:creationId xmlns:a16="http://schemas.microsoft.com/office/drawing/2014/main" id="{14E618D0-8257-4419-9BE7-AAD122EF9742}"/>
              </a:ext>
            </a:extLst>
          </p:cNvPr>
          <p:cNvGrpSpPr/>
          <p:nvPr/>
        </p:nvGrpSpPr>
        <p:grpSpPr>
          <a:xfrm>
            <a:off x="816041" y="1751989"/>
            <a:ext cx="1670595" cy="1406581"/>
            <a:chOff x="1927846" y="4707341"/>
            <a:chExt cx="1412638" cy="1406581"/>
          </a:xfrm>
        </p:grpSpPr>
        <p:grpSp>
          <p:nvGrpSpPr>
            <p:cNvPr id="150" name="Gruppieren 149">
              <a:extLst>
                <a:ext uri="{FF2B5EF4-FFF2-40B4-BE49-F238E27FC236}">
                  <a16:creationId xmlns:a16="http://schemas.microsoft.com/office/drawing/2014/main" id="{6471D2FD-48C8-46E1-8033-57E9D5214C30}"/>
                </a:ext>
              </a:extLst>
            </p:cNvPr>
            <p:cNvGrpSpPr/>
            <p:nvPr/>
          </p:nvGrpSpPr>
          <p:grpSpPr>
            <a:xfrm>
              <a:off x="2140641" y="4780497"/>
              <a:ext cx="966917" cy="1286809"/>
              <a:chOff x="5250955" y="4261452"/>
              <a:chExt cx="966917" cy="1286809"/>
            </a:xfrm>
          </p:grpSpPr>
          <p:cxnSp>
            <p:nvCxnSpPr>
              <p:cNvPr id="158" name="Gerade Verbindung mit Pfeil 157">
                <a:extLst>
                  <a:ext uri="{FF2B5EF4-FFF2-40B4-BE49-F238E27FC236}">
                    <a16:creationId xmlns:a16="http://schemas.microsoft.com/office/drawing/2014/main" id="{44B2C7FB-0F1C-4151-BED2-2C049CBBEF64}"/>
                  </a:ext>
                </a:extLst>
              </p:cNvPr>
              <p:cNvCxnSpPr>
                <a:cxnSpLocks/>
              </p:cNvCxnSpPr>
              <p:nvPr/>
            </p:nvCxnSpPr>
            <p:spPr>
              <a:xfrm flipV="1">
                <a:off x="5250955" y="4261452"/>
                <a:ext cx="886210" cy="3388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Gerade Verbindung mit Pfeil 158">
                <a:extLst>
                  <a:ext uri="{FF2B5EF4-FFF2-40B4-BE49-F238E27FC236}">
                    <a16:creationId xmlns:a16="http://schemas.microsoft.com/office/drawing/2014/main" id="{86D4E562-24D8-401C-9677-0B94D67380F0}"/>
                  </a:ext>
                </a:extLst>
              </p:cNvPr>
              <p:cNvCxnSpPr>
                <a:cxnSpLocks/>
              </p:cNvCxnSpPr>
              <p:nvPr/>
            </p:nvCxnSpPr>
            <p:spPr>
              <a:xfrm>
                <a:off x="5250955" y="4562763"/>
                <a:ext cx="956868" cy="4854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140B1E4D-8D5F-4EB7-9594-D59E695B6E3C}"/>
                  </a:ext>
                </a:extLst>
              </p:cNvPr>
              <p:cNvCxnSpPr>
                <a:cxnSpLocks/>
              </p:cNvCxnSpPr>
              <p:nvPr/>
            </p:nvCxnSpPr>
            <p:spPr>
              <a:xfrm>
                <a:off x="5303045" y="4592628"/>
                <a:ext cx="844696" cy="4430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Gerade Verbindung mit Pfeil 160">
                <a:extLst>
                  <a:ext uri="{FF2B5EF4-FFF2-40B4-BE49-F238E27FC236}">
                    <a16:creationId xmlns:a16="http://schemas.microsoft.com/office/drawing/2014/main" id="{BFF6FFF9-A653-48B4-A619-9AD9801A1041}"/>
                  </a:ext>
                </a:extLst>
              </p:cNvPr>
              <p:cNvCxnSpPr>
                <a:cxnSpLocks/>
              </p:cNvCxnSpPr>
              <p:nvPr/>
            </p:nvCxnSpPr>
            <p:spPr>
              <a:xfrm>
                <a:off x="5347027" y="4616059"/>
                <a:ext cx="870845" cy="8456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Gerade Verbindung mit Pfeil 161">
                <a:extLst>
                  <a:ext uri="{FF2B5EF4-FFF2-40B4-BE49-F238E27FC236}">
                    <a16:creationId xmlns:a16="http://schemas.microsoft.com/office/drawing/2014/main" id="{0423E359-ACC3-44B1-A3A7-63E7A76849EC}"/>
                  </a:ext>
                </a:extLst>
              </p:cNvPr>
              <p:cNvCxnSpPr>
                <a:cxnSpLocks/>
              </p:cNvCxnSpPr>
              <p:nvPr/>
            </p:nvCxnSpPr>
            <p:spPr>
              <a:xfrm flipV="1">
                <a:off x="5313621" y="4261452"/>
                <a:ext cx="823544" cy="7284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283EF6A5-FE30-4A16-9468-364CE8D4DF46}"/>
                  </a:ext>
                </a:extLst>
              </p:cNvPr>
              <p:cNvCxnSpPr>
                <a:cxnSpLocks/>
              </p:cNvCxnSpPr>
              <p:nvPr/>
            </p:nvCxnSpPr>
            <p:spPr>
              <a:xfrm flipV="1">
                <a:off x="5292469" y="4636930"/>
                <a:ext cx="855272" cy="38749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Gerade Verbindung mit Pfeil 163">
                <a:extLst>
                  <a:ext uri="{FF2B5EF4-FFF2-40B4-BE49-F238E27FC236}">
                    <a16:creationId xmlns:a16="http://schemas.microsoft.com/office/drawing/2014/main" id="{AC5E9A4E-2AD8-4686-A039-80D95A7E9388}"/>
                  </a:ext>
                </a:extLst>
              </p:cNvPr>
              <p:cNvCxnSpPr>
                <a:cxnSpLocks/>
              </p:cNvCxnSpPr>
              <p:nvPr/>
            </p:nvCxnSpPr>
            <p:spPr>
              <a:xfrm>
                <a:off x="5352625" y="5017144"/>
                <a:ext cx="805165" cy="11763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rade Verbindung mit Pfeil 164">
                <a:extLst>
                  <a:ext uri="{FF2B5EF4-FFF2-40B4-BE49-F238E27FC236}">
                    <a16:creationId xmlns:a16="http://schemas.microsoft.com/office/drawing/2014/main" id="{01D36656-00D8-415A-ACDD-447DF79C8113}"/>
                  </a:ext>
                </a:extLst>
              </p:cNvPr>
              <p:cNvCxnSpPr>
                <a:cxnSpLocks/>
              </p:cNvCxnSpPr>
              <p:nvPr/>
            </p:nvCxnSpPr>
            <p:spPr>
              <a:xfrm>
                <a:off x="5305942" y="4995108"/>
                <a:ext cx="861897" cy="55315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rade Verbindung mit Pfeil 165">
                <a:extLst>
                  <a:ext uri="{FF2B5EF4-FFF2-40B4-BE49-F238E27FC236}">
                    <a16:creationId xmlns:a16="http://schemas.microsoft.com/office/drawing/2014/main" id="{1F560420-7BB0-4BD8-A43A-C2E7EA32D31C}"/>
                  </a:ext>
                </a:extLst>
              </p:cNvPr>
              <p:cNvCxnSpPr>
                <a:cxnSpLocks/>
              </p:cNvCxnSpPr>
              <p:nvPr/>
            </p:nvCxnSpPr>
            <p:spPr>
              <a:xfrm>
                <a:off x="5398568" y="5507287"/>
                <a:ext cx="769271" cy="4097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Gerade Verbindung mit Pfeil 166">
                <a:extLst>
                  <a:ext uri="{FF2B5EF4-FFF2-40B4-BE49-F238E27FC236}">
                    <a16:creationId xmlns:a16="http://schemas.microsoft.com/office/drawing/2014/main" id="{5527D33A-6744-4989-9AA5-EF34B5EF71C0}"/>
                  </a:ext>
                </a:extLst>
              </p:cNvPr>
              <p:cNvCxnSpPr>
                <a:cxnSpLocks/>
                <a:endCxn id="156" idx="2"/>
              </p:cNvCxnSpPr>
              <p:nvPr/>
            </p:nvCxnSpPr>
            <p:spPr>
              <a:xfrm flipV="1">
                <a:off x="5393908" y="5115169"/>
                <a:ext cx="670977" cy="3777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Gerade Verbindung mit Pfeil 167">
                <a:extLst>
                  <a:ext uri="{FF2B5EF4-FFF2-40B4-BE49-F238E27FC236}">
                    <a16:creationId xmlns:a16="http://schemas.microsoft.com/office/drawing/2014/main" id="{EEE328A4-565A-4B8A-A990-5F563D1FC557}"/>
                  </a:ext>
                </a:extLst>
              </p:cNvPr>
              <p:cNvCxnSpPr>
                <a:cxnSpLocks/>
              </p:cNvCxnSpPr>
              <p:nvPr/>
            </p:nvCxnSpPr>
            <p:spPr>
              <a:xfrm flipV="1">
                <a:off x="5372171" y="4636930"/>
                <a:ext cx="775570" cy="8522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Gerade Verbindung mit Pfeil 168">
                <a:extLst>
                  <a:ext uri="{FF2B5EF4-FFF2-40B4-BE49-F238E27FC236}">
                    <a16:creationId xmlns:a16="http://schemas.microsoft.com/office/drawing/2014/main" id="{45570CF7-D930-47D3-8D1F-8C4C7DABC384}"/>
                  </a:ext>
                </a:extLst>
              </p:cNvPr>
              <p:cNvCxnSpPr>
                <a:cxnSpLocks/>
              </p:cNvCxnSpPr>
              <p:nvPr/>
            </p:nvCxnSpPr>
            <p:spPr>
              <a:xfrm flipV="1">
                <a:off x="5378806" y="4261452"/>
                <a:ext cx="758359" cy="11719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Flussdiagramm: Verbinder 150">
              <a:extLst>
                <a:ext uri="{FF2B5EF4-FFF2-40B4-BE49-F238E27FC236}">
                  <a16:creationId xmlns:a16="http://schemas.microsoft.com/office/drawing/2014/main" id="{86F71E98-5684-4AA0-BA1E-565C41655EB6}"/>
                </a:ext>
              </a:extLst>
            </p:cNvPr>
            <p:cNvSpPr/>
            <p:nvPr/>
          </p:nvSpPr>
          <p:spPr>
            <a:xfrm>
              <a:off x="1927846" y="4892517"/>
              <a:ext cx="277004" cy="302131"/>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Flussdiagramm: Verbinder 151">
              <a:extLst>
                <a:ext uri="{FF2B5EF4-FFF2-40B4-BE49-F238E27FC236}">
                  <a16:creationId xmlns:a16="http://schemas.microsoft.com/office/drawing/2014/main" id="{1A65C485-19B7-4285-8F63-4A0839802C6A}"/>
                </a:ext>
              </a:extLst>
            </p:cNvPr>
            <p:cNvSpPr/>
            <p:nvPr/>
          </p:nvSpPr>
          <p:spPr>
            <a:xfrm>
              <a:off x="1955508" y="5371129"/>
              <a:ext cx="306142" cy="279870"/>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3" name="Flussdiagramm: Verbinder 152">
              <a:extLst>
                <a:ext uri="{FF2B5EF4-FFF2-40B4-BE49-F238E27FC236}">
                  <a16:creationId xmlns:a16="http://schemas.microsoft.com/office/drawing/2014/main" id="{1C326B5A-9826-4168-92A8-63A8DFFF4F65}"/>
                </a:ext>
              </a:extLst>
            </p:cNvPr>
            <p:cNvSpPr/>
            <p:nvPr/>
          </p:nvSpPr>
          <p:spPr>
            <a:xfrm>
              <a:off x="1955508" y="5868978"/>
              <a:ext cx="28578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Flussdiagramm: Verbinder 153">
              <a:extLst>
                <a:ext uri="{FF2B5EF4-FFF2-40B4-BE49-F238E27FC236}">
                  <a16:creationId xmlns:a16="http://schemas.microsoft.com/office/drawing/2014/main" id="{770EF8AA-733F-4C2D-AB2E-E6BEC30421AD}"/>
                </a:ext>
              </a:extLst>
            </p:cNvPr>
            <p:cNvSpPr/>
            <p:nvPr/>
          </p:nvSpPr>
          <p:spPr>
            <a:xfrm>
              <a:off x="2969164" y="4707341"/>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Flussdiagramm: Verbinder 154">
              <a:extLst>
                <a:ext uri="{FF2B5EF4-FFF2-40B4-BE49-F238E27FC236}">
                  <a16:creationId xmlns:a16="http://schemas.microsoft.com/office/drawing/2014/main" id="{47939FA3-2297-4E43-B1B7-104F2AC6F62E}"/>
                </a:ext>
              </a:extLst>
            </p:cNvPr>
            <p:cNvSpPr/>
            <p:nvPr/>
          </p:nvSpPr>
          <p:spPr>
            <a:xfrm>
              <a:off x="2981732" y="5033602"/>
              <a:ext cx="341644" cy="28435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Flussdiagramm: Verbinder 155">
              <a:extLst>
                <a:ext uri="{FF2B5EF4-FFF2-40B4-BE49-F238E27FC236}">
                  <a16:creationId xmlns:a16="http://schemas.microsoft.com/office/drawing/2014/main" id="{802F5DD7-C67C-49A0-97F1-B30478F8321A}"/>
                </a:ext>
              </a:extLst>
            </p:cNvPr>
            <p:cNvSpPr/>
            <p:nvPr/>
          </p:nvSpPr>
          <p:spPr>
            <a:xfrm>
              <a:off x="2954571" y="5511842"/>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Flussdiagramm: Verbinder 156">
              <a:extLst>
                <a:ext uri="{FF2B5EF4-FFF2-40B4-BE49-F238E27FC236}">
                  <a16:creationId xmlns:a16="http://schemas.microsoft.com/office/drawing/2014/main" id="{5FF143D0-94A1-4663-816C-9C588725D269}"/>
                </a:ext>
              </a:extLst>
            </p:cNvPr>
            <p:cNvSpPr/>
            <p:nvPr/>
          </p:nvSpPr>
          <p:spPr>
            <a:xfrm>
              <a:off x="2998840" y="5869178"/>
              <a:ext cx="341644" cy="244744"/>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0" name="Gruppieren 169">
            <a:extLst>
              <a:ext uri="{FF2B5EF4-FFF2-40B4-BE49-F238E27FC236}">
                <a16:creationId xmlns:a16="http://schemas.microsoft.com/office/drawing/2014/main" id="{902F1FBC-57EF-46DB-8D1F-4FCCB16AA9F2}"/>
              </a:ext>
            </a:extLst>
          </p:cNvPr>
          <p:cNvGrpSpPr/>
          <p:nvPr/>
        </p:nvGrpSpPr>
        <p:grpSpPr>
          <a:xfrm>
            <a:off x="2405493" y="1835512"/>
            <a:ext cx="1653321" cy="1301557"/>
            <a:chOff x="8850392" y="2208735"/>
            <a:chExt cx="1653321" cy="1301557"/>
          </a:xfrm>
        </p:grpSpPr>
        <p:grpSp>
          <p:nvGrpSpPr>
            <p:cNvPr id="171" name="Gruppieren 170">
              <a:extLst>
                <a:ext uri="{FF2B5EF4-FFF2-40B4-BE49-F238E27FC236}">
                  <a16:creationId xmlns:a16="http://schemas.microsoft.com/office/drawing/2014/main" id="{27F2747D-B80E-4EE4-B5AE-BFFFA96BDC4F}"/>
                </a:ext>
              </a:extLst>
            </p:cNvPr>
            <p:cNvGrpSpPr/>
            <p:nvPr/>
          </p:nvGrpSpPr>
          <p:grpSpPr>
            <a:xfrm>
              <a:off x="8850392" y="2208735"/>
              <a:ext cx="1653321" cy="1301557"/>
              <a:chOff x="8850392" y="2208735"/>
              <a:chExt cx="1653321" cy="1301557"/>
            </a:xfrm>
          </p:grpSpPr>
          <p:sp>
            <p:nvSpPr>
              <p:cNvPr id="173" name="Flussdiagramm: Verbinder 172">
                <a:extLst>
                  <a:ext uri="{FF2B5EF4-FFF2-40B4-BE49-F238E27FC236}">
                    <a16:creationId xmlns:a16="http://schemas.microsoft.com/office/drawing/2014/main" id="{B387E655-3003-4A5B-9DC2-4B013572F9D6}"/>
                  </a:ext>
                </a:extLst>
              </p:cNvPr>
              <p:cNvSpPr/>
              <p:nvPr/>
            </p:nvSpPr>
            <p:spPr>
              <a:xfrm>
                <a:off x="10131870" y="2753166"/>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Flussdiagramm: Verbinder 173">
                <a:extLst>
                  <a:ext uri="{FF2B5EF4-FFF2-40B4-BE49-F238E27FC236}">
                    <a16:creationId xmlns:a16="http://schemas.microsoft.com/office/drawing/2014/main" id="{DF28A4F2-56EA-41AA-BA18-A739E1F169BC}"/>
                  </a:ext>
                </a:extLst>
              </p:cNvPr>
              <p:cNvSpPr/>
              <p:nvPr/>
            </p:nvSpPr>
            <p:spPr>
              <a:xfrm>
                <a:off x="10162069" y="3265548"/>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5" name="Flussdiagramm: Verbinder 174">
                <a:extLst>
                  <a:ext uri="{FF2B5EF4-FFF2-40B4-BE49-F238E27FC236}">
                    <a16:creationId xmlns:a16="http://schemas.microsoft.com/office/drawing/2014/main" id="{9D0005C4-88C0-46D2-A384-FA4DF6DB690E}"/>
                  </a:ext>
                </a:extLst>
              </p:cNvPr>
              <p:cNvSpPr/>
              <p:nvPr/>
            </p:nvSpPr>
            <p:spPr>
              <a:xfrm>
                <a:off x="10138564" y="2331107"/>
                <a:ext cx="341644" cy="24474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6" name="Gerade Verbindung mit Pfeil 175">
                <a:extLst>
                  <a:ext uri="{FF2B5EF4-FFF2-40B4-BE49-F238E27FC236}">
                    <a16:creationId xmlns:a16="http://schemas.microsoft.com/office/drawing/2014/main" id="{97A86D66-5C4E-447D-AA9C-AAAE3F0E27A8}"/>
                  </a:ext>
                </a:extLst>
              </p:cNvPr>
              <p:cNvCxnSpPr>
                <a:cxnSpLocks/>
                <a:endCxn id="173" idx="3"/>
              </p:cNvCxnSpPr>
              <p:nvPr/>
            </p:nvCxnSpPr>
            <p:spPr>
              <a:xfrm flipV="1">
                <a:off x="8862462" y="2962068"/>
                <a:ext cx="1319441" cy="5322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Gerade Verbindung mit Pfeil 176">
                <a:extLst>
                  <a:ext uri="{FF2B5EF4-FFF2-40B4-BE49-F238E27FC236}">
                    <a16:creationId xmlns:a16="http://schemas.microsoft.com/office/drawing/2014/main" id="{3B916EE1-8D05-419D-9373-66B65030277E}"/>
                  </a:ext>
                </a:extLst>
              </p:cNvPr>
              <p:cNvCxnSpPr>
                <a:cxnSpLocks/>
                <a:endCxn id="174" idx="2"/>
              </p:cNvCxnSpPr>
              <p:nvPr/>
            </p:nvCxnSpPr>
            <p:spPr>
              <a:xfrm flipV="1">
                <a:off x="8862462" y="3387920"/>
                <a:ext cx="1299607" cy="1064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F6E3CE48-0A9F-4D82-98EC-4673C4DC2EBE}"/>
                  </a:ext>
                </a:extLst>
              </p:cNvPr>
              <p:cNvCxnSpPr>
                <a:cxnSpLocks/>
                <a:endCxn id="175" idx="2"/>
              </p:cNvCxnSpPr>
              <p:nvPr/>
            </p:nvCxnSpPr>
            <p:spPr>
              <a:xfrm flipV="1">
                <a:off x="8899091" y="2453479"/>
                <a:ext cx="1239473" cy="1880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Gerade Verbindung mit Pfeil 178">
                <a:extLst>
                  <a:ext uri="{FF2B5EF4-FFF2-40B4-BE49-F238E27FC236}">
                    <a16:creationId xmlns:a16="http://schemas.microsoft.com/office/drawing/2014/main" id="{3B7C5987-F653-4429-8082-E8A73916D76C}"/>
                  </a:ext>
                </a:extLst>
              </p:cNvPr>
              <p:cNvCxnSpPr>
                <a:cxnSpLocks/>
                <a:endCxn id="175" idx="2"/>
              </p:cNvCxnSpPr>
              <p:nvPr/>
            </p:nvCxnSpPr>
            <p:spPr>
              <a:xfrm>
                <a:off x="8850392" y="2208735"/>
                <a:ext cx="1288172" cy="24474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5E04D7C2-2E49-4189-A777-47E052CF1CAA}"/>
                  </a:ext>
                </a:extLst>
              </p:cNvPr>
              <p:cNvCxnSpPr>
                <a:cxnSpLocks/>
                <a:endCxn id="174" idx="2"/>
              </p:cNvCxnSpPr>
              <p:nvPr/>
            </p:nvCxnSpPr>
            <p:spPr>
              <a:xfrm>
                <a:off x="8929664" y="3059153"/>
                <a:ext cx="1232405" cy="3287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BF765288-2A41-4910-81F9-202857974CA9}"/>
                  </a:ext>
                </a:extLst>
              </p:cNvPr>
              <p:cNvCxnSpPr>
                <a:cxnSpLocks/>
                <a:endCxn id="173" idx="2"/>
              </p:cNvCxnSpPr>
              <p:nvPr/>
            </p:nvCxnSpPr>
            <p:spPr>
              <a:xfrm>
                <a:off x="8899091" y="2641530"/>
                <a:ext cx="1232779" cy="2340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Gerade Verbindung mit Pfeil 181">
                <a:extLst>
                  <a:ext uri="{FF2B5EF4-FFF2-40B4-BE49-F238E27FC236}">
                    <a16:creationId xmlns:a16="http://schemas.microsoft.com/office/drawing/2014/main" id="{E57F9F56-D590-442D-963C-C85DBB012FFD}"/>
                  </a:ext>
                </a:extLst>
              </p:cNvPr>
              <p:cNvCxnSpPr>
                <a:cxnSpLocks/>
                <a:endCxn id="173" idx="2"/>
              </p:cNvCxnSpPr>
              <p:nvPr/>
            </p:nvCxnSpPr>
            <p:spPr>
              <a:xfrm>
                <a:off x="8850392" y="2208735"/>
                <a:ext cx="1281478" cy="66680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Gerade Verbindung mit Pfeil 182">
                <a:extLst>
                  <a:ext uri="{FF2B5EF4-FFF2-40B4-BE49-F238E27FC236}">
                    <a16:creationId xmlns:a16="http://schemas.microsoft.com/office/drawing/2014/main" id="{3C2795A4-951B-400B-90E7-D3E2A25AAA94}"/>
                  </a:ext>
                </a:extLst>
              </p:cNvPr>
              <p:cNvCxnSpPr>
                <a:cxnSpLocks/>
              </p:cNvCxnSpPr>
              <p:nvPr/>
            </p:nvCxnSpPr>
            <p:spPr>
              <a:xfrm flipV="1">
                <a:off x="8909140" y="2913289"/>
                <a:ext cx="1190867" cy="1379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Gerade Verbindung mit Pfeil 183">
                <a:extLst>
                  <a:ext uri="{FF2B5EF4-FFF2-40B4-BE49-F238E27FC236}">
                    <a16:creationId xmlns:a16="http://schemas.microsoft.com/office/drawing/2014/main" id="{9064C2EC-CF3E-4339-8B7F-27C363A11145}"/>
                  </a:ext>
                </a:extLst>
              </p:cNvPr>
              <p:cNvCxnSpPr>
                <a:cxnSpLocks/>
              </p:cNvCxnSpPr>
              <p:nvPr/>
            </p:nvCxnSpPr>
            <p:spPr>
              <a:xfrm>
                <a:off x="8941003" y="2248666"/>
                <a:ext cx="1280858" cy="11567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12A5F3F9-DD93-486C-AEC3-D5F20C401735}"/>
                  </a:ext>
                </a:extLst>
              </p:cNvPr>
              <p:cNvCxnSpPr>
                <a:cxnSpLocks/>
                <a:endCxn id="175" idx="2"/>
              </p:cNvCxnSpPr>
              <p:nvPr/>
            </p:nvCxnSpPr>
            <p:spPr>
              <a:xfrm flipV="1">
                <a:off x="8909140" y="2453479"/>
                <a:ext cx="1229424" cy="59774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Gerade Verbindung mit Pfeil 185">
                <a:extLst>
                  <a:ext uri="{FF2B5EF4-FFF2-40B4-BE49-F238E27FC236}">
                    <a16:creationId xmlns:a16="http://schemas.microsoft.com/office/drawing/2014/main" id="{618F22B1-7017-46A1-9A4E-DD9C4AA0A34B}"/>
                  </a:ext>
                </a:extLst>
              </p:cNvPr>
              <p:cNvCxnSpPr>
                <a:cxnSpLocks/>
                <a:endCxn id="175" idx="2"/>
              </p:cNvCxnSpPr>
              <p:nvPr/>
            </p:nvCxnSpPr>
            <p:spPr>
              <a:xfrm flipV="1">
                <a:off x="8862462" y="2453479"/>
                <a:ext cx="1276102" cy="10408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2" name="Gerade Verbindung mit Pfeil 171">
              <a:extLst>
                <a:ext uri="{FF2B5EF4-FFF2-40B4-BE49-F238E27FC236}">
                  <a16:creationId xmlns:a16="http://schemas.microsoft.com/office/drawing/2014/main" id="{836578C2-9569-4C9F-9981-DD0F0B450B6B}"/>
                </a:ext>
              </a:extLst>
            </p:cNvPr>
            <p:cNvCxnSpPr>
              <a:cxnSpLocks/>
              <a:endCxn id="174" idx="2"/>
            </p:cNvCxnSpPr>
            <p:nvPr/>
          </p:nvCxnSpPr>
          <p:spPr>
            <a:xfrm>
              <a:off x="8950006" y="2627312"/>
              <a:ext cx="1212063" cy="7606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90" name="Textfeld 189">
            <a:extLst>
              <a:ext uri="{FF2B5EF4-FFF2-40B4-BE49-F238E27FC236}">
                <a16:creationId xmlns:a16="http://schemas.microsoft.com/office/drawing/2014/main" id="{B519FF3B-8CB2-44CC-A430-3C0226CED475}"/>
              </a:ext>
            </a:extLst>
          </p:cNvPr>
          <p:cNvSpPr txBox="1"/>
          <p:nvPr/>
        </p:nvSpPr>
        <p:spPr>
          <a:xfrm>
            <a:off x="1101630" y="1211485"/>
            <a:ext cx="3102375" cy="369332"/>
          </a:xfrm>
          <a:prstGeom prst="rect">
            <a:avLst/>
          </a:prstGeom>
          <a:noFill/>
        </p:spPr>
        <p:txBody>
          <a:bodyPr wrap="square">
            <a:spAutoFit/>
          </a:bodyPr>
          <a:lstStyle/>
          <a:p>
            <a:r>
              <a:rPr lang="de-DE" b="1" dirty="0">
                <a:latin typeface="Arial Nova" panose="020B0504020202020204" pitchFamily="34" charset="0"/>
              </a:rPr>
              <a:t>Einfaches neuronales Netz</a:t>
            </a:r>
          </a:p>
        </p:txBody>
      </p:sp>
      <p:sp>
        <p:nvSpPr>
          <p:cNvPr id="192" name="Textfeld 191">
            <a:extLst>
              <a:ext uri="{FF2B5EF4-FFF2-40B4-BE49-F238E27FC236}">
                <a16:creationId xmlns:a16="http://schemas.microsoft.com/office/drawing/2014/main" id="{E5EF9A1E-18DF-406F-BBD2-11CD0807D621}"/>
              </a:ext>
            </a:extLst>
          </p:cNvPr>
          <p:cNvSpPr txBox="1"/>
          <p:nvPr/>
        </p:nvSpPr>
        <p:spPr>
          <a:xfrm>
            <a:off x="5936838" y="1757142"/>
            <a:ext cx="3950229" cy="369332"/>
          </a:xfrm>
          <a:prstGeom prst="rect">
            <a:avLst/>
          </a:prstGeom>
          <a:noFill/>
        </p:spPr>
        <p:txBody>
          <a:bodyPr wrap="square">
            <a:spAutoFit/>
          </a:bodyPr>
          <a:lstStyle/>
          <a:p>
            <a:pPr algn="l"/>
            <a:r>
              <a:rPr lang="de-DE" b="1" i="0" dirty="0">
                <a:solidFill>
                  <a:srgbClr val="000000"/>
                </a:solidFill>
                <a:effectLst/>
                <a:latin typeface="Arial Nova" panose="020B0504020202020204" pitchFamily="34" charset="0"/>
              </a:rPr>
              <a:t>Der Backpropagation-Algorithmus</a:t>
            </a:r>
          </a:p>
        </p:txBody>
      </p:sp>
      <p:sp>
        <p:nvSpPr>
          <p:cNvPr id="282" name="Rechteck: abgerundete Ecken 281">
            <a:extLst>
              <a:ext uri="{FF2B5EF4-FFF2-40B4-BE49-F238E27FC236}">
                <a16:creationId xmlns:a16="http://schemas.microsoft.com/office/drawing/2014/main" id="{4734E6AF-F44B-4F57-8CA7-295EA51A9041}"/>
              </a:ext>
            </a:extLst>
          </p:cNvPr>
          <p:cNvSpPr/>
          <p:nvPr/>
        </p:nvSpPr>
        <p:spPr>
          <a:xfrm>
            <a:off x="9137779" y="2409593"/>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3" name="Rechteck: abgerundete Ecken 282">
            <a:extLst>
              <a:ext uri="{FF2B5EF4-FFF2-40B4-BE49-F238E27FC236}">
                <a16:creationId xmlns:a16="http://schemas.microsoft.com/office/drawing/2014/main" id="{997E0A64-A140-44F0-B061-38EA01308E1D}"/>
              </a:ext>
            </a:extLst>
          </p:cNvPr>
          <p:cNvSpPr/>
          <p:nvPr/>
        </p:nvSpPr>
        <p:spPr>
          <a:xfrm>
            <a:off x="7835207" y="2293163"/>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4" name="Rechteck: abgerundete Ecken 283">
            <a:extLst>
              <a:ext uri="{FF2B5EF4-FFF2-40B4-BE49-F238E27FC236}">
                <a16:creationId xmlns:a16="http://schemas.microsoft.com/office/drawing/2014/main" id="{48F5909B-91BE-4481-95F1-CE962962A8AE}"/>
              </a:ext>
            </a:extLst>
          </p:cNvPr>
          <p:cNvSpPr/>
          <p:nvPr/>
        </p:nvSpPr>
        <p:spPr>
          <a:xfrm>
            <a:off x="6602826" y="2353982"/>
            <a:ext cx="461824"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87" name="Flussdiagramm: Verbinder 286">
            <a:extLst>
              <a:ext uri="{FF2B5EF4-FFF2-40B4-BE49-F238E27FC236}">
                <a16:creationId xmlns:a16="http://schemas.microsoft.com/office/drawing/2014/main" id="{B2D3D985-84CA-4D08-B402-B77F92305F7B}"/>
              </a:ext>
            </a:extLst>
          </p:cNvPr>
          <p:cNvSpPr/>
          <p:nvPr/>
        </p:nvSpPr>
        <p:spPr>
          <a:xfrm>
            <a:off x="10236533" y="3137669"/>
            <a:ext cx="341644" cy="312377"/>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2" name="Grafik 301">
            <a:extLst>
              <a:ext uri="{FF2B5EF4-FFF2-40B4-BE49-F238E27FC236}">
                <a16:creationId xmlns:a16="http://schemas.microsoft.com/office/drawing/2014/main" id="{BB62E79C-774B-4EDC-814B-B42558542339}"/>
              </a:ext>
            </a:extLst>
          </p:cNvPr>
          <p:cNvPicPr>
            <a:picLocks noChangeAspect="1"/>
          </p:cNvPicPr>
          <p:nvPr/>
        </p:nvPicPr>
        <p:blipFill>
          <a:blip r:embed="rId3"/>
          <a:stretch>
            <a:fillRect/>
          </a:stretch>
        </p:blipFill>
        <p:spPr>
          <a:xfrm>
            <a:off x="10670718" y="5042016"/>
            <a:ext cx="840049" cy="682145"/>
          </a:xfrm>
          <a:prstGeom prst="rect">
            <a:avLst/>
          </a:prstGeom>
        </p:spPr>
      </p:pic>
      <p:pic>
        <p:nvPicPr>
          <p:cNvPr id="304" name="Grafik 303">
            <a:extLst>
              <a:ext uri="{FF2B5EF4-FFF2-40B4-BE49-F238E27FC236}">
                <a16:creationId xmlns:a16="http://schemas.microsoft.com/office/drawing/2014/main" id="{455A0A01-B433-448D-AE3E-4488EA6E10C8}"/>
              </a:ext>
            </a:extLst>
          </p:cNvPr>
          <p:cNvPicPr>
            <a:picLocks noChangeAspect="1"/>
          </p:cNvPicPr>
          <p:nvPr/>
        </p:nvPicPr>
        <p:blipFill>
          <a:blip r:embed="rId4"/>
          <a:stretch>
            <a:fillRect/>
          </a:stretch>
        </p:blipFill>
        <p:spPr>
          <a:xfrm>
            <a:off x="9584552" y="5094049"/>
            <a:ext cx="685859" cy="662997"/>
          </a:xfrm>
          <a:prstGeom prst="rect">
            <a:avLst/>
          </a:prstGeom>
        </p:spPr>
      </p:pic>
      <p:pic>
        <p:nvPicPr>
          <p:cNvPr id="306" name="Grafik 305">
            <a:extLst>
              <a:ext uri="{FF2B5EF4-FFF2-40B4-BE49-F238E27FC236}">
                <a16:creationId xmlns:a16="http://schemas.microsoft.com/office/drawing/2014/main" id="{C94D469F-CA17-4527-A9BB-C1863386F3CD}"/>
              </a:ext>
            </a:extLst>
          </p:cNvPr>
          <p:cNvPicPr>
            <a:picLocks noChangeAspect="1"/>
          </p:cNvPicPr>
          <p:nvPr/>
        </p:nvPicPr>
        <p:blipFill>
          <a:blip r:embed="rId5"/>
          <a:stretch>
            <a:fillRect/>
          </a:stretch>
        </p:blipFill>
        <p:spPr>
          <a:xfrm>
            <a:off x="8301867" y="5139783"/>
            <a:ext cx="769687" cy="640135"/>
          </a:xfrm>
          <a:prstGeom prst="rect">
            <a:avLst/>
          </a:prstGeom>
        </p:spPr>
      </p:pic>
      <p:pic>
        <p:nvPicPr>
          <p:cNvPr id="308" name="Grafik 307">
            <a:extLst>
              <a:ext uri="{FF2B5EF4-FFF2-40B4-BE49-F238E27FC236}">
                <a16:creationId xmlns:a16="http://schemas.microsoft.com/office/drawing/2014/main" id="{C7B82603-3A62-42B1-8FE3-75F2A99B7D27}"/>
              </a:ext>
            </a:extLst>
          </p:cNvPr>
          <p:cNvPicPr>
            <a:picLocks noChangeAspect="1"/>
          </p:cNvPicPr>
          <p:nvPr/>
        </p:nvPicPr>
        <p:blipFill>
          <a:blip r:embed="rId6"/>
          <a:stretch>
            <a:fillRect/>
          </a:stretch>
        </p:blipFill>
        <p:spPr>
          <a:xfrm>
            <a:off x="7066503" y="5100831"/>
            <a:ext cx="685859" cy="685859"/>
          </a:xfrm>
          <a:prstGeom prst="rect">
            <a:avLst/>
          </a:prstGeom>
        </p:spPr>
      </p:pic>
      <p:sp>
        <p:nvSpPr>
          <p:cNvPr id="366" name="Rechteck: abgerundete Ecken 365">
            <a:extLst>
              <a:ext uri="{FF2B5EF4-FFF2-40B4-BE49-F238E27FC236}">
                <a16:creationId xmlns:a16="http://schemas.microsoft.com/office/drawing/2014/main" id="{EE8EB83A-A490-41C2-B59E-DC6FEF408FB5}"/>
              </a:ext>
            </a:extLst>
          </p:cNvPr>
          <p:cNvSpPr/>
          <p:nvPr/>
        </p:nvSpPr>
        <p:spPr>
          <a:xfrm>
            <a:off x="10131166" y="2318487"/>
            <a:ext cx="543701" cy="2174243"/>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grpSp>
        <p:nvGrpSpPr>
          <p:cNvPr id="2" name="Gruppieren 1">
            <a:extLst>
              <a:ext uri="{FF2B5EF4-FFF2-40B4-BE49-F238E27FC236}">
                <a16:creationId xmlns:a16="http://schemas.microsoft.com/office/drawing/2014/main" id="{42BBFF37-E329-40EB-85DB-7671760003C9}"/>
              </a:ext>
            </a:extLst>
          </p:cNvPr>
          <p:cNvGrpSpPr/>
          <p:nvPr/>
        </p:nvGrpSpPr>
        <p:grpSpPr>
          <a:xfrm>
            <a:off x="5684844" y="2562261"/>
            <a:ext cx="5896970" cy="1736014"/>
            <a:chOff x="5684844" y="2562261"/>
            <a:chExt cx="5896970" cy="1736014"/>
          </a:xfrm>
        </p:grpSpPr>
        <p:cxnSp>
          <p:nvCxnSpPr>
            <p:cNvPr id="285" name="Gerade Verbindung mit Pfeil 284">
              <a:extLst>
                <a:ext uri="{FF2B5EF4-FFF2-40B4-BE49-F238E27FC236}">
                  <a16:creationId xmlns:a16="http://schemas.microsoft.com/office/drawing/2014/main" id="{DB4AE139-4539-4FFC-A295-2A36931E6777}"/>
                </a:ext>
              </a:extLst>
            </p:cNvPr>
            <p:cNvCxnSpPr>
              <a:cxnSpLocks/>
              <a:endCxn id="287" idx="3"/>
            </p:cNvCxnSpPr>
            <p:nvPr/>
          </p:nvCxnSpPr>
          <p:spPr>
            <a:xfrm flipV="1">
              <a:off x="9489818" y="3404299"/>
              <a:ext cx="796748" cy="55293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Gerade Verbindung mit Pfeil 285">
              <a:extLst>
                <a:ext uri="{FF2B5EF4-FFF2-40B4-BE49-F238E27FC236}">
                  <a16:creationId xmlns:a16="http://schemas.microsoft.com/office/drawing/2014/main" id="{2BDC448A-881E-4420-B560-794A91E45CC2}"/>
                </a:ext>
              </a:extLst>
            </p:cNvPr>
            <p:cNvCxnSpPr>
              <a:cxnSpLocks/>
              <a:endCxn id="287" idx="2"/>
            </p:cNvCxnSpPr>
            <p:nvPr/>
          </p:nvCxnSpPr>
          <p:spPr>
            <a:xfrm flipV="1">
              <a:off x="9499499" y="3293858"/>
              <a:ext cx="737034" cy="103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Gerade Verbindung mit Pfeil 287">
              <a:extLst>
                <a:ext uri="{FF2B5EF4-FFF2-40B4-BE49-F238E27FC236}">
                  <a16:creationId xmlns:a16="http://schemas.microsoft.com/office/drawing/2014/main" id="{2DBF2B76-B222-40EA-9542-2C8D38EF95BB}"/>
                </a:ext>
              </a:extLst>
            </p:cNvPr>
            <p:cNvCxnSpPr>
              <a:cxnSpLocks/>
              <a:endCxn id="287" idx="1"/>
            </p:cNvCxnSpPr>
            <p:nvPr/>
          </p:nvCxnSpPr>
          <p:spPr>
            <a:xfrm>
              <a:off x="9456225" y="2942562"/>
              <a:ext cx="830341" cy="24085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09" name="Gruppieren 308">
              <a:extLst>
                <a:ext uri="{FF2B5EF4-FFF2-40B4-BE49-F238E27FC236}">
                  <a16:creationId xmlns:a16="http://schemas.microsoft.com/office/drawing/2014/main" id="{04832558-69BB-4290-863A-3C85429D67DC}"/>
                </a:ext>
              </a:extLst>
            </p:cNvPr>
            <p:cNvGrpSpPr/>
            <p:nvPr/>
          </p:nvGrpSpPr>
          <p:grpSpPr>
            <a:xfrm>
              <a:off x="5684844" y="2562261"/>
              <a:ext cx="3863237" cy="1736014"/>
              <a:chOff x="4944294" y="3016300"/>
              <a:chExt cx="4556219" cy="2725481"/>
            </a:xfrm>
          </p:grpSpPr>
          <p:sp>
            <p:nvSpPr>
              <p:cNvPr id="310" name="Flussdiagramm: Verbinder 309">
                <a:extLst>
                  <a:ext uri="{FF2B5EF4-FFF2-40B4-BE49-F238E27FC236}">
                    <a16:creationId xmlns:a16="http://schemas.microsoft.com/office/drawing/2014/main" id="{E8A25757-FAD3-4787-B0F7-18270406851D}"/>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1" name="Flussdiagramm: Verbinder 310">
                <a:extLst>
                  <a:ext uri="{FF2B5EF4-FFF2-40B4-BE49-F238E27FC236}">
                    <a16:creationId xmlns:a16="http://schemas.microsoft.com/office/drawing/2014/main" id="{15ED37A2-EFA2-4F1E-ACAF-86168EDDE26E}"/>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2" name="Flussdiagramm: Verbinder 311">
                <a:extLst>
                  <a:ext uri="{FF2B5EF4-FFF2-40B4-BE49-F238E27FC236}">
                    <a16:creationId xmlns:a16="http://schemas.microsoft.com/office/drawing/2014/main" id="{A84D901D-B64C-4FCE-85B3-3B7F3043E448}"/>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3" name="Flussdiagramm: Verbinder 312">
                <a:extLst>
                  <a:ext uri="{FF2B5EF4-FFF2-40B4-BE49-F238E27FC236}">
                    <a16:creationId xmlns:a16="http://schemas.microsoft.com/office/drawing/2014/main" id="{A1C4F042-B421-49B1-A7C4-E6317ADAC71E}"/>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4" name="Flussdiagramm: Verbinder 313">
                <a:extLst>
                  <a:ext uri="{FF2B5EF4-FFF2-40B4-BE49-F238E27FC236}">
                    <a16:creationId xmlns:a16="http://schemas.microsoft.com/office/drawing/2014/main" id="{4D546E1D-FAD9-4D7D-8EC4-0EA56B14F1EA}"/>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5" name="Flussdiagramm: Verbinder 314">
                <a:extLst>
                  <a:ext uri="{FF2B5EF4-FFF2-40B4-BE49-F238E27FC236}">
                    <a16:creationId xmlns:a16="http://schemas.microsoft.com/office/drawing/2014/main" id="{7C9F1D74-0063-4F93-87D4-2F789F52E20A}"/>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6" name="Flussdiagramm: Verbinder 315">
                <a:extLst>
                  <a:ext uri="{FF2B5EF4-FFF2-40B4-BE49-F238E27FC236}">
                    <a16:creationId xmlns:a16="http://schemas.microsoft.com/office/drawing/2014/main" id="{07F59DF0-CA01-4FF3-9ABD-98E53F223463}"/>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7" name="Flussdiagramm: Verbinder 316">
                <a:extLst>
                  <a:ext uri="{FF2B5EF4-FFF2-40B4-BE49-F238E27FC236}">
                    <a16:creationId xmlns:a16="http://schemas.microsoft.com/office/drawing/2014/main" id="{36A9EDA7-AA2B-4A9E-8C31-57FA7ADDAA11}"/>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8" name="Flussdiagramm: Verbinder 317">
                <a:extLst>
                  <a:ext uri="{FF2B5EF4-FFF2-40B4-BE49-F238E27FC236}">
                    <a16:creationId xmlns:a16="http://schemas.microsoft.com/office/drawing/2014/main" id="{D8CB0252-7026-460D-8380-A1C9267DC0A7}"/>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9" name="Flussdiagramm: Verbinder 318">
                <a:extLst>
                  <a:ext uri="{FF2B5EF4-FFF2-40B4-BE49-F238E27FC236}">
                    <a16:creationId xmlns:a16="http://schemas.microsoft.com/office/drawing/2014/main" id="{5E94DACD-E6FD-4EBC-91A2-63513BE92075}"/>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0" name="Flussdiagramm: Verbinder 319">
                <a:extLst>
                  <a:ext uri="{FF2B5EF4-FFF2-40B4-BE49-F238E27FC236}">
                    <a16:creationId xmlns:a16="http://schemas.microsoft.com/office/drawing/2014/main" id="{3BD10AFE-CDB9-47AD-9402-9181C8FA2741}"/>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1" name="Flussdiagramm: Verbinder 320">
                <a:extLst>
                  <a:ext uri="{FF2B5EF4-FFF2-40B4-BE49-F238E27FC236}">
                    <a16:creationId xmlns:a16="http://schemas.microsoft.com/office/drawing/2014/main" id="{B10ACAE6-0B6A-4046-9137-3DBCA9C3F554}"/>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2" name="Flussdiagramm: Verbinder 321">
                <a:extLst>
                  <a:ext uri="{FF2B5EF4-FFF2-40B4-BE49-F238E27FC236}">
                    <a16:creationId xmlns:a16="http://schemas.microsoft.com/office/drawing/2014/main" id="{8C9DD1A4-A713-4132-9936-EC6864FD5E11}"/>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3" name="Flussdiagramm: Verbinder 322">
                <a:extLst>
                  <a:ext uri="{FF2B5EF4-FFF2-40B4-BE49-F238E27FC236}">
                    <a16:creationId xmlns:a16="http://schemas.microsoft.com/office/drawing/2014/main" id="{C37CD3D5-0CB4-497E-AA5A-C898DB5BC952}"/>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4" name="Gerade Verbindung mit Pfeil 323">
                <a:extLst>
                  <a:ext uri="{FF2B5EF4-FFF2-40B4-BE49-F238E27FC236}">
                    <a16:creationId xmlns:a16="http://schemas.microsoft.com/office/drawing/2014/main" id="{0F75DF50-4678-47E9-B1B1-12EA03864E2B}"/>
                  </a:ext>
                </a:extLst>
              </p:cNvPr>
              <p:cNvCxnSpPr>
                <a:cxnSpLocks/>
                <a:stCxn id="314" idx="7"/>
                <a:endCxn id="317"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Gerade Verbindung mit Pfeil 324">
                <a:extLst>
                  <a:ext uri="{FF2B5EF4-FFF2-40B4-BE49-F238E27FC236}">
                    <a16:creationId xmlns:a16="http://schemas.microsoft.com/office/drawing/2014/main" id="{DEAE0C45-877D-4D5B-8B5B-F1F442D8A05C}"/>
                  </a:ext>
                </a:extLst>
              </p:cNvPr>
              <p:cNvCxnSpPr>
                <a:cxnSpLocks/>
                <a:stCxn id="314" idx="7"/>
                <a:endCxn id="318"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Gerade Verbindung mit Pfeil 325">
                <a:extLst>
                  <a:ext uri="{FF2B5EF4-FFF2-40B4-BE49-F238E27FC236}">
                    <a16:creationId xmlns:a16="http://schemas.microsoft.com/office/drawing/2014/main" id="{7930032B-C583-460F-B360-0B3EE6D3BA99}"/>
                  </a:ext>
                </a:extLst>
              </p:cNvPr>
              <p:cNvCxnSpPr>
                <a:cxnSpLocks/>
                <a:stCxn id="320"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Gerade Verbindung mit Pfeil 326">
                <a:extLst>
                  <a:ext uri="{FF2B5EF4-FFF2-40B4-BE49-F238E27FC236}">
                    <a16:creationId xmlns:a16="http://schemas.microsoft.com/office/drawing/2014/main" id="{4B32C1A8-4195-4C6F-901C-4322D576A5E2}"/>
                  </a:ext>
                </a:extLst>
              </p:cNvPr>
              <p:cNvCxnSpPr>
                <a:cxnSpLocks/>
                <a:stCxn id="322" idx="6"/>
                <a:endCxn id="316"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28" name="Gruppieren 327">
                <a:extLst>
                  <a:ext uri="{FF2B5EF4-FFF2-40B4-BE49-F238E27FC236}">
                    <a16:creationId xmlns:a16="http://schemas.microsoft.com/office/drawing/2014/main" id="{CAE66B36-A1DF-48F3-B424-6ED84952C76F}"/>
                  </a:ext>
                </a:extLst>
              </p:cNvPr>
              <p:cNvGrpSpPr/>
              <p:nvPr/>
            </p:nvGrpSpPr>
            <p:grpSpPr>
              <a:xfrm>
                <a:off x="5250955" y="3295500"/>
                <a:ext cx="966917" cy="2126483"/>
                <a:chOff x="5250955" y="3295500"/>
                <a:chExt cx="966917" cy="2126483"/>
              </a:xfrm>
            </p:grpSpPr>
            <p:cxnSp>
              <p:nvCxnSpPr>
                <p:cNvPr id="350" name="Gerade Verbindung mit Pfeil 349">
                  <a:extLst>
                    <a:ext uri="{FF2B5EF4-FFF2-40B4-BE49-F238E27FC236}">
                      <a16:creationId xmlns:a16="http://schemas.microsoft.com/office/drawing/2014/main" id="{A7470CFB-C549-4F7B-A942-1E1529BFB2B4}"/>
                    </a:ext>
                  </a:extLst>
                </p:cNvPr>
                <p:cNvCxnSpPr>
                  <a:cxnSpLocks/>
                  <a:endCxn id="323"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Gerade Verbindung mit Pfeil 350">
                  <a:extLst>
                    <a:ext uri="{FF2B5EF4-FFF2-40B4-BE49-F238E27FC236}">
                      <a16:creationId xmlns:a16="http://schemas.microsoft.com/office/drawing/2014/main" id="{78A1F59D-55CC-4B34-90DD-238880159DD6}"/>
                    </a:ext>
                  </a:extLst>
                </p:cNvPr>
                <p:cNvCxnSpPr>
                  <a:cxnSpLocks/>
                  <a:endCxn id="320"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Gerade Verbindung mit Pfeil 351">
                  <a:extLst>
                    <a:ext uri="{FF2B5EF4-FFF2-40B4-BE49-F238E27FC236}">
                      <a16:creationId xmlns:a16="http://schemas.microsoft.com/office/drawing/2014/main" id="{BAFC1293-00D4-4138-B444-89C7A1D60CB4}"/>
                    </a:ext>
                  </a:extLst>
                </p:cNvPr>
                <p:cNvCxnSpPr>
                  <a:cxnSpLocks/>
                  <a:endCxn id="322"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Gerade Verbindung mit Pfeil 352">
                  <a:extLst>
                    <a:ext uri="{FF2B5EF4-FFF2-40B4-BE49-F238E27FC236}">
                      <a16:creationId xmlns:a16="http://schemas.microsoft.com/office/drawing/2014/main" id="{843053B8-7649-4EF6-BD6B-C89637F5F863}"/>
                    </a:ext>
                  </a:extLst>
                </p:cNvPr>
                <p:cNvCxnSpPr>
                  <a:cxnSpLocks/>
                  <a:endCxn id="321"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Gerade Verbindung mit Pfeil 353">
                  <a:extLst>
                    <a:ext uri="{FF2B5EF4-FFF2-40B4-BE49-F238E27FC236}">
                      <a16:creationId xmlns:a16="http://schemas.microsoft.com/office/drawing/2014/main" id="{27E57A38-0F08-4FBA-BBC3-BDC932845BAC}"/>
                    </a:ext>
                  </a:extLst>
                </p:cNvPr>
                <p:cNvCxnSpPr>
                  <a:cxnSpLocks/>
                  <a:endCxn id="323"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Gerade Verbindung mit Pfeil 354">
                  <a:extLst>
                    <a:ext uri="{FF2B5EF4-FFF2-40B4-BE49-F238E27FC236}">
                      <a16:creationId xmlns:a16="http://schemas.microsoft.com/office/drawing/2014/main" id="{7177AA07-F288-450F-8B9F-87224437EE82}"/>
                    </a:ext>
                  </a:extLst>
                </p:cNvPr>
                <p:cNvCxnSpPr>
                  <a:cxnSpLocks/>
                  <a:endCxn id="322"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Gerade Verbindung mit Pfeil 355">
                  <a:extLst>
                    <a:ext uri="{FF2B5EF4-FFF2-40B4-BE49-F238E27FC236}">
                      <a16:creationId xmlns:a16="http://schemas.microsoft.com/office/drawing/2014/main" id="{4E7CF45A-F69E-489B-8054-F8ACDE76A6A3}"/>
                    </a:ext>
                  </a:extLst>
                </p:cNvPr>
                <p:cNvCxnSpPr>
                  <a:cxnSpLocks/>
                  <a:endCxn id="320"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Gerade Verbindung mit Pfeil 356">
                  <a:extLst>
                    <a:ext uri="{FF2B5EF4-FFF2-40B4-BE49-F238E27FC236}">
                      <a16:creationId xmlns:a16="http://schemas.microsoft.com/office/drawing/2014/main" id="{BD1AE8DF-0993-4C47-8404-D4DFD272784C}"/>
                    </a:ext>
                  </a:extLst>
                </p:cNvPr>
                <p:cNvCxnSpPr>
                  <a:cxnSpLocks/>
                  <a:endCxn id="321"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Gerade Verbindung mit Pfeil 357">
                  <a:extLst>
                    <a:ext uri="{FF2B5EF4-FFF2-40B4-BE49-F238E27FC236}">
                      <a16:creationId xmlns:a16="http://schemas.microsoft.com/office/drawing/2014/main" id="{6A1A8257-500B-466C-870A-338A9D8ECB24}"/>
                    </a:ext>
                  </a:extLst>
                </p:cNvPr>
                <p:cNvCxnSpPr>
                  <a:cxnSpLocks/>
                  <a:endCxn id="321"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Gerade Verbindung mit Pfeil 358">
                  <a:extLst>
                    <a:ext uri="{FF2B5EF4-FFF2-40B4-BE49-F238E27FC236}">
                      <a16:creationId xmlns:a16="http://schemas.microsoft.com/office/drawing/2014/main" id="{A6E89EC5-4952-417B-9CE5-534612F69F05}"/>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Gerade Verbindung mit Pfeil 359">
                  <a:extLst>
                    <a:ext uri="{FF2B5EF4-FFF2-40B4-BE49-F238E27FC236}">
                      <a16:creationId xmlns:a16="http://schemas.microsoft.com/office/drawing/2014/main" id="{689EA069-F1DB-4EFD-81E2-E8140D3877EA}"/>
                    </a:ext>
                  </a:extLst>
                </p:cNvPr>
                <p:cNvCxnSpPr>
                  <a:cxnSpLocks/>
                  <a:endCxn id="322"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Gerade Verbindung mit Pfeil 360">
                  <a:extLst>
                    <a:ext uri="{FF2B5EF4-FFF2-40B4-BE49-F238E27FC236}">
                      <a16:creationId xmlns:a16="http://schemas.microsoft.com/office/drawing/2014/main" id="{4E021EE3-21C3-4C71-A37A-BFE8C00D7362}"/>
                    </a:ext>
                  </a:extLst>
                </p:cNvPr>
                <p:cNvCxnSpPr>
                  <a:cxnSpLocks/>
                  <a:endCxn id="323"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9" name="Gerade Verbindung mit Pfeil 328">
                <a:extLst>
                  <a:ext uri="{FF2B5EF4-FFF2-40B4-BE49-F238E27FC236}">
                    <a16:creationId xmlns:a16="http://schemas.microsoft.com/office/drawing/2014/main" id="{3BF85709-5717-4C60-8549-69A5C2E32E23}"/>
                  </a:ext>
                </a:extLst>
              </p:cNvPr>
              <p:cNvCxnSpPr>
                <a:cxnSpLocks/>
                <a:stCxn id="320" idx="6"/>
                <a:endCxn id="314"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Gerade Verbindung mit Pfeil 329">
                <a:extLst>
                  <a:ext uri="{FF2B5EF4-FFF2-40B4-BE49-F238E27FC236}">
                    <a16:creationId xmlns:a16="http://schemas.microsoft.com/office/drawing/2014/main" id="{47E2A889-F265-4AFB-B7FD-B9D8A5D882F9}"/>
                  </a:ext>
                </a:extLst>
              </p:cNvPr>
              <p:cNvCxnSpPr>
                <a:cxnSpLocks/>
                <a:endCxn id="315"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Gerade Verbindung mit Pfeil 330">
                <a:extLst>
                  <a:ext uri="{FF2B5EF4-FFF2-40B4-BE49-F238E27FC236}">
                    <a16:creationId xmlns:a16="http://schemas.microsoft.com/office/drawing/2014/main" id="{B652B453-86AD-4114-8768-C0028564218A}"/>
                  </a:ext>
                </a:extLst>
              </p:cNvPr>
              <p:cNvCxnSpPr>
                <a:cxnSpLocks/>
                <a:stCxn id="321" idx="6"/>
                <a:endCxn id="316"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Gerade Verbindung mit Pfeil 331">
                <a:extLst>
                  <a:ext uri="{FF2B5EF4-FFF2-40B4-BE49-F238E27FC236}">
                    <a16:creationId xmlns:a16="http://schemas.microsoft.com/office/drawing/2014/main" id="{629D5BEE-9AD3-45BF-B492-3557A47AB806}"/>
                  </a:ext>
                </a:extLst>
              </p:cNvPr>
              <p:cNvCxnSpPr>
                <a:cxnSpLocks/>
                <a:stCxn id="315" idx="6"/>
                <a:endCxn id="319"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Gerade Verbindung mit Pfeil 332">
                <a:extLst>
                  <a:ext uri="{FF2B5EF4-FFF2-40B4-BE49-F238E27FC236}">
                    <a16:creationId xmlns:a16="http://schemas.microsoft.com/office/drawing/2014/main" id="{5AA01383-8BA9-4E14-9D1B-931E820F3CAB}"/>
                  </a:ext>
                </a:extLst>
              </p:cNvPr>
              <p:cNvCxnSpPr>
                <a:cxnSpLocks/>
                <a:endCxn id="313"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Gerade Verbindung mit Pfeil 333">
                <a:extLst>
                  <a:ext uri="{FF2B5EF4-FFF2-40B4-BE49-F238E27FC236}">
                    <a16:creationId xmlns:a16="http://schemas.microsoft.com/office/drawing/2014/main" id="{5B06EAD0-2CCC-46CB-B06E-54AD5DDDCA2B}"/>
                  </a:ext>
                </a:extLst>
              </p:cNvPr>
              <p:cNvCxnSpPr>
                <a:cxnSpLocks/>
                <a:stCxn id="316" idx="6"/>
                <a:endCxn id="319"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Gerade Verbindung mit Pfeil 334">
                <a:extLst>
                  <a:ext uri="{FF2B5EF4-FFF2-40B4-BE49-F238E27FC236}">
                    <a16:creationId xmlns:a16="http://schemas.microsoft.com/office/drawing/2014/main" id="{C65916E6-EC8E-4F5A-B496-4E39F54B31E0}"/>
                  </a:ext>
                </a:extLst>
              </p:cNvPr>
              <p:cNvCxnSpPr>
                <a:cxnSpLocks/>
                <a:stCxn id="323" idx="6"/>
                <a:endCxn id="313"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Gerade Verbindung mit Pfeil 335">
                <a:extLst>
                  <a:ext uri="{FF2B5EF4-FFF2-40B4-BE49-F238E27FC236}">
                    <a16:creationId xmlns:a16="http://schemas.microsoft.com/office/drawing/2014/main" id="{246B8F86-BC56-4708-85FC-94ED312B801B}"/>
                  </a:ext>
                </a:extLst>
              </p:cNvPr>
              <p:cNvCxnSpPr>
                <a:cxnSpLocks/>
                <a:endCxn id="316"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Gerade Verbindung mit Pfeil 336">
                <a:extLst>
                  <a:ext uri="{FF2B5EF4-FFF2-40B4-BE49-F238E27FC236}">
                    <a16:creationId xmlns:a16="http://schemas.microsoft.com/office/drawing/2014/main" id="{AA8F2015-F34E-4998-BC49-452079C9D604}"/>
                  </a:ext>
                </a:extLst>
              </p:cNvPr>
              <p:cNvCxnSpPr>
                <a:cxnSpLocks/>
                <a:stCxn id="322" idx="6"/>
                <a:endCxn id="315"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Gerade Verbindung mit Pfeil 337">
                <a:extLst>
                  <a:ext uri="{FF2B5EF4-FFF2-40B4-BE49-F238E27FC236}">
                    <a16:creationId xmlns:a16="http://schemas.microsoft.com/office/drawing/2014/main" id="{0656A3C9-1A97-4C7A-8C10-5186FA2741D6}"/>
                  </a:ext>
                </a:extLst>
              </p:cNvPr>
              <p:cNvCxnSpPr>
                <a:cxnSpLocks/>
                <a:stCxn id="321" idx="6"/>
                <a:endCxn id="314"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Gerade Verbindung mit Pfeil 338">
                <a:extLst>
                  <a:ext uri="{FF2B5EF4-FFF2-40B4-BE49-F238E27FC236}">
                    <a16:creationId xmlns:a16="http://schemas.microsoft.com/office/drawing/2014/main" id="{56FBD061-A49F-4873-84FA-314F0F3A8506}"/>
                  </a:ext>
                </a:extLst>
              </p:cNvPr>
              <p:cNvCxnSpPr>
                <a:cxnSpLocks/>
                <a:stCxn id="321" idx="6"/>
                <a:endCxn id="315"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Gerade Verbindung mit Pfeil 339">
                <a:extLst>
                  <a:ext uri="{FF2B5EF4-FFF2-40B4-BE49-F238E27FC236}">
                    <a16:creationId xmlns:a16="http://schemas.microsoft.com/office/drawing/2014/main" id="{C9B47B6A-7809-45E1-9067-D05920E61F65}"/>
                  </a:ext>
                </a:extLst>
              </p:cNvPr>
              <p:cNvCxnSpPr>
                <a:cxnSpLocks/>
                <a:stCxn id="323" idx="6"/>
                <a:endCxn id="315"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Gerade Verbindung mit Pfeil 340">
                <a:extLst>
                  <a:ext uri="{FF2B5EF4-FFF2-40B4-BE49-F238E27FC236}">
                    <a16:creationId xmlns:a16="http://schemas.microsoft.com/office/drawing/2014/main" id="{F132D1E6-9157-4AC8-8E61-E9FBEA14B766}"/>
                  </a:ext>
                </a:extLst>
              </p:cNvPr>
              <p:cNvCxnSpPr>
                <a:cxnSpLocks/>
                <a:endCxn id="318"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Gerade Verbindung mit Pfeil 341">
                <a:extLst>
                  <a:ext uri="{FF2B5EF4-FFF2-40B4-BE49-F238E27FC236}">
                    <a16:creationId xmlns:a16="http://schemas.microsoft.com/office/drawing/2014/main" id="{27BEB9AE-8065-4B46-B11A-1BA5B7B558D2}"/>
                  </a:ext>
                </a:extLst>
              </p:cNvPr>
              <p:cNvCxnSpPr>
                <a:cxnSpLocks/>
                <a:endCxn id="317"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Gerade Verbindung mit Pfeil 342">
                <a:extLst>
                  <a:ext uri="{FF2B5EF4-FFF2-40B4-BE49-F238E27FC236}">
                    <a16:creationId xmlns:a16="http://schemas.microsoft.com/office/drawing/2014/main" id="{1471CA30-1C8A-4B2A-9CDC-4D4913C04ADB}"/>
                  </a:ext>
                </a:extLst>
              </p:cNvPr>
              <p:cNvCxnSpPr>
                <a:cxnSpLocks/>
                <a:stCxn id="316" idx="6"/>
                <a:endCxn id="317"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Gerade Verbindung mit Pfeil 343">
                <a:extLst>
                  <a:ext uri="{FF2B5EF4-FFF2-40B4-BE49-F238E27FC236}">
                    <a16:creationId xmlns:a16="http://schemas.microsoft.com/office/drawing/2014/main" id="{90009AB5-4C11-4725-9263-E21F14B7D263}"/>
                  </a:ext>
                </a:extLst>
              </p:cNvPr>
              <p:cNvCxnSpPr>
                <a:cxnSpLocks/>
                <a:endCxn id="314"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Gerade Verbindung mit Pfeil 344">
                <a:extLst>
                  <a:ext uri="{FF2B5EF4-FFF2-40B4-BE49-F238E27FC236}">
                    <a16:creationId xmlns:a16="http://schemas.microsoft.com/office/drawing/2014/main" id="{BC3DE397-262F-47D1-B8C0-6BFDB7C72912}"/>
                  </a:ext>
                </a:extLst>
              </p:cNvPr>
              <p:cNvCxnSpPr>
                <a:cxnSpLocks/>
                <a:stCxn id="321" idx="6"/>
                <a:endCxn id="313"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Gerade Verbindung mit Pfeil 345">
                <a:extLst>
                  <a:ext uri="{FF2B5EF4-FFF2-40B4-BE49-F238E27FC236}">
                    <a16:creationId xmlns:a16="http://schemas.microsoft.com/office/drawing/2014/main" id="{FBA4EC6D-6598-40E2-A72B-51CB3AD28FD7}"/>
                  </a:ext>
                </a:extLst>
              </p:cNvPr>
              <p:cNvCxnSpPr>
                <a:cxnSpLocks/>
                <a:stCxn id="313"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Gerade Verbindung mit Pfeil 346">
                <a:extLst>
                  <a:ext uri="{FF2B5EF4-FFF2-40B4-BE49-F238E27FC236}">
                    <a16:creationId xmlns:a16="http://schemas.microsoft.com/office/drawing/2014/main" id="{588426F0-FB73-45A2-A589-F509E8608936}"/>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Gerade Verbindung mit Pfeil 347">
                <a:extLst>
                  <a:ext uri="{FF2B5EF4-FFF2-40B4-BE49-F238E27FC236}">
                    <a16:creationId xmlns:a16="http://schemas.microsoft.com/office/drawing/2014/main" id="{3ACA4865-ADAE-46D4-9AF6-3950D0D6BE7F}"/>
                  </a:ext>
                </a:extLst>
              </p:cNvPr>
              <p:cNvCxnSpPr>
                <a:cxnSpLocks/>
                <a:stCxn id="313" idx="6"/>
                <a:endCxn id="319"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Gerade Verbindung mit Pfeil 348">
                <a:extLst>
                  <a:ext uri="{FF2B5EF4-FFF2-40B4-BE49-F238E27FC236}">
                    <a16:creationId xmlns:a16="http://schemas.microsoft.com/office/drawing/2014/main" id="{0CAE35E6-A6AA-425D-A3B2-7F7BBBFFEE32}"/>
                  </a:ext>
                </a:extLst>
              </p:cNvPr>
              <p:cNvCxnSpPr>
                <a:cxnSpLocks/>
                <a:stCxn id="314" idx="7"/>
                <a:endCxn id="319"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7" name="Gerade Verbindung mit Pfeil 366">
              <a:extLst>
                <a:ext uri="{FF2B5EF4-FFF2-40B4-BE49-F238E27FC236}">
                  <a16:creationId xmlns:a16="http://schemas.microsoft.com/office/drawing/2014/main" id="{BA3618EC-9C96-480C-BC28-805C5059E48F}"/>
                </a:ext>
              </a:extLst>
            </p:cNvPr>
            <p:cNvCxnSpPr>
              <a:cxnSpLocks/>
              <a:endCxn id="371" idx="1"/>
            </p:cNvCxnSpPr>
            <p:nvPr/>
          </p:nvCxnSpPr>
          <p:spPr>
            <a:xfrm>
              <a:off x="10578104" y="3280809"/>
              <a:ext cx="341644" cy="22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feld 370">
                  <a:extLst>
                    <a:ext uri="{FF2B5EF4-FFF2-40B4-BE49-F238E27FC236}">
                      <a16:creationId xmlns:a16="http://schemas.microsoft.com/office/drawing/2014/main" id="{174AE737-D30A-46D0-ABC2-B51D42A169B3}"/>
                    </a:ext>
                  </a:extLst>
                </p:cNvPr>
                <p:cNvSpPr txBox="1"/>
                <p:nvPr/>
              </p:nvSpPr>
              <p:spPr>
                <a:xfrm>
                  <a:off x="10919748" y="3088691"/>
                  <a:ext cx="66206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1">
                                    <a:lumMod val="75000"/>
                                  </a:schemeClr>
                                </a:solidFill>
                                <a:latin typeface="Cambria Math" panose="02040503050406030204" pitchFamily="18" charset="0"/>
                              </a:rPr>
                            </m:ctrlPr>
                          </m:sSubPr>
                          <m:e>
                            <m:r>
                              <a:rPr lang="de-DE" sz="2000" b="1" i="1" smtClean="0">
                                <a:solidFill>
                                  <a:schemeClr val="accent1">
                                    <a:lumMod val="75000"/>
                                  </a:schemeClr>
                                </a:solidFill>
                                <a:latin typeface="Cambria Math" panose="02040503050406030204" pitchFamily="18" charset="0"/>
                              </a:rPr>
                              <m:t>𝒚</m:t>
                            </m:r>
                          </m:e>
                          <m:sub>
                            <m:r>
                              <a:rPr lang="de-DE" sz="2000" b="1" i="1" smtClean="0">
                                <a:solidFill>
                                  <a:schemeClr val="accent1">
                                    <a:lumMod val="75000"/>
                                  </a:schemeClr>
                                </a:solidFill>
                                <a:latin typeface="Cambria Math" panose="02040503050406030204" pitchFamily="18" charset="0"/>
                              </a:rPr>
                              <m:t>𝒇𝒊𝒏𝒂𝒍</m:t>
                            </m:r>
                          </m:sub>
                        </m:sSub>
                      </m:oMath>
                    </m:oMathPara>
                  </a14:m>
                  <a:endParaRPr lang="de-DE" dirty="0"/>
                </a:p>
              </p:txBody>
            </p:sp>
          </mc:Choice>
          <mc:Fallback xmlns="">
            <p:sp>
              <p:nvSpPr>
                <p:cNvPr id="371" name="Textfeld 370">
                  <a:extLst>
                    <a:ext uri="{FF2B5EF4-FFF2-40B4-BE49-F238E27FC236}">
                      <a16:creationId xmlns:a16="http://schemas.microsoft.com/office/drawing/2014/main" id="{174AE737-D30A-46D0-ABC2-B51D42A169B3}"/>
                    </a:ext>
                  </a:extLst>
                </p:cNvPr>
                <p:cNvSpPr txBox="1">
                  <a:spLocks noRot="1" noChangeAspect="1" noMove="1" noResize="1" noEditPoints="1" noAdjustHandles="1" noChangeArrowheads="1" noChangeShapeType="1" noTextEdit="1"/>
                </p:cNvSpPr>
                <p:nvPr/>
              </p:nvSpPr>
              <p:spPr>
                <a:xfrm>
                  <a:off x="10919748" y="3088691"/>
                  <a:ext cx="662066" cy="429220"/>
                </a:xfrm>
                <a:prstGeom prst="rect">
                  <a:avLst/>
                </a:prstGeom>
                <a:blipFill>
                  <a:blip r:embed="rId7"/>
                  <a:stretch>
                    <a:fillRect r="-23853" b="-12857"/>
                  </a:stretch>
                </a:blipFill>
              </p:spPr>
              <p:txBody>
                <a:bodyPr/>
                <a:lstStyle/>
                <a:p>
                  <a:r>
                    <a:rPr lang="de-DE">
                      <a:noFill/>
                    </a:rPr>
                    <a:t> </a:t>
                  </a:r>
                </a:p>
              </p:txBody>
            </p:sp>
          </mc:Fallback>
        </mc:AlternateContent>
      </p:grpSp>
      <p:sp>
        <p:nvSpPr>
          <p:cNvPr id="377" name="Pfeil: gebogen 376">
            <a:extLst>
              <a:ext uri="{FF2B5EF4-FFF2-40B4-BE49-F238E27FC236}">
                <a16:creationId xmlns:a16="http://schemas.microsoft.com/office/drawing/2014/main" id="{C435C7C5-06F5-45E1-9DC0-4DF211E3B9F7}"/>
              </a:ext>
            </a:extLst>
          </p:cNvPr>
          <p:cNvSpPr/>
          <p:nvPr/>
        </p:nvSpPr>
        <p:spPr>
          <a:xfrm rot="11110222">
            <a:off x="9289703" y="3876213"/>
            <a:ext cx="1262510" cy="1224000"/>
          </a:xfrm>
          <a:prstGeom prst="circularArrow">
            <a:avLst/>
          </a:prstGeom>
          <a:solidFill>
            <a:schemeClr val="bg2">
              <a:lumMod val="10000"/>
            </a:schemeClr>
          </a:solidFill>
          <a:ln w="19050">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78" name="Pfeil: gebogen 377">
            <a:extLst>
              <a:ext uri="{FF2B5EF4-FFF2-40B4-BE49-F238E27FC236}">
                <a16:creationId xmlns:a16="http://schemas.microsoft.com/office/drawing/2014/main" id="{DCC4B368-2534-4430-88C4-071FE10362E4}"/>
              </a:ext>
            </a:extLst>
          </p:cNvPr>
          <p:cNvSpPr/>
          <p:nvPr/>
        </p:nvSpPr>
        <p:spPr>
          <a:xfrm rot="11110222">
            <a:off x="8040952" y="3887618"/>
            <a:ext cx="1422331" cy="1252245"/>
          </a:xfrm>
          <a:prstGeom prst="circularArrow">
            <a:avLst/>
          </a:prstGeom>
          <a:solidFill>
            <a:schemeClr val="bg2">
              <a:lumMod val="10000"/>
            </a:schemeClr>
          </a:solidFill>
          <a:ln w="158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79" name="Pfeil: gebogen 378">
            <a:extLst>
              <a:ext uri="{FF2B5EF4-FFF2-40B4-BE49-F238E27FC236}">
                <a16:creationId xmlns:a16="http://schemas.microsoft.com/office/drawing/2014/main" id="{C2584A94-9AFA-4A3A-95C9-ACFE42B4D926}"/>
              </a:ext>
            </a:extLst>
          </p:cNvPr>
          <p:cNvSpPr/>
          <p:nvPr/>
        </p:nvSpPr>
        <p:spPr>
          <a:xfrm rot="11110222">
            <a:off x="6833141" y="3783504"/>
            <a:ext cx="1328639" cy="1344769"/>
          </a:xfrm>
          <a:prstGeom prst="circularArrow">
            <a:avLst/>
          </a:prstGeom>
          <a:solidFill>
            <a:schemeClr val="bg2">
              <a:lumMod val="10000"/>
            </a:schemeClr>
          </a:solidFill>
          <a:ln w="158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solidFill>
                <a:schemeClr val="tx1"/>
              </a:solidFill>
            </a:endParaRPr>
          </a:p>
        </p:txBody>
      </p:sp>
      <p:sp>
        <p:nvSpPr>
          <p:cNvPr id="381" name="Pfeil: gebogen 380">
            <a:extLst>
              <a:ext uri="{FF2B5EF4-FFF2-40B4-BE49-F238E27FC236}">
                <a16:creationId xmlns:a16="http://schemas.microsoft.com/office/drawing/2014/main" id="{625B9680-C709-47E7-9EEF-F1F8478D1EB7}"/>
              </a:ext>
            </a:extLst>
          </p:cNvPr>
          <p:cNvSpPr/>
          <p:nvPr/>
        </p:nvSpPr>
        <p:spPr>
          <a:xfrm rot="10800000">
            <a:off x="10559507" y="3567118"/>
            <a:ext cx="796749" cy="1275436"/>
          </a:xfrm>
          <a:prstGeom prst="bentArrow">
            <a:avLst/>
          </a:prstGeom>
          <a:solidFill>
            <a:schemeClr val="bg2">
              <a:lumMod val="10000"/>
            </a:schemeClr>
          </a:solidFill>
          <a:ln w="19050">
            <a:solidFill>
              <a:schemeClr val="accent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a:solidFill>
                <a:schemeClr val="tx1"/>
              </a:solidFill>
            </a:endParaRPr>
          </a:p>
        </p:txBody>
      </p:sp>
      <p:sp>
        <p:nvSpPr>
          <p:cNvPr id="383" name="Textfeld 382">
            <a:extLst>
              <a:ext uri="{FF2B5EF4-FFF2-40B4-BE49-F238E27FC236}">
                <a16:creationId xmlns:a16="http://schemas.microsoft.com/office/drawing/2014/main" id="{952496EF-5CB5-4A1A-A8B8-3B7E7E002FB2}"/>
              </a:ext>
            </a:extLst>
          </p:cNvPr>
          <p:cNvSpPr txBox="1"/>
          <p:nvPr/>
        </p:nvSpPr>
        <p:spPr>
          <a:xfrm>
            <a:off x="5695821" y="1060416"/>
            <a:ext cx="6099716" cy="584775"/>
          </a:xfrm>
          <a:prstGeom prst="rect">
            <a:avLst/>
          </a:prstGeom>
          <a:noFill/>
        </p:spPr>
        <p:txBody>
          <a:bodyPr wrap="square">
            <a:spAutoFit/>
          </a:bodyPr>
          <a:lstStyle/>
          <a:p>
            <a:r>
              <a:rPr lang="de-DE" sz="1600" b="1" dirty="0">
                <a:solidFill>
                  <a:schemeClr val="tx2">
                    <a:lumMod val="60000"/>
                    <a:lumOff val="40000"/>
                  </a:schemeClr>
                </a:solidFill>
                <a:effectLst/>
                <a:latin typeface="Arial" panose="020B0604020202020204" pitchFamily="34" charset="0"/>
                <a:ea typeface="Calibri" panose="020F0502020204030204" pitchFamily="34" charset="0"/>
                <a:cs typeface="Times New Roman" panose="02020603050405020304" pitchFamily="18" charset="0"/>
              </a:rPr>
              <a:t>Wie trainiert man ein solches neuronales Netz, damit es das tut, was man von ihm verlangt?</a:t>
            </a:r>
            <a:endParaRPr lang="de-DE" sz="1600" dirty="0">
              <a:solidFill>
                <a:schemeClr val="tx2">
                  <a:lumMod val="60000"/>
                  <a:lumOff val="40000"/>
                </a:schemeClr>
              </a:solidFill>
            </a:endParaRPr>
          </a:p>
        </p:txBody>
      </p:sp>
      <p:sp>
        <p:nvSpPr>
          <p:cNvPr id="3" name="Rechteck: abgerundete Ecken 2">
            <a:extLst>
              <a:ext uri="{FF2B5EF4-FFF2-40B4-BE49-F238E27FC236}">
                <a16:creationId xmlns:a16="http://schemas.microsoft.com/office/drawing/2014/main" id="{E2166567-9D3E-4548-95F4-62A4E8E01977}"/>
              </a:ext>
            </a:extLst>
          </p:cNvPr>
          <p:cNvSpPr/>
          <p:nvPr/>
        </p:nvSpPr>
        <p:spPr>
          <a:xfrm>
            <a:off x="10880006" y="3195037"/>
            <a:ext cx="952500" cy="37049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369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inVertical)">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fade">
                                      <p:cBhvr>
                                        <p:cTn id="39" dur="1000"/>
                                        <p:tgtEl>
                                          <p:spTgt spid="192"/>
                                        </p:tgtEl>
                                      </p:cBhvr>
                                    </p:animEffect>
                                    <p:anim calcmode="lin" valueType="num">
                                      <p:cBhvr>
                                        <p:cTn id="40" dur="1000" fill="hold"/>
                                        <p:tgtEl>
                                          <p:spTgt spid="192"/>
                                        </p:tgtEl>
                                        <p:attrNameLst>
                                          <p:attrName>ppt_x</p:attrName>
                                        </p:attrNameLst>
                                      </p:cBhvr>
                                      <p:tavLst>
                                        <p:tav tm="0">
                                          <p:val>
                                            <p:strVal val="#ppt_x"/>
                                          </p:val>
                                        </p:tav>
                                        <p:tav tm="100000">
                                          <p:val>
                                            <p:strVal val="#ppt_x"/>
                                          </p:val>
                                        </p:tav>
                                      </p:tavLst>
                                    </p:anim>
                                    <p:anim calcmode="lin" valueType="num">
                                      <p:cBhvr>
                                        <p:cTn id="41"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366"/>
                                        </p:tgtEl>
                                        <p:attrNameLst>
                                          <p:attrName>style.visibility</p:attrName>
                                        </p:attrNameLst>
                                      </p:cBhvr>
                                      <p:to>
                                        <p:strVal val="visible"/>
                                      </p:to>
                                    </p:set>
                                    <p:animEffect transition="in" filter="circle(in)">
                                      <p:cBhvr>
                                        <p:cTn id="46" dur="2000"/>
                                        <p:tgtEl>
                                          <p:spTgt spid="36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82"/>
                                        </p:tgtEl>
                                        <p:attrNameLst>
                                          <p:attrName>style.visibility</p:attrName>
                                        </p:attrNameLst>
                                      </p:cBhvr>
                                      <p:to>
                                        <p:strVal val="visible"/>
                                      </p:to>
                                    </p:set>
                                    <p:animEffect transition="in" filter="circle(in)">
                                      <p:cBhvr>
                                        <p:cTn id="49" dur="2000"/>
                                        <p:tgtEl>
                                          <p:spTgt spid="282"/>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circle(in)">
                                      <p:cBhvr>
                                        <p:cTn id="52" dur="2000"/>
                                        <p:tgtEl>
                                          <p:spTgt spid="283"/>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84"/>
                                        </p:tgtEl>
                                        <p:attrNameLst>
                                          <p:attrName>style.visibility</p:attrName>
                                        </p:attrNameLst>
                                      </p:cBhvr>
                                      <p:to>
                                        <p:strVal val="visible"/>
                                      </p:to>
                                    </p:set>
                                    <p:animEffect transition="in" filter="circle(in)">
                                      <p:cBhvr>
                                        <p:cTn id="55" dur="2000"/>
                                        <p:tgtEl>
                                          <p:spTgt spid="284"/>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circle(in)">
                                      <p:cBhvr>
                                        <p:cTn id="60" dur="2000"/>
                                        <p:tgtEl>
                                          <p:spTgt spid="3"/>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381"/>
                                        </p:tgtEl>
                                        <p:attrNameLst>
                                          <p:attrName>style.visibility</p:attrName>
                                        </p:attrNameLst>
                                      </p:cBhvr>
                                      <p:to>
                                        <p:strVal val="visible"/>
                                      </p:to>
                                    </p:set>
                                    <p:animEffect transition="in" filter="circle(in)">
                                      <p:cBhvr>
                                        <p:cTn id="63" dur="2000"/>
                                        <p:tgtEl>
                                          <p:spTgt spid="381"/>
                                        </p:tgtEl>
                                      </p:cBhvr>
                                    </p:animEffect>
                                  </p:childTnLst>
                                </p:cTn>
                              </p:par>
                              <p:par>
                                <p:cTn id="64" presetID="6" presetClass="entr" presetSubtype="16" fill="hold" nodeType="withEffect">
                                  <p:stCondLst>
                                    <p:cond delay="0"/>
                                  </p:stCondLst>
                                  <p:childTnLst>
                                    <p:set>
                                      <p:cBhvr>
                                        <p:cTn id="65" dur="1" fill="hold">
                                          <p:stCondLst>
                                            <p:cond delay="0"/>
                                          </p:stCondLst>
                                        </p:cTn>
                                        <p:tgtEl>
                                          <p:spTgt spid="302"/>
                                        </p:tgtEl>
                                        <p:attrNameLst>
                                          <p:attrName>style.visibility</p:attrName>
                                        </p:attrNameLst>
                                      </p:cBhvr>
                                      <p:to>
                                        <p:strVal val="visible"/>
                                      </p:to>
                                    </p:set>
                                    <p:animEffect transition="in" filter="circle(in)">
                                      <p:cBhvr>
                                        <p:cTn id="66" dur="2000"/>
                                        <p:tgtEl>
                                          <p:spTgt spid="302"/>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377"/>
                                        </p:tgtEl>
                                        <p:attrNameLst>
                                          <p:attrName>style.visibility</p:attrName>
                                        </p:attrNameLst>
                                      </p:cBhvr>
                                      <p:to>
                                        <p:strVal val="visible"/>
                                      </p:to>
                                    </p:set>
                                    <p:animEffect transition="in" filter="circle(in)">
                                      <p:cBhvr>
                                        <p:cTn id="71" dur="2000"/>
                                        <p:tgtEl>
                                          <p:spTgt spid="377"/>
                                        </p:tgtEl>
                                      </p:cBhvr>
                                    </p:animEffect>
                                  </p:childTnLst>
                                </p:cTn>
                              </p:par>
                              <p:par>
                                <p:cTn id="72" presetID="6" presetClass="entr" presetSubtype="16" fill="hold" nodeType="withEffect">
                                  <p:stCondLst>
                                    <p:cond delay="0"/>
                                  </p:stCondLst>
                                  <p:childTnLst>
                                    <p:set>
                                      <p:cBhvr>
                                        <p:cTn id="73" dur="1" fill="hold">
                                          <p:stCondLst>
                                            <p:cond delay="0"/>
                                          </p:stCondLst>
                                        </p:cTn>
                                        <p:tgtEl>
                                          <p:spTgt spid="304"/>
                                        </p:tgtEl>
                                        <p:attrNameLst>
                                          <p:attrName>style.visibility</p:attrName>
                                        </p:attrNameLst>
                                      </p:cBhvr>
                                      <p:to>
                                        <p:strVal val="visible"/>
                                      </p:to>
                                    </p:set>
                                    <p:animEffect transition="in" filter="circle(in)">
                                      <p:cBhvr>
                                        <p:cTn id="74" dur="2000"/>
                                        <p:tgtEl>
                                          <p:spTgt spid="304"/>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378"/>
                                        </p:tgtEl>
                                        <p:attrNameLst>
                                          <p:attrName>style.visibility</p:attrName>
                                        </p:attrNameLst>
                                      </p:cBhvr>
                                      <p:to>
                                        <p:strVal val="visible"/>
                                      </p:to>
                                    </p:set>
                                    <p:animEffect transition="in" filter="circle(in)">
                                      <p:cBhvr>
                                        <p:cTn id="79" dur="2000"/>
                                        <p:tgtEl>
                                          <p:spTgt spid="378"/>
                                        </p:tgtEl>
                                      </p:cBhvr>
                                    </p:animEffect>
                                  </p:childTnLst>
                                </p:cTn>
                              </p:par>
                              <p:par>
                                <p:cTn id="80" presetID="6" presetClass="entr" presetSubtype="16" fill="hold" nodeType="withEffect">
                                  <p:stCondLst>
                                    <p:cond delay="0"/>
                                  </p:stCondLst>
                                  <p:childTnLst>
                                    <p:set>
                                      <p:cBhvr>
                                        <p:cTn id="81" dur="1" fill="hold">
                                          <p:stCondLst>
                                            <p:cond delay="0"/>
                                          </p:stCondLst>
                                        </p:cTn>
                                        <p:tgtEl>
                                          <p:spTgt spid="306"/>
                                        </p:tgtEl>
                                        <p:attrNameLst>
                                          <p:attrName>style.visibility</p:attrName>
                                        </p:attrNameLst>
                                      </p:cBhvr>
                                      <p:to>
                                        <p:strVal val="visible"/>
                                      </p:to>
                                    </p:set>
                                    <p:animEffect transition="in" filter="circle(in)">
                                      <p:cBhvr>
                                        <p:cTn id="82" dur="2000"/>
                                        <p:tgtEl>
                                          <p:spTgt spid="306"/>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379"/>
                                        </p:tgtEl>
                                        <p:attrNameLst>
                                          <p:attrName>style.visibility</p:attrName>
                                        </p:attrNameLst>
                                      </p:cBhvr>
                                      <p:to>
                                        <p:strVal val="visible"/>
                                      </p:to>
                                    </p:set>
                                    <p:animEffect transition="in" filter="circle(in)">
                                      <p:cBhvr>
                                        <p:cTn id="87" dur="2000"/>
                                        <p:tgtEl>
                                          <p:spTgt spid="379"/>
                                        </p:tgtEl>
                                      </p:cBhvr>
                                    </p:animEffect>
                                  </p:childTnLst>
                                </p:cTn>
                              </p:par>
                              <p:par>
                                <p:cTn id="88" presetID="6" presetClass="entr" presetSubtype="16" fill="hold" nodeType="withEffect">
                                  <p:stCondLst>
                                    <p:cond delay="0"/>
                                  </p:stCondLst>
                                  <p:childTnLst>
                                    <p:set>
                                      <p:cBhvr>
                                        <p:cTn id="89" dur="1" fill="hold">
                                          <p:stCondLst>
                                            <p:cond delay="0"/>
                                          </p:stCondLst>
                                        </p:cTn>
                                        <p:tgtEl>
                                          <p:spTgt spid="308"/>
                                        </p:tgtEl>
                                        <p:attrNameLst>
                                          <p:attrName>style.visibility</p:attrName>
                                        </p:attrNameLst>
                                      </p:cBhvr>
                                      <p:to>
                                        <p:strVal val="visible"/>
                                      </p:to>
                                    </p:set>
                                    <p:animEffect transition="in" filter="circle(in)">
                                      <p:cBhvr>
                                        <p:cTn id="90" dur="2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92" grpId="0"/>
      <p:bldP spid="282" grpId="0" animBg="1"/>
      <p:bldP spid="283" grpId="0" animBg="1"/>
      <p:bldP spid="284" grpId="0" animBg="1"/>
      <p:bldP spid="366" grpId="0" animBg="1"/>
      <p:bldP spid="377" grpId="0" animBg="1"/>
      <p:bldP spid="378" grpId="0" animBg="1"/>
      <p:bldP spid="379" grpId="0" animBg="1"/>
      <p:bldP spid="381" grpId="0" animBg="1"/>
      <p:bldP spid="383"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DD17A6B-2064-46F1-821E-6E62540482E7}"/>
              </a:ext>
            </a:extLst>
          </p:cNvPr>
          <p:cNvSpPr txBox="1"/>
          <p:nvPr/>
        </p:nvSpPr>
        <p:spPr>
          <a:xfrm>
            <a:off x="1385540" y="2452598"/>
            <a:ext cx="3538696" cy="461665"/>
          </a:xfrm>
          <a:prstGeom prst="rect">
            <a:avLst/>
          </a:prstGeom>
          <a:noFill/>
        </p:spPr>
        <p:txBody>
          <a:bodyPr wrap="square">
            <a:spAutoFit/>
          </a:bodyPr>
          <a:lstStyle/>
          <a:p>
            <a:r>
              <a:rPr lang="de-DE" sz="2400" b="1" dirty="0">
                <a:solidFill>
                  <a:srgbClr val="0070C0"/>
                </a:solidFill>
                <a:latin typeface="Arial Nova" panose="020B0504020202020204" pitchFamily="34" charset="0"/>
              </a:rPr>
              <a:t>1</a:t>
            </a:r>
            <a:r>
              <a:rPr lang="de-DE" sz="2400" dirty="0">
                <a:solidFill>
                  <a:srgbClr val="0070C0"/>
                </a:solidFill>
                <a:latin typeface="Arial Nova" panose="020B0504020202020204" pitchFamily="34" charset="0"/>
              </a:rPr>
              <a:t>. Forward Propagation</a:t>
            </a:r>
          </a:p>
        </p:txBody>
      </p:sp>
      <p:sp>
        <p:nvSpPr>
          <p:cNvPr id="5" name="Textfeld 4">
            <a:extLst>
              <a:ext uri="{FF2B5EF4-FFF2-40B4-BE49-F238E27FC236}">
                <a16:creationId xmlns:a16="http://schemas.microsoft.com/office/drawing/2014/main" id="{D0DF928D-B948-45C5-90CB-95D563650E54}"/>
              </a:ext>
            </a:extLst>
          </p:cNvPr>
          <p:cNvSpPr txBox="1"/>
          <p:nvPr/>
        </p:nvSpPr>
        <p:spPr>
          <a:xfrm>
            <a:off x="1385540" y="3059668"/>
            <a:ext cx="2932302" cy="523220"/>
          </a:xfrm>
          <a:prstGeom prst="rect">
            <a:avLst/>
          </a:prstGeom>
          <a:noFill/>
        </p:spPr>
        <p:txBody>
          <a:bodyPr wrap="square">
            <a:spAutoFit/>
          </a:bodyPr>
          <a:lstStyle/>
          <a:p>
            <a:r>
              <a:rPr lang="de-DE" sz="2400" b="1" dirty="0">
                <a:solidFill>
                  <a:srgbClr val="0070C0"/>
                </a:solidFill>
                <a:latin typeface="Arial Nova" panose="020B0504020202020204" pitchFamily="34" charset="0"/>
              </a:rPr>
              <a:t>2</a:t>
            </a:r>
            <a:r>
              <a:rPr lang="de-DE" sz="2400" dirty="0">
                <a:solidFill>
                  <a:srgbClr val="0070C0"/>
                </a:solidFill>
                <a:latin typeface="Arial Nova" panose="020B0504020202020204" pitchFamily="34" charset="0"/>
              </a:rPr>
              <a:t>. </a:t>
            </a:r>
            <a:r>
              <a:rPr lang="de-DE" sz="2800" dirty="0">
                <a:solidFill>
                  <a:srgbClr val="FF0000"/>
                </a:solidFill>
                <a:latin typeface="Arial Nova" panose="020B0504020202020204" pitchFamily="34" charset="0"/>
              </a:rPr>
              <a:t>Cost Function</a:t>
            </a:r>
            <a:endParaRPr lang="de-DE" sz="2400" dirty="0">
              <a:solidFill>
                <a:srgbClr val="FF0000"/>
              </a:solidFill>
              <a:latin typeface="Arial Nova" panose="020B0504020202020204" pitchFamily="34" charset="0"/>
            </a:endParaRPr>
          </a:p>
        </p:txBody>
      </p:sp>
      <p:sp>
        <p:nvSpPr>
          <p:cNvPr id="7" name="Textfeld 6">
            <a:extLst>
              <a:ext uri="{FF2B5EF4-FFF2-40B4-BE49-F238E27FC236}">
                <a16:creationId xmlns:a16="http://schemas.microsoft.com/office/drawing/2014/main" id="{20121763-3143-47C5-A78F-8F3252AA062B}"/>
              </a:ext>
            </a:extLst>
          </p:cNvPr>
          <p:cNvSpPr txBox="1"/>
          <p:nvPr/>
        </p:nvSpPr>
        <p:spPr>
          <a:xfrm>
            <a:off x="1385540" y="3666739"/>
            <a:ext cx="2680197" cy="400110"/>
          </a:xfrm>
          <a:prstGeom prst="rect">
            <a:avLst/>
          </a:prstGeom>
          <a:noFill/>
        </p:spPr>
        <p:txBody>
          <a:bodyPr wrap="square">
            <a:spAutoFit/>
          </a:bodyPr>
          <a:lstStyle/>
          <a:p>
            <a:r>
              <a:rPr lang="de-DE" b="1" dirty="0">
                <a:solidFill>
                  <a:srgbClr val="0070C0"/>
                </a:solidFill>
                <a:latin typeface="Arial Nova" panose="020B0504020202020204" pitchFamily="34" charset="0"/>
              </a:rPr>
              <a:t>3. </a:t>
            </a:r>
            <a:r>
              <a:rPr lang="de-DE" sz="2000" b="1" dirty="0">
                <a:solidFill>
                  <a:schemeClr val="accent6">
                    <a:lumMod val="75000"/>
                  </a:schemeClr>
                </a:solidFill>
                <a:latin typeface="Arial Nova" panose="020B0504020202020204" pitchFamily="34" charset="0"/>
              </a:rPr>
              <a:t>Backpropagation</a:t>
            </a:r>
            <a:endParaRPr lang="de-DE" b="1" dirty="0">
              <a:solidFill>
                <a:schemeClr val="accent6">
                  <a:lumMod val="75000"/>
                </a:schemeClr>
              </a:solidFill>
              <a:latin typeface="Arial Nova" panose="020B0504020202020204" pitchFamily="34" charset="0"/>
            </a:endParaRPr>
          </a:p>
        </p:txBody>
      </p:sp>
      <p:sp>
        <p:nvSpPr>
          <p:cNvPr id="9" name="Textfeld 8">
            <a:extLst>
              <a:ext uri="{FF2B5EF4-FFF2-40B4-BE49-F238E27FC236}">
                <a16:creationId xmlns:a16="http://schemas.microsoft.com/office/drawing/2014/main" id="{9DF9330D-1C17-4FE8-972D-DC97C0E224AE}"/>
              </a:ext>
            </a:extLst>
          </p:cNvPr>
          <p:cNvSpPr txBox="1"/>
          <p:nvPr/>
        </p:nvSpPr>
        <p:spPr>
          <a:xfrm>
            <a:off x="1385540" y="4273810"/>
            <a:ext cx="2680196" cy="400110"/>
          </a:xfrm>
          <a:prstGeom prst="rect">
            <a:avLst/>
          </a:prstGeom>
          <a:noFill/>
        </p:spPr>
        <p:txBody>
          <a:bodyPr wrap="square">
            <a:spAutoFit/>
          </a:bodyPr>
          <a:lstStyle/>
          <a:p>
            <a:r>
              <a:rPr lang="de-DE" sz="2000" b="1" dirty="0">
                <a:solidFill>
                  <a:srgbClr val="0070C0"/>
                </a:solidFill>
                <a:latin typeface="Arial Nova" panose="020B0504020202020204" pitchFamily="34" charset="0"/>
              </a:rPr>
              <a:t>4. </a:t>
            </a:r>
            <a:r>
              <a:rPr lang="de-DE" sz="2000" b="1" dirty="0">
                <a:solidFill>
                  <a:schemeClr val="accent4">
                    <a:lumMod val="75000"/>
                  </a:schemeClr>
                </a:solidFill>
                <a:latin typeface="Arial Nova" panose="020B0504020202020204" pitchFamily="34" charset="0"/>
              </a:rPr>
              <a:t>Gradient Descent</a:t>
            </a:r>
          </a:p>
        </p:txBody>
      </p:sp>
      <p:grpSp>
        <p:nvGrpSpPr>
          <p:cNvPr id="70" name="Gruppieren 69">
            <a:extLst>
              <a:ext uri="{FF2B5EF4-FFF2-40B4-BE49-F238E27FC236}">
                <a16:creationId xmlns:a16="http://schemas.microsoft.com/office/drawing/2014/main" id="{963D201D-9A0D-49EA-B721-0E128B9A5EC7}"/>
              </a:ext>
            </a:extLst>
          </p:cNvPr>
          <p:cNvGrpSpPr/>
          <p:nvPr/>
        </p:nvGrpSpPr>
        <p:grpSpPr>
          <a:xfrm>
            <a:off x="5230343" y="2665228"/>
            <a:ext cx="4832268" cy="2181216"/>
            <a:chOff x="5230343" y="2665228"/>
            <a:chExt cx="4832268" cy="2181216"/>
          </a:xfrm>
        </p:grpSpPr>
        <p:sp>
          <p:nvSpPr>
            <p:cNvPr id="12" name="Flussdiagramm: Verbinder 11">
              <a:extLst>
                <a:ext uri="{FF2B5EF4-FFF2-40B4-BE49-F238E27FC236}">
                  <a16:creationId xmlns:a16="http://schemas.microsoft.com/office/drawing/2014/main" id="{A0056906-3A12-4CD1-A8B9-439A21BA80A6}"/>
                </a:ext>
              </a:extLst>
            </p:cNvPr>
            <p:cNvSpPr/>
            <p:nvPr/>
          </p:nvSpPr>
          <p:spPr>
            <a:xfrm>
              <a:off x="5253869" y="2665228"/>
              <a:ext cx="539145"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t>x1</a:t>
              </a:r>
              <a:endParaRPr lang="de-DE" sz="2400" b="1" dirty="0"/>
            </a:p>
          </p:txBody>
        </p:sp>
        <p:sp>
          <p:nvSpPr>
            <p:cNvPr id="13" name="Flussdiagramm: Verbinder 12">
              <a:extLst>
                <a:ext uri="{FF2B5EF4-FFF2-40B4-BE49-F238E27FC236}">
                  <a16:creationId xmlns:a16="http://schemas.microsoft.com/office/drawing/2014/main" id="{97F336DB-6429-489A-85AC-FF6BE87F1175}"/>
                </a:ext>
              </a:extLst>
            </p:cNvPr>
            <p:cNvSpPr/>
            <p:nvPr/>
          </p:nvSpPr>
          <p:spPr>
            <a:xfrm>
              <a:off x="5231071" y="3417056"/>
              <a:ext cx="552021"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t>x2</a:t>
              </a:r>
              <a:endParaRPr lang="de-DE" sz="3200" b="1" dirty="0"/>
            </a:p>
          </p:txBody>
        </p:sp>
        <p:sp>
          <p:nvSpPr>
            <p:cNvPr id="14" name="Flussdiagramm: Verbinder 13">
              <a:extLst>
                <a:ext uri="{FF2B5EF4-FFF2-40B4-BE49-F238E27FC236}">
                  <a16:creationId xmlns:a16="http://schemas.microsoft.com/office/drawing/2014/main" id="{9B3F9C88-5893-41A4-AE73-D35EDF851914}"/>
                </a:ext>
              </a:extLst>
            </p:cNvPr>
            <p:cNvSpPr/>
            <p:nvPr/>
          </p:nvSpPr>
          <p:spPr>
            <a:xfrm>
              <a:off x="5230343" y="4228622"/>
              <a:ext cx="587973" cy="617822"/>
            </a:xfrm>
            <a:prstGeom prst="flowChartConnector">
              <a:avLst/>
            </a:prstGeom>
            <a:solidFill>
              <a:schemeClr val="tx1">
                <a:lumMod val="85000"/>
                <a:lumOff val="1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t>x3</a:t>
              </a:r>
              <a:endParaRPr lang="de-DE" b="1" dirty="0"/>
            </a:p>
          </p:txBody>
        </p:sp>
        <p:cxnSp>
          <p:nvCxnSpPr>
            <p:cNvPr id="15" name="Gerade Verbindung mit Pfeil 14">
              <a:extLst>
                <a:ext uri="{FF2B5EF4-FFF2-40B4-BE49-F238E27FC236}">
                  <a16:creationId xmlns:a16="http://schemas.microsoft.com/office/drawing/2014/main" id="{438F09DF-B186-4C7A-944D-F41B5C217EA2}"/>
                </a:ext>
              </a:extLst>
            </p:cNvPr>
            <p:cNvCxnSpPr>
              <a:cxnSpLocks/>
            </p:cNvCxnSpPr>
            <p:nvPr/>
          </p:nvCxnSpPr>
          <p:spPr>
            <a:xfrm>
              <a:off x="5848028" y="4512979"/>
              <a:ext cx="116689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667B6D3B-D3B9-4C42-876C-02D3CDF7C5A1}"/>
                </a:ext>
              </a:extLst>
            </p:cNvPr>
            <p:cNvCxnSpPr>
              <a:cxnSpLocks/>
            </p:cNvCxnSpPr>
            <p:nvPr/>
          </p:nvCxnSpPr>
          <p:spPr>
            <a:xfrm>
              <a:off x="5807683" y="3712130"/>
              <a:ext cx="113846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C9576AE4-71C3-4E01-A478-D46355B871D6}"/>
                </a:ext>
              </a:extLst>
            </p:cNvPr>
            <p:cNvCxnSpPr>
              <a:cxnSpLocks/>
              <a:endCxn id="21" idx="1"/>
            </p:cNvCxnSpPr>
            <p:nvPr/>
          </p:nvCxnSpPr>
          <p:spPr>
            <a:xfrm flipV="1">
              <a:off x="5761295" y="2833632"/>
              <a:ext cx="1268507" cy="149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590E9E84-5513-4C18-AA8B-1DB90F7B9CCD}"/>
                </a:ext>
              </a:extLst>
            </p:cNvPr>
            <p:cNvSpPr/>
            <p:nvPr/>
          </p:nvSpPr>
          <p:spPr>
            <a:xfrm>
              <a:off x="6968277" y="3499013"/>
              <a:ext cx="572563" cy="50089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19" name="Flussdiagramm: Verbinder 18">
              <a:extLst>
                <a:ext uri="{FF2B5EF4-FFF2-40B4-BE49-F238E27FC236}">
                  <a16:creationId xmlns:a16="http://schemas.microsoft.com/office/drawing/2014/main" id="{70001294-A762-4FE5-8840-74EA89D9A701}"/>
                </a:ext>
              </a:extLst>
            </p:cNvPr>
            <p:cNvSpPr/>
            <p:nvPr/>
          </p:nvSpPr>
          <p:spPr>
            <a:xfrm>
              <a:off x="9529523" y="3252362"/>
              <a:ext cx="533088" cy="474893"/>
            </a:xfrm>
            <a:prstGeom prst="flowChartConnector">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000" b="1" dirty="0">
                  <a:solidFill>
                    <a:schemeClr val="accent4">
                      <a:lumMod val="60000"/>
                      <a:lumOff val="40000"/>
                    </a:schemeClr>
                  </a:solidFill>
                </a:rPr>
                <a:t>ŷ</a:t>
              </a:r>
              <a:endParaRPr lang="de-DE" sz="2000" b="1" dirty="0">
                <a:solidFill>
                  <a:schemeClr val="accent4">
                    <a:lumMod val="60000"/>
                    <a:lumOff val="40000"/>
                  </a:schemeClr>
                </a:solidFill>
              </a:endParaRPr>
            </a:p>
          </p:txBody>
        </p:sp>
        <p:sp>
          <p:nvSpPr>
            <p:cNvPr id="20" name="Ellipse 19">
              <a:extLst>
                <a:ext uri="{FF2B5EF4-FFF2-40B4-BE49-F238E27FC236}">
                  <a16:creationId xmlns:a16="http://schemas.microsoft.com/office/drawing/2014/main" id="{64469C6C-26CF-4843-A77E-81DDC7487349}"/>
                </a:ext>
              </a:extLst>
            </p:cNvPr>
            <p:cNvSpPr/>
            <p:nvPr/>
          </p:nvSpPr>
          <p:spPr>
            <a:xfrm>
              <a:off x="6982922" y="4257217"/>
              <a:ext cx="587973" cy="51306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21" name="Ellipse 20">
              <a:extLst>
                <a:ext uri="{FF2B5EF4-FFF2-40B4-BE49-F238E27FC236}">
                  <a16:creationId xmlns:a16="http://schemas.microsoft.com/office/drawing/2014/main" id="{69177863-E9FE-4B25-9FFB-E0341E2B0E02}"/>
                </a:ext>
              </a:extLst>
            </p:cNvPr>
            <p:cNvSpPr/>
            <p:nvPr/>
          </p:nvSpPr>
          <p:spPr>
            <a:xfrm>
              <a:off x="6948170" y="2764491"/>
              <a:ext cx="557419" cy="472125"/>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sp>
          <p:nvSpPr>
            <p:cNvPr id="22" name="Ellipse 21">
              <a:extLst>
                <a:ext uri="{FF2B5EF4-FFF2-40B4-BE49-F238E27FC236}">
                  <a16:creationId xmlns:a16="http://schemas.microsoft.com/office/drawing/2014/main" id="{EBFE516E-092A-4BEC-AB63-0C5EEF7D2FE9}"/>
                </a:ext>
              </a:extLst>
            </p:cNvPr>
            <p:cNvSpPr/>
            <p:nvPr/>
          </p:nvSpPr>
          <p:spPr>
            <a:xfrm>
              <a:off x="8364814" y="3328690"/>
              <a:ext cx="592146" cy="51136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N</a:t>
              </a:r>
            </a:p>
          </p:txBody>
        </p:sp>
        <p:cxnSp>
          <p:nvCxnSpPr>
            <p:cNvPr id="23" name="Gerade Verbindung mit Pfeil 22">
              <a:extLst>
                <a:ext uri="{FF2B5EF4-FFF2-40B4-BE49-F238E27FC236}">
                  <a16:creationId xmlns:a16="http://schemas.microsoft.com/office/drawing/2014/main" id="{5EEF96F8-F5F8-47C9-AEBC-E271C9E1F93F}"/>
                </a:ext>
              </a:extLst>
            </p:cNvPr>
            <p:cNvCxnSpPr>
              <a:cxnSpLocks/>
            </p:cNvCxnSpPr>
            <p:nvPr/>
          </p:nvCxnSpPr>
          <p:spPr>
            <a:xfrm flipV="1">
              <a:off x="5824040" y="3795922"/>
              <a:ext cx="1144236" cy="6166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08EC76F-945A-4699-B7B7-F44B21CB610E}"/>
                </a:ext>
              </a:extLst>
            </p:cNvPr>
            <p:cNvCxnSpPr>
              <a:cxnSpLocks/>
              <a:stCxn id="14" idx="7"/>
            </p:cNvCxnSpPr>
            <p:nvPr/>
          </p:nvCxnSpPr>
          <p:spPr>
            <a:xfrm flipV="1">
              <a:off x="5732209" y="3075860"/>
              <a:ext cx="1235857" cy="12432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54C1AE89-2478-48C0-953E-FA8FF702D734}"/>
                </a:ext>
              </a:extLst>
            </p:cNvPr>
            <p:cNvCxnSpPr>
              <a:cxnSpLocks/>
              <a:stCxn id="12" idx="6"/>
            </p:cNvCxnSpPr>
            <p:nvPr/>
          </p:nvCxnSpPr>
          <p:spPr>
            <a:xfrm>
              <a:off x="5793014" y="2974139"/>
              <a:ext cx="1205492" cy="62174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719F599E-303B-4DB5-B518-D292169B107B}"/>
                </a:ext>
              </a:extLst>
            </p:cNvPr>
            <p:cNvCxnSpPr>
              <a:cxnSpLocks/>
            </p:cNvCxnSpPr>
            <p:nvPr/>
          </p:nvCxnSpPr>
          <p:spPr>
            <a:xfrm>
              <a:off x="5738027" y="3110373"/>
              <a:ext cx="1276897" cy="126055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2C205C4-A592-4175-B961-3D43A0CB6BAA}"/>
                </a:ext>
              </a:extLst>
            </p:cNvPr>
            <p:cNvCxnSpPr>
              <a:cxnSpLocks/>
              <a:endCxn id="20" idx="2"/>
            </p:cNvCxnSpPr>
            <p:nvPr/>
          </p:nvCxnSpPr>
          <p:spPr>
            <a:xfrm>
              <a:off x="5770076" y="3795921"/>
              <a:ext cx="1212846" cy="7178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D4AB9D31-46FD-4D39-8A08-10A55CCB4539}"/>
                </a:ext>
              </a:extLst>
            </p:cNvPr>
            <p:cNvCxnSpPr>
              <a:cxnSpLocks/>
              <a:endCxn id="21" idx="2"/>
            </p:cNvCxnSpPr>
            <p:nvPr/>
          </p:nvCxnSpPr>
          <p:spPr>
            <a:xfrm flipV="1">
              <a:off x="5792012" y="3000554"/>
              <a:ext cx="1156158" cy="59003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0550966E-4E03-4370-B5C7-D922E698FEDD}"/>
                </a:ext>
              </a:extLst>
            </p:cNvPr>
            <p:cNvCxnSpPr>
              <a:cxnSpLocks/>
              <a:stCxn id="21" idx="6"/>
            </p:cNvCxnSpPr>
            <p:nvPr/>
          </p:nvCxnSpPr>
          <p:spPr>
            <a:xfrm>
              <a:off x="7505589" y="3000554"/>
              <a:ext cx="913229" cy="456824"/>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1F63144-4C05-4E0A-BB67-4B6F77D7974D}"/>
                </a:ext>
              </a:extLst>
            </p:cNvPr>
            <p:cNvCxnSpPr>
              <a:cxnSpLocks/>
              <a:stCxn id="20" idx="6"/>
              <a:endCxn id="22" idx="3"/>
            </p:cNvCxnSpPr>
            <p:nvPr/>
          </p:nvCxnSpPr>
          <p:spPr>
            <a:xfrm flipV="1">
              <a:off x="7570895" y="3765165"/>
              <a:ext cx="880637" cy="748587"/>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BBAE671D-1E86-4B06-B202-89697FD4EDB4}"/>
                </a:ext>
              </a:extLst>
            </p:cNvPr>
            <p:cNvCxnSpPr>
              <a:cxnSpLocks/>
              <a:stCxn id="18" idx="6"/>
            </p:cNvCxnSpPr>
            <p:nvPr/>
          </p:nvCxnSpPr>
          <p:spPr>
            <a:xfrm flipV="1">
              <a:off x="7540840" y="3618758"/>
              <a:ext cx="855848" cy="130704"/>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749DE333-528A-43E4-A322-F9D16B5932FF}"/>
                </a:ext>
              </a:extLst>
            </p:cNvPr>
            <p:cNvCxnSpPr>
              <a:cxnSpLocks/>
            </p:cNvCxnSpPr>
            <p:nvPr/>
          </p:nvCxnSpPr>
          <p:spPr>
            <a:xfrm flipV="1">
              <a:off x="8976697" y="3560511"/>
              <a:ext cx="533088" cy="23860"/>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Gerade Verbindung mit Pfeil 39">
            <a:extLst>
              <a:ext uri="{FF2B5EF4-FFF2-40B4-BE49-F238E27FC236}">
                <a16:creationId xmlns:a16="http://schemas.microsoft.com/office/drawing/2014/main" id="{C8AC600C-0835-42CC-B290-CEB738EF235F}"/>
              </a:ext>
            </a:extLst>
          </p:cNvPr>
          <p:cNvCxnSpPr>
            <a:cxnSpLocks/>
          </p:cNvCxnSpPr>
          <p:nvPr/>
        </p:nvCxnSpPr>
        <p:spPr>
          <a:xfrm flipV="1">
            <a:off x="5288281" y="2434714"/>
            <a:ext cx="4615576" cy="15584"/>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B1D7E250-DC34-41D6-9032-BD624EE34265}"/>
              </a:ext>
            </a:extLst>
          </p:cNvPr>
          <p:cNvCxnSpPr>
            <a:cxnSpLocks/>
          </p:cNvCxnSpPr>
          <p:nvPr/>
        </p:nvCxnSpPr>
        <p:spPr>
          <a:xfrm flipH="1">
            <a:off x="5286697" y="5245799"/>
            <a:ext cx="4617160" cy="0"/>
          </a:xfrm>
          <a:prstGeom prst="straightConnector1">
            <a:avLst/>
          </a:prstGeom>
          <a:ln w="666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E2B8396A-1B95-4562-A64D-9A8C2C13C4D9}"/>
              </a:ext>
            </a:extLst>
          </p:cNvPr>
          <p:cNvSpPr txBox="1"/>
          <p:nvPr/>
        </p:nvSpPr>
        <p:spPr>
          <a:xfrm>
            <a:off x="5732209" y="5348444"/>
            <a:ext cx="4171648" cy="369332"/>
          </a:xfrm>
          <a:prstGeom prst="rect">
            <a:avLst/>
          </a:prstGeom>
          <a:noFill/>
        </p:spPr>
        <p:txBody>
          <a:bodyPr wrap="square">
            <a:spAutoFit/>
          </a:bodyPr>
          <a:lstStyle/>
          <a:p>
            <a:r>
              <a:rPr lang="de-DE" dirty="0">
                <a:solidFill>
                  <a:schemeClr val="accent6">
                    <a:lumMod val="75000"/>
                  </a:schemeClr>
                </a:solidFill>
                <a:latin typeface="Arial Nova" panose="020B0504020202020204" pitchFamily="34" charset="0"/>
              </a:rPr>
              <a:t>Backward-Propagation / Backprop</a:t>
            </a:r>
          </a:p>
        </p:txBody>
      </p:sp>
      <p:sp>
        <p:nvSpPr>
          <p:cNvPr id="43" name="Textfeld 42">
            <a:extLst>
              <a:ext uri="{FF2B5EF4-FFF2-40B4-BE49-F238E27FC236}">
                <a16:creationId xmlns:a16="http://schemas.microsoft.com/office/drawing/2014/main" id="{05603C44-F70C-4E9B-8808-A050BBDC574E}"/>
              </a:ext>
            </a:extLst>
          </p:cNvPr>
          <p:cNvSpPr txBox="1"/>
          <p:nvPr/>
        </p:nvSpPr>
        <p:spPr>
          <a:xfrm>
            <a:off x="5286695" y="1892028"/>
            <a:ext cx="3322046" cy="400110"/>
          </a:xfrm>
          <a:prstGeom prst="rect">
            <a:avLst/>
          </a:prstGeom>
          <a:noFill/>
        </p:spPr>
        <p:txBody>
          <a:bodyPr wrap="square">
            <a:spAutoFit/>
          </a:bodyPr>
          <a:lstStyle/>
          <a:p>
            <a:r>
              <a:rPr lang="de-DE" sz="2000" dirty="0">
                <a:solidFill>
                  <a:srgbClr val="0070C0"/>
                </a:solidFill>
                <a:latin typeface="Arial Nova" panose="020B0504020202020204" pitchFamily="34" charset="0"/>
              </a:rPr>
              <a:t>Forward-Propagation</a:t>
            </a:r>
          </a:p>
        </p:txBody>
      </p:sp>
      <p:grpSp>
        <p:nvGrpSpPr>
          <p:cNvPr id="67" name="Gruppieren 66">
            <a:extLst>
              <a:ext uri="{FF2B5EF4-FFF2-40B4-BE49-F238E27FC236}">
                <a16:creationId xmlns:a16="http://schemas.microsoft.com/office/drawing/2014/main" id="{A59F5E2B-4E4A-4140-9A0C-20AF973A760C}"/>
              </a:ext>
            </a:extLst>
          </p:cNvPr>
          <p:cNvGrpSpPr/>
          <p:nvPr/>
        </p:nvGrpSpPr>
        <p:grpSpPr>
          <a:xfrm>
            <a:off x="859364" y="1951462"/>
            <a:ext cx="1606169" cy="3023584"/>
            <a:chOff x="859364" y="1951462"/>
            <a:chExt cx="1606169" cy="3023584"/>
          </a:xfrm>
        </p:grpSpPr>
        <p:sp>
          <p:nvSpPr>
            <p:cNvPr id="62" name="Rechteck 61">
              <a:extLst>
                <a:ext uri="{FF2B5EF4-FFF2-40B4-BE49-F238E27FC236}">
                  <a16:creationId xmlns:a16="http://schemas.microsoft.com/office/drawing/2014/main" id="{051EE49C-0B31-494A-BBA7-E0A41C9ADE2D}"/>
                </a:ext>
              </a:extLst>
            </p:cNvPr>
            <p:cNvSpPr/>
            <p:nvPr/>
          </p:nvSpPr>
          <p:spPr>
            <a:xfrm>
              <a:off x="867507" y="4906538"/>
              <a:ext cx="1552308" cy="63658"/>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hteck 62">
              <a:extLst>
                <a:ext uri="{FF2B5EF4-FFF2-40B4-BE49-F238E27FC236}">
                  <a16:creationId xmlns:a16="http://schemas.microsoft.com/office/drawing/2014/main" id="{914859CF-8195-4A15-96A7-82F1E259C7B4}"/>
                </a:ext>
              </a:extLst>
            </p:cNvPr>
            <p:cNvSpPr/>
            <p:nvPr/>
          </p:nvSpPr>
          <p:spPr>
            <a:xfrm rot="16200000">
              <a:off x="2242618" y="4747283"/>
              <a:ext cx="400112" cy="45719"/>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F877079A-D5CC-4B6B-A4EB-FA5223C7777D}"/>
                </a:ext>
              </a:extLst>
            </p:cNvPr>
            <p:cNvSpPr/>
            <p:nvPr/>
          </p:nvSpPr>
          <p:spPr>
            <a:xfrm rot="5400000">
              <a:off x="-629568" y="3440394"/>
              <a:ext cx="3023584" cy="45719"/>
            </a:xfrm>
            <a:prstGeom prst="rect">
              <a:avLst/>
            </a:prstGeom>
            <a:ln cmpd="sng">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6" name="Gerade Verbindung mit Pfeil 65">
              <a:extLst>
                <a:ext uri="{FF2B5EF4-FFF2-40B4-BE49-F238E27FC236}">
                  <a16:creationId xmlns:a16="http://schemas.microsoft.com/office/drawing/2014/main" id="{D7B2E301-3D98-4ED2-9D42-1C00709D131D}"/>
                </a:ext>
              </a:extLst>
            </p:cNvPr>
            <p:cNvCxnSpPr/>
            <p:nvPr/>
          </p:nvCxnSpPr>
          <p:spPr>
            <a:xfrm>
              <a:off x="867507" y="1973763"/>
              <a:ext cx="677436" cy="0"/>
            </a:xfrm>
            <a:prstGeom prst="straightConnector1">
              <a:avLst/>
            </a:prstGeom>
            <a:ln w="76200" cmpd="sng">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9" name="Rechteck 68">
            <a:extLst>
              <a:ext uri="{FF2B5EF4-FFF2-40B4-BE49-F238E27FC236}">
                <a16:creationId xmlns:a16="http://schemas.microsoft.com/office/drawing/2014/main" id="{C3C2CA8F-BE99-470C-B601-341E6A0FBC7A}"/>
              </a:ext>
            </a:extLst>
          </p:cNvPr>
          <p:cNvSpPr/>
          <p:nvPr/>
        </p:nvSpPr>
        <p:spPr>
          <a:xfrm>
            <a:off x="0" y="0"/>
            <a:ext cx="12182876" cy="9799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dirty="0"/>
              <a:t>                                                                    </a:t>
            </a:r>
            <a:r>
              <a:rPr lang="de-DE" sz="4000" dirty="0"/>
              <a:t>Zusammenfassung</a:t>
            </a:r>
            <a:endParaRPr lang="de-DE" sz="1800" dirty="0"/>
          </a:p>
        </p:txBody>
      </p:sp>
      <p:sp>
        <p:nvSpPr>
          <p:cNvPr id="72" name="Textfeld 71">
            <a:extLst>
              <a:ext uri="{FF2B5EF4-FFF2-40B4-BE49-F238E27FC236}">
                <a16:creationId xmlns:a16="http://schemas.microsoft.com/office/drawing/2014/main" id="{11FF1607-74B5-4942-8303-379E347C318E}"/>
              </a:ext>
            </a:extLst>
          </p:cNvPr>
          <p:cNvSpPr txBox="1"/>
          <p:nvPr/>
        </p:nvSpPr>
        <p:spPr>
          <a:xfrm>
            <a:off x="10306850" y="2833632"/>
            <a:ext cx="1279470" cy="523220"/>
          </a:xfrm>
          <a:prstGeom prst="rect">
            <a:avLst/>
          </a:prstGeom>
          <a:noFill/>
        </p:spPr>
        <p:txBody>
          <a:bodyPr wrap="square">
            <a:spAutoFit/>
          </a:bodyPr>
          <a:lstStyle/>
          <a:p>
            <a:r>
              <a:rPr lang="de-DE" sz="1400" b="1" dirty="0">
                <a:solidFill>
                  <a:srgbClr val="FF0000"/>
                </a:solidFill>
              </a:rPr>
              <a:t>Berechnung des Fehlers</a:t>
            </a:r>
          </a:p>
        </p:txBody>
      </p:sp>
    </p:spTree>
    <p:extLst>
      <p:ext uri="{BB962C8B-B14F-4D97-AF65-F5344CB8AC3E}">
        <p14:creationId xmlns:p14="http://schemas.microsoft.com/office/powerpoint/2010/main" val="394148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circle(in)">
                                      <p:cBhvr>
                                        <p:cTn id="61"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42" grpId="0"/>
      <p:bldP spid="43" grpId="0"/>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C2CB7E8-1EEF-4081-8798-FD61568E4799}"/>
              </a:ext>
            </a:extLst>
          </p:cNvPr>
          <p:cNvSpPr/>
          <p:nvPr/>
        </p:nvSpPr>
        <p:spPr>
          <a:xfrm>
            <a:off x="1" y="0"/>
            <a:ext cx="312494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6000" b="0" i="0" dirty="0">
                <a:solidFill>
                  <a:srgbClr val="FFFFFF"/>
                </a:solidFill>
                <a:effectLst/>
                <a:latin typeface="Arial" panose="020B0604020202020204" pitchFamily="34" charset="0"/>
              </a:rPr>
              <a:t>Agenda</a:t>
            </a:r>
          </a:p>
        </p:txBody>
      </p:sp>
      <p:sp>
        <p:nvSpPr>
          <p:cNvPr id="6" name="Textfeld 5">
            <a:extLst>
              <a:ext uri="{FF2B5EF4-FFF2-40B4-BE49-F238E27FC236}">
                <a16:creationId xmlns:a16="http://schemas.microsoft.com/office/drawing/2014/main" id="{94CF4ED0-773B-4731-B457-755348210B70}"/>
              </a:ext>
            </a:extLst>
          </p:cNvPr>
          <p:cNvSpPr txBox="1"/>
          <p:nvPr/>
        </p:nvSpPr>
        <p:spPr>
          <a:xfrm>
            <a:off x="3604333" y="226298"/>
            <a:ext cx="7657715" cy="7540526"/>
          </a:xfrm>
          <a:prstGeom prst="rect">
            <a:avLst/>
          </a:prstGeom>
          <a:noFill/>
        </p:spPr>
        <p:txBody>
          <a:bodyPr wrap="square">
            <a:spAutoFit/>
          </a:bodyPr>
          <a:lstStyle/>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Computer vision   </a:t>
            </a:r>
          </a:p>
          <a:p>
            <a:pPr marL="457200" indent="-457200">
              <a:buFont typeface="Wingdings" panose="05000000000000000000" pitchFamily="2" charset="2"/>
              <a:buChar char="§"/>
            </a:pPr>
            <a:r>
              <a:rPr lang="de-DE" sz="20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	</a:t>
            </a:r>
            <a:endParaRPr lang="de-DE" sz="20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de-DE" sz="2000" dirty="0">
                <a:latin typeface="Arial" panose="020B0604020202020204" pitchFamily="34" charset="0"/>
                <a:cs typeface="Arial" panose="020B0604020202020204" pitchFamily="34" charset="0"/>
              </a:rPr>
              <a:t>Warum neuronale Netze</a:t>
            </a:r>
          </a:p>
          <a:p>
            <a:pPr marL="457200" indent="-457200">
              <a:buFont typeface="Wingdings" panose="05000000000000000000" pitchFamily="2" charset="2"/>
              <a:buChar char="§"/>
            </a:pPr>
            <a:r>
              <a:rPr lang="de-DE" sz="2000" dirty="0">
                <a:latin typeface="Arial" panose="020B0604020202020204" pitchFamily="34" charset="0"/>
                <a:cs typeface="Arial" panose="020B0604020202020204" pitchFamily="34" charset="0"/>
              </a:rPr>
              <a:t>Die Motivation hinter neuronalen Netzen</a:t>
            </a:r>
          </a:p>
          <a:p>
            <a:pPr marL="457200" indent="-457200">
              <a:buFont typeface="Wingdings" panose="05000000000000000000" pitchFamily="2" charset="2"/>
              <a:buChar char="§"/>
            </a:pPr>
            <a:r>
              <a:rPr lang="de-DE" sz="2000" dirty="0">
                <a:latin typeface="Arial" panose="020B0604020202020204" pitchFamily="34" charset="0"/>
                <a:cs typeface="Arial" panose="020B0604020202020204" pitchFamily="34" charset="0"/>
              </a:rPr>
              <a:t>Was sind Neuronale Netze?</a:t>
            </a: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Objekterkennung mit Deep Neural Networks</a:t>
            </a:r>
          </a:p>
          <a:p>
            <a:pPr marL="457200" indent="-457200">
              <a:buFont typeface="Wingdings" panose="05000000000000000000" pitchFamily="2" charset="2"/>
              <a:buChar char="§"/>
            </a:pPr>
            <a:endParaRPr lang="de-DE" sz="20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fr-FR" sz="2000" b="1" dirty="0">
                <a:effectLst/>
                <a:latin typeface="Arial" panose="020B0604020202020204" pitchFamily="34" charset="0"/>
                <a:ea typeface="Times New Roman" panose="02020603050405020304" pitchFamily="18" charset="0"/>
                <a:cs typeface="Arial" panose="020B0604020202020204" pitchFamily="34" charset="0"/>
              </a:rPr>
              <a:t>You Only Look Once (YOLO)</a:t>
            </a: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Das neuronale Netzwerk</a:t>
            </a:r>
            <a:endParaRPr lang="fr-FR" sz="2000" b="1"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Yolo v3</a:t>
            </a:r>
            <a:endParaRPr lang="fr-FR" sz="2000" b="1" dirty="0">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Objekterkennung mit YOLO</a:t>
            </a:r>
            <a:endParaRPr lang="de-DE" sz="20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Probleme des trainierten Netzes</a:t>
            </a: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Eingesetzte Computer Vision Bibliotheken</a:t>
            </a:r>
            <a:endParaRPr lang="de-DE" sz="20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kern="0" dirty="0">
                <a:effectLst/>
                <a:latin typeface="Arial" panose="020B0604020202020204" pitchFamily="34" charset="0"/>
                <a:ea typeface="Times New Roman" panose="02020603050405020304" pitchFamily="18" charset="0"/>
                <a:cs typeface="Arial" panose="020B0604020202020204" pitchFamily="34" charset="0"/>
              </a:rPr>
              <a:t>Von der Gesichtserkennung zur Gesichtsmaskenerkennung</a:t>
            </a:r>
          </a:p>
          <a:p>
            <a:pPr marL="457200" indent="-457200">
              <a:buFont typeface="Wingdings" panose="05000000000000000000" pitchFamily="2" charset="2"/>
              <a:buChar char="§"/>
            </a:pPr>
            <a:r>
              <a:rPr lang="de-DE" sz="2000" dirty="0">
                <a:effectLst/>
                <a:latin typeface="Arial" panose="020B0604020202020204" pitchFamily="34" charset="0"/>
                <a:ea typeface="Times New Roman" panose="02020603050405020304" pitchFamily="18" charset="0"/>
                <a:cs typeface="Arial" panose="020B0604020202020204" pitchFamily="34" charset="0"/>
              </a:rPr>
              <a:t>Gesichtserkennung mit Deep Learning</a:t>
            </a:r>
          </a:p>
          <a:p>
            <a:pPr marL="457200" indent="-457200">
              <a:buFont typeface="Wingdings" panose="05000000000000000000" pitchFamily="2" charset="2"/>
              <a:buChar char="§"/>
            </a:pPr>
            <a:r>
              <a:rPr lang="de-DE" sz="2000" b="1" dirty="0">
                <a:effectLst/>
                <a:latin typeface="Arial" panose="020B0604020202020204" pitchFamily="34" charset="0"/>
                <a:ea typeface="Times New Roman" panose="02020603050405020304" pitchFamily="18" charset="0"/>
                <a:cs typeface="Arial" panose="020B0604020202020204" pitchFamily="34" charset="0"/>
              </a:rPr>
              <a:t>Theorie zum Gesichtserkennung mit OpenCV</a:t>
            </a:r>
          </a:p>
          <a:p>
            <a:pPr marL="457200" indent="-457200">
              <a:buFont typeface="Wingdings" panose="05000000000000000000" pitchFamily="2" charset="2"/>
              <a:buChar char="§"/>
            </a:pPr>
            <a:endParaRPr lang="de-DE" sz="2000" b="1"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b="1" dirty="0">
                <a:effectLst/>
                <a:latin typeface="Arial" panose="020B0604020202020204" pitchFamily="34" charset="0"/>
                <a:ea typeface="Times New Roman" panose="02020603050405020304" pitchFamily="18" charset="0"/>
                <a:cs typeface="Arial" panose="020B0604020202020204" pitchFamily="34" charset="0"/>
              </a:rPr>
              <a:t>MobileNetV2</a:t>
            </a:r>
          </a:p>
          <a:p>
            <a:pPr marL="457200" indent="-457200">
              <a:buFont typeface="Wingdings" panose="05000000000000000000" pitchFamily="2" charset="2"/>
              <a:buChar char="§"/>
            </a:pPr>
            <a:r>
              <a:rPr lang="de-DE" sz="2000" b="1" dirty="0">
                <a:effectLst/>
                <a:latin typeface="Arial" panose="020B0604020202020204" pitchFamily="34" charset="0"/>
                <a:ea typeface="Times New Roman" panose="02020603050405020304" pitchFamily="18" charset="0"/>
                <a:cs typeface="Arial" panose="020B0604020202020204" pitchFamily="34" charset="0"/>
              </a:rPr>
              <a:t>Netzwerke Struktur</a:t>
            </a:r>
          </a:p>
          <a:p>
            <a:pPr marL="457200" indent="-457200">
              <a:buFont typeface="Wingdings" panose="05000000000000000000" pitchFamily="2" charset="2"/>
              <a:buChar char="§"/>
            </a:pPr>
            <a:endParaRPr lang="de-DE" sz="2000" b="1" dirty="0">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r>
              <a:rPr lang="de-DE" sz="2000" b="1" dirty="0">
                <a:effectLst/>
                <a:latin typeface="Arial" panose="020B0604020202020204" pitchFamily="34" charset="0"/>
                <a:ea typeface="Times New Roman" panose="02020603050405020304" pitchFamily="18" charset="0"/>
                <a:cs typeface="Arial" panose="020B0604020202020204" pitchFamily="34" charset="0"/>
              </a:rPr>
              <a:t>Aufbau des Modells</a:t>
            </a:r>
          </a:p>
          <a:p>
            <a:pPr marL="457200" indent="-457200">
              <a:buFont typeface="Wingdings" panose="05000000000000000000" pitchFamily="2" charset="2"/>
              <a:buChar char="§"/>
            </a:pPr>
            <a:endParaRPr lang="de-DE" sz="1600" b="1" dirty="0">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Wingdings" panose="05000000000000000000" pitchFamily="2" charset="2"/>
              <a:buChar char="§"/>
            </a:pPr>
            <a:endParaRPr lang="de-DE" sz="1600" b="1"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de-DE" sz="1600" b="1"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de-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291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D2F3-A8AA-4CD8-B806-7CCDAB5F092E}"/>
              </a:ext>
            </a:extLst>
          </p:cNvPr>
          <p:cNvSpPr>
            <a:spLocks noGrp="1"/>
          </p:cNvSpPr>
          <p:nvPr>
            <p:ph type="title"/>
          </p:nvPr>
        </p:nvSpPr>
        <p:spPr>
          <a:xfrm>
            <a:off x="0" y="0"/>
            <a:ext cx="12192000" cy="1095153"/>
          </a:xfrm>
          <a:solidFill>
            <a:srgbClr val="002060"/>
          </a:solidFill>
        </p:spPr>
        <p:txBody>
          <a:bodyPr>
            <a:normAutofit fontScale="90000"/>
          </a:bodyPr>
          <a:lstStyle/>
          <a:p>
            <a:pPr algn="ctr"/>
            <a:r>
              <a:rPr lang="de-DE" sz="4267" b="1" dirty="0">
                <a:solidFill>
                  <a:srgbClr val="FF0000"/>
                </a:solidFill>
                <a:latin typeface="+mn-lt"/>
              </a:rPr>
              <a:t>     </a:t>
            </a:r>
            <a:br>
              <a:rPr lang="de-DE" sz="4267" b="1" dirty="0">
                <a:solidFill>
                  <a:srgbClr val="FF0000"/>
                </a:solidFill>
                <a:latin typeface="+mn-lt"/>
              </a:rPr>
            </a:br>
            <a:r>
              <a:rPr lang="de-DE" sz="4267" b="1" dirty="0">
                <a:solidFill>
                  <a:schemeClr val="bg1"/>
                </a:solidFill>
                <a:latin typeface="+mn-lt"/>
              </a:rPr>
              <a:t>Convolutional Neural Networks</a:t>
            </a:r>
            <a:r>
              <a:rPr lang="de-DE" sz="4267" b="1" dirty="0">
                <a:solidFill>
                  <a:schemeClr val="bg1"/>
                </a:solidFill>
                <a:latin typeface="+mn-lt"/>
                <a:ea typeface="Montserrat"/>
                <a:cs typeface="Montserrat"/>
                <a:sym typeface="Montserrat"/>
              </a:rPr>
              <a:t> </a:t>
            </a:r>
            <a:r>
              <a:rPr lang="de-DE" sz="4267" b="1" dirty="0">
                <a:solidFill>
                  <a:schemeClr val="bg1"/>
                </a:solidFill>
                <a:latin typeface="+mn-lt"/>
              </a:rPr>
              <a:t>(CNN / ConvNets)</a:t>
            </a:r>
            <a:br>
              <a:rPr lang="de-DE" sz="4267" b="1" dirty="0">
                <a:solidFill>
                  <a:srgbClr val="FF0000"/>
                </a:solidFill>
                <a:latin typeface="+mn-lt"/>
              </a:rPr>
            </a:br>
            <a:endParaRPr lang="de-DE" sz="4267" b="1" dirty="0">
              <a:solidFill>
                <a:srgbClr val="FF0000"/>
              </a:solidFill>
              <a:latin typeface="+mn-lt"/>
            </a:endParaRPr>
          </a:p>
        </p:txBody>
      </p:sp>
      <p:sp>
        <p:nvSpPr>
          <p:cNvPr id="4" name="Textfeld 3">
            <a:extLst>
              <a:ext uri="{FF2B5EF4-FFF2-40B4-BE49-F238E27FC236}">
                <a16:creationId xmlns:a16="http://schemas.microsoft.com/office/drawing/2014/main" id="{22B79879-C1B8-47A2-A754-C6827758C809}"/>
              </a:ext>
            </a:extLst>
          </p:cNvPr>
          <p:cNvSpPr txBox="1"/>
          <p:nvPr/>
        </p:nvSpPr>
        <p:spPr>
          <a:xfrm>
            <a:off x="65953" y="1346866"/>
            <a:ext cx="4756567" cy="1292662"/>
          </a:xfrm>
          <a:prstGeom prst="rect">
            <a:avLst/>
          </a:prstGeom>
          <a:noFill/>
        </p:spPr>
        <p:txBody>
          <a:bodyPr wrap="square">
            <a:spAutoFit/>
          </a:bodyPr>
          <a:lstStyle/>
          <a:p>
            <a:pPr marL="285750" indent="-285750">
              <a:buFont typeface="Wingdings" panose="05000000000000000000" pitchFamily="2" charset="2"/>
              <a:buChar char="§"/>
            </a:pPr>
            <a:r>
              <a:rPr lang="de-DE" sz="1800" b="1" dirty="0">
                <a:solidFill>
                  <a:srgbClr val="002060"/>
                </a:solidFill>
                <a:effectLst/>
                <a:latin typeface="Roboto" panose="02000000000000000000" pitchFamily="2" charset="0"/>
                <a:ea typeface="Times New Roman" panose="02020603050405020304" pitchFamily="18" charset="0"/>
              </a:rPr>
              <a:t>  </a:t>
            </a:r>
            <a:r>
              <a:rPr lang="de-DE" sz="1800" dirty="0">
                <a:solidFill>
                  <a:srgbClr val="002060"/>
                </a:solidFill>
                <a:effectLst/>
                <a:latin typeface="Roboto" panose="02000000000000000000" pitchFamily="2" charset="0"/>
                <a:ea typeface="Times New Roman" panose="02020603050405020304" pitchFamily="18" charset="0"/>
              </a:rPr>
              <a:t>Filter</a:t>
            </a:r>
            <a:r>
              <a:rPr lang="de-DE" sz="1800" b="1" dirty="0">
                <a:solidFill>
                  <a:srgbClr val="002060"/>
                </a:solidFill>
                <a:effectLst/>
                <a:latin typeface="Roboto" panose="02000000000000000000" pitchFamily="2" charset="0"/>
                <a:ea typeface="Times New Roman" panose="02020603050405020304" pitchFamily="18" charset="0"/>
              </a:rPr>
              <a:t> </a:t>
            </a:r>
            <a:endParaRPr lang="de-DE" sz="2667" dirty="0">
              <a:solidFill>
                <a:srgbClr val="002060"/>
              </a:solidFill>
            </a:endParaRPr>
          </a:p>
          <a:p>
            <a:pPr marL="380990" indent="-380990">
              <a:buFont typeface="Wingdings" panose="05000000000000000000" pitchFamily="2" charset="2"/>
              <a:buChar char="§"/>
            </a:pPr>
            <a:r>
              <a:rPr lang="de-DE" sz="2000" dirty="0">
                <a:solidFill>
                  <a:srgbClr val="002060"/>
                </a:solidFill>
              </a:rPr>
              <a:t>Faltungsschicht</a:t>
            </a:r>
          </a:p>
          <a:p>
            <a:pPr marL="380990" indent="-380990">
              <a:buFont typeface="Wingdings" panose="05000000000000000000" pitchFamily="2" charset="2"/>
              <a:buChar char="§"/>
            </a:pPr>
            <a:r>
              <a:rPr lang="de-DE" sz="2000" dirty="0">
                <a:solidFill>
                  <a:srgbClr val="002060"/>
                </a:solidFill>
              </a:rPr>
              <a:t>Pooling-Schicht</a:t>
            </a:r>
          </a:p>
          <a:p>
            <a:pPr marL="380990" indent="-380990">
              <a:buFont typeface="Wingdings" panose="05000000000000000000" pitchFamily="2" charset="2"/>
              <a:buChar char="§"/>
            </a:pPr>
            <a:r>
              <a:rPr lang="de-DE" sz="2000" dirty="0">
                <a:solidFill>
                  <a:srgbClr val="002060"/>
                </a:solidFill>
              </a:rPr>
              <a:t>Fully Connected-Schicht (FC-Schicht)</a:t>
            </a:r>
          </a:p>
        </p:txBody>
      </p:sp>
      <p:sp>
        <p:nvSpPr>
          <p:cNvPr id="3" name="Foliennummernplatzhalter 2">
            <a:extLst>
              <a:ext uri="{FF2B5EF4-FFF2-40B4-BE49-F238E27FC236}">
                <a16:creationId xmlns:a16="http://schemas.microsoft.com/office/drawing/2014/main" id="{16B94FDB-DD86-4626-A87E-224BBF7363F8}"/>
              </a:ext>
            </a:extLst>
          </p:cNvPr>
          <p:cNvSpPr>
            <a:spLocks noGrp="1"/>
          </p:cNvSpPr>
          <p:nvPr>
            <p:ph type="sldNum" idx="12"/>
          </p:nvPr>
        </p:nvSpPr>
        <p:spPr/>
        <p:txBody>
          <a:bodyPr/>
          <a:lstStyle/>
          <a:p>
            <a:fld id="{00000000-1234-1234-1234-123412341234}" type="slidenum">
              <a:rPr lang="de-DE" smtClean="0"/>
              <a:pPr/>
              <a:t>20</a:t>
            </a:fld>
            <a:endParaRPr lang="de-DE"/>
          </a:p>
        </p:txBody>
      </p:sp>
      <p:pic>
        <p:nvPicPr>
          <p:cNvPr id="7" name="Grafik 6">
            <a:extLst>
              <a:ext uri="{FF2B5EF4-FFF2-40B4-BE49-F238E27FC236}">
                <a16:creationId xmlns:a16="http://schemas.microsoft.com/office/drawing/2014/main" id="{4F02E8FE-F3A4-4126-BD57-BD474A594983}"/>
              </a:ext>
            </a:extLst>
          </p:cNvPr>
          <p:cNvPicPr>
            <a:picLocks noChangeAspect="1"/>
          </p:cNvPicPr>
          <p:nvPr/>
        </p:nvPicPr>
        <p:blipFill>
          <a:blip r:embed="rId3"/>
          <a:stretch>
            <a:fillRect/>
          </a:stretch>
        </p:blipFill>
        <p:spPr>
          <a:xfrm>
            <a:off x="5552129" y="4393699"/>
            <a:ext cx="1186941" cy="111743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4F19103D-B121-4C8C-A5F4-740581678399}"/>
              </a:ext>
            </a:extLst>
          </p:cNvPr>
          <p:cNvSpPr txBox="1"/>
          <p:nvPr/>
        </p:nvSpPr>
        <p:spPr>
          <a:xfrm>
            <a:off x="5552129" y="5682950"/>
            <a:ext cx="1312760" cy="307777"/>
          </a:xfrm>
          <a:prstGeom prst="rect">
            <a:avLst/>
          </a:prstGeom>
          <a:noFill/>
        </p:spPr>
        <p:txBody>
          <a:bodyPr wrap="square">
            <a:spAutoFit/>
          </a:bodyPr>
          <a:lstStyle/>
          <a:p>
            <a:r>
              <a:rPr lang="de-DE" sz="1400" b="1" dirty="0"/>
              <a:t>Bilderkennung</a:t>
            </a:r>
          </a:p>
        </p:txBody>
      </p:sp>
      <p:pic>
        <p:nvPicPr>
          <p:cNvPr id="9" name="Grafik 8">
            <a:extLst>
              <a:ext uri="{FF2B5EF4-FFF2-40B4-BE49-F238E27FC236}">
                <a16:creationId xmlns:a16="http://schemas.microsoft.com/office/drawing/2014/main" id="{B8F667D5-12B9-483C-A771-8A058978F9AE}"/>
              </a:ext>
            </a:extLst>
          </p:cNvPr>
          <p:cNvPicPr>
            <a:picLocks noChangeAspect="1"/>
          </p:cNvPicPr>
          <p:nvPr/>
        </p:nvPicPr>
        <p:blipFill>
          <a:blip r:embed="rId4"/>
          <a:stretch>
            <a:fillRect/>
          </a:stretch>
        </p:blipFill>
        <p:spPr>
          <a:xfrm>
            <a:off x="6977222" y="4420179"/>
            <a:ext cx="1267744" cy="109095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E31F055D-09A5-4133-8FFA-B3CB48C544FA}"/>
              </a:ext>
            </a:extLst>
          </p:cNvPr>
          <p:cNvSpPr txBox="1"/>
          <p:nvPr/>
        </p:nvSpPr>
        <p:spPr>
          <a:xfrm>
            <a:off x="6739070" y="5601636"/>
            <a:ext cx="1554126" cy="584775"/>
          </a:xfrm>
          <a:prstGeom prst="rect">
            <a:avLst/>
          </a:prstGeom>
          <a:noFill/>
        </p:spPr>
        <p:txBody>
          <a:bodyPr wrap="square">
            <a:spAutoFit/>
          </a:bodyPr>
          <a:lstStyle/>
          <a:p>
            <a:pPr algn="ctr"/>
            <a:r>
              <a:rPr lang="de-DE" sz="1600" b="1" dirty="0"/>
              <a:t>Autonomes Fahren </a:t>
            </a:r>
          </a:p>
        </p:txBody>
      </p:sp>
      <p:pic>
        <p:nvPicPr>
          <p:cNvPr id="11" name="Grafik 10">
            <a:extLst>
              <a:ext uri="{FF2B5EF4-FFF2-40B4-BE49-F238E27FC236}">
                <a16:creationId xmlns:a16="http://schemas.microsoft.com/office/drawing/2014/main" id="{A468535D-413E-40A6-9DBD-EEAFD5657EA7}"/>
              </a:ext>
            </a:extLst>
          </p:cNvPr>
          <p:cNvPicPr>
            <a:picLocks noChangeAspect="1"/>
          </p:cNvPicPr>
          <p:nvPr/>
        </p:nvPicPr>
        <p:blipFill>
          <a:blip r:embed="rId5"/>
          <a:stretch>
            <a:fillRect/>
          </a:stretch>
        </p:blipFill>
        <p:spPr>
          <a:xfrm>
            <a:off x="8483118" y="4393699"/>
            <a:ext cx="1365415" cy="1117435"/>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2813F5FE-B6A2-4BC3-B4CE-787C2FD3F40F}"/>
              </a:ext>
            </a:extLst>
          </p:cNvPr>
          <p:cNvPicPr>
            <a:picLocks noChangeAspect="1"/>
          </p:cNvPicPr>
          <p:nvPr/>
        </p:nvPicPr>
        <p:blipFill>
          <a:blip r:embed="rId6"/>
          <a:stretch>
            <a:fillRect/>
          </a:stretch>
        </p:blipFill>
        <p:spPr>
          <a:xfrm>
            <a:off x="10071205" y="4393699"/>
            <a:ext cx="1473617" cy="1117435"/>
          </a:xfrm>
          <a:prstGeom prst="rect">
            <a:avLst/>
          </a:prstGeom>
          <a:ln>
            <a:noFill/>
          </a:ln>
          <a:effectLst>
            <a:outerShdw blurRad="292100" dist="139700" dir="2700000" algn="tl" rotWithShape="0">
              <a:srgbClr val="333333">
                <a:alpha val="65000"/>
              </a:srgbClr>
            </a:outerShdw>
          </a:effectLst>
        </p:spPr>
      </p:pic>
      <p:sp>
        <p:nvSpPr>
          <p:cNvPr id="13" name="Textfeld 12">
            <a:extLst>
              <a:ext uri="{FF2B5EF4-FFF2-40B4-BE49-F238E27FC236}">
                <a16:creationId xmlns:a16="http://schemas.microsoft.com/office/drawing/2014/main" id="{27D5BF51-3712-4C1E-8052-37FBE1BCCD63}"/>
              </a:ext>
            </a:extLst>
          </p:cNvPr>
          <p:cNvSpPr txBox="1"/>
          <p:nvPr/>
        </p:nvSpPr>
        <p:spPr>
          <a:xfrm>
            <a:off x="9965524" y="5682950"/>
            <a:ext cx="1684977" cy="338554"/>
          </a:xfrm>
          <a:prstGeom prst="rect">
            <a:avLst/>
          </a:prstGeom>
          <a:noFill/>
        </p:spPr>
        <p:txBody>
          <a:bodyPr wrap="square">
            <a:spAutoFit/>
          </a:bodyPr>
          <a:lstStyle/>
          <a:p>
            <a:r>
              <a:rPr lang="de-DE" sz="1600" b="1" dirty="0"/>
              <a:t>Spracherkennung</a:t>
            </a:r>
          </a:p>
        </p:txBody>
      </p:sp>
      <p:pic>
        <p:nvPicPr>
          <p:cNvPr id="14" name="Picture 2">
            <a:extLst>
              <a:ext uri="{FF2B5EF4-FFF2-40B4-BE49-F238E27FC236}">
                <a16:creationId xmlns:a16="http://schemas.microsoft.com/office/drawing/2014/main" id="{F759E5DC-8681-4266-982C-5C113EDC7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989" y="1716599"/>
            <a:ext cx="6447877" cy="20821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erader Verbinder 14">
            <a:extLst>
              <a:ext uri="{FF2B5EF4-FFF2-40B4-BE49-F238E27FC236}">
                <a16:creationId xmlns:a16="http://schemas.microsoft.com/office/drawing/2014/main" id="{E442BE1D-84E2-4341-8FEA-B96E44211E34}"/>
              </a:ext>
            </a:extLst>
          </p:cNvPr>
          <p:cNvCxnSpPr>
            <a:cxnSpLocks/>
          </p:cNvCxnSpPr>
          <p:nvPr/>
        </p:nvCxnSpPr>
        <p:spPr>
          <a:xfrm>
            <a:off x="5061098" y="1095153"/>
            <a:ext cx="0" cy="5762847"/>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A6B8B75B-971B-4BA3-98C3-DB9D412D1658}"/>
              </a:ext>
            </a:extLst>
          </p:cNvPr>
          <p:cNvSpPr txBox="1"/>
          <p:nvPr/>
        </p:nvSpPr>
        <p:spPr>
          <a:xfrm>
            <a:off x="5389292" y="1360117"/>
            <a:ext cx="1413416" cy="369332"/>
          </a:xfrm>
          <a:prstGeom prst="rect">
            <a:avLst/>
          </a:prstGeom>
          <a:noFill/>
        </p:spPr>
        <p:txBody>
          <a:bodyPr wrap="square">
            <a:spAutoFit/>
          </a:bodyPr>
          <a:lstStyle/>
          <a:p>
            <a:r>
              <a:rPr lang="de-DE" b="1" dirty="0">
                <a:solidFill>
                  <a:srgbClr val="002060"/>
                </a:solidFill>
              </a:rPr>
              <a:t>Modell CNN</a:t>
            </a:r>
          </a:p>
        </p:txBody>
      </p:sp>
      <p:pic>
        <p:nvPicPr>
          <p:cNvPr id="19" name="Grafik 18">
            <a:extLst>
              <a:ext uri="{FF2B5EF4-FFF2-40B4-BE49-F238E27FC236}">
                <a16:creationId xmlns:a16="http://schemas.microsoft.com/office/drawing/2014/main" id="{C63CF449-F48C-4409-964D-C33830345A68}"/>
              </a:ext>
            </a:extLst>
          </p:cNvPr>
          <p:cNvPicPr>
            <a:picLocks noChangeAspect="1"/>
          </p:cNvPicPr>
          <p:nvPr/>
        </p:nvPicPr>
        <p:blipFill>
          <a:blip r:embed="rId8"/>
          <a:stretch>
            <a:fillRect/>
          </a:stretch>
        </p:blipFill>
        <p:spPr>
          <a:xfrm>
            <a:off x="50992" y="3482872"/>
            <a:ext cx="4935109" cy="2590296"/>
          </a:xfrm>
          <a:prstGeom prst="rect">
            <a:avLst/>
          </a:prstGeom>
        </p:spPr>
      </p:pic>
    </p:spTree>
    <p:extLst>
      <p:ext uri="{BB962C8B-B14F-4D97-AF65-F5344CB8AC3E}">
        <p14:creationId xmlns:p14="http://schemas.microsoft.com/office/powerpoint/2010/main" val="327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36147434-3653-4103-9337-D1912755AE34}"/>
              </a:ext>
            </a:extLst>
          </p:cNvPr>
          <p:cNvSpPr/>
          <p:nvPr/>
        </p:nvSpPr>
        <p:spPr>
          <a:xfrm>
            <a:off x="0" y="14867"/>
            <a:ext cx="3546048"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sp>
        <p:nvSpPr>
          <p:cNvPr id="11" name="Titel 1">
            <a:extLst>
              <a:ext uri="{FF2B5EF4-FFF2-40B4-BE49-F238E27FC236}">
                <a16:creationId xmlns:a16="http://schemas.microsoft.com/office/drawing/2014/main" id="{7C105938-CA8F-4655-A47D-9D68F0E99B6C}"/>
              </a:ext>
            </a:extLst>
          </p:cNvPr>
          <p:cNvSpPr txBox="1">
            <a:spLocks/>
          </p:cNvSpPr>
          <p:nvPr/>
        </p:nvSpPr>
        <p:spPr>
          <a:xfrm>
            <a:off x="0" y="569"/>
            <a:ext cx="12192000" cy="621377"/>
          </a:xfrm>
          <a:prstGeom prst="rect">
            <a:avLst/>
          </a:prstGeom>
          <a:solidFill>
            <a:srgbClr val="002060"/>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4267" b="1" dirty="0">
                <a:solidFill>
                  <a:srgbClr val="FF0000"/>
                </a:solidFill>
                <a:latin typeface="+mn-lt"/>
              </a:rPr>
              <a:t>     </a:t>
            </a:r>
            <a:br>
              <a:rPr lang="de-DE" sz="4267" b="1" dirty="0">
                <a:solidFill>
                  <a:srgbClr val="FF0000"/>
                </a:solidFill>
                <a:latin typeface="+mn-lt"/>
              </a:rPr>
            </a:br>
            <a:r>
              <a:rPr lang="de-DE" sz="11200" b="1" dirty="0">
                <a:solidFill>
                  <a:schemeClr val="bg1"/>
                </a:solidFill>
                <a:latin typeface="+mn-lt"/>
              </a:rPr>
              <a:t>Convolutional Neural Networks</a:t>
            </a:r>
            <a:r>
              <a:rPr lang="de-DE" sz="11200" b="1" dirty="0">
                <a:solidFill>
                  <a:schemeClr val="bg1"/>
                </a:solidFill>
                <a:latin typeface="+mn-lt"/>
                <a:ea typeface="Montserrat"/>
                <a:cs typeface="Montserrat"/>
                <a:sym typeface="Montserrat"/>
              </a:rPr>
              <a:t> </a:t>
            </a:r>
            <a:r>
              <a:rPr lang="de-DE" sz="11200" b="1" dirty="0">
                <a:solidFill>
                  <a:schemeClr val="bg1"/>
                </a:solidFill>
                <a:latin typeface="+mn-lt"/>
              </a:rPr>
              <a:t>(CNN / ConvNets)</a:t>
            </a:r>
            <a:br>
              <a:rPr lang="de-DE" sz="11200" b="1" dirty="0">
                <a:solidFill>
                  <a:srgbClr val="FF0000"/>
                </a:solidFill>
                <a:latin typeface="+mn-lt"/>
              </a:rPr>
            </a:br>
            <a:endParaRPr lang="de-DE" sz="4267" b="1" dirty="0">
              <a:solidFill>
                <a:srgbClr val="FF0000"/>
              </a:solidFill>
              <a:latin typeface="+mn-lt"/>
            </a:endParaRPr>
          </a:p>
        </p:txBody>
      </p:sp>
      <p:grpSp>
        <p:nvGrpSpPr>
          <p:cNvPr id="30" name="Gruppieren 29">
            <a:extLst>
              <a:ext uri="{FF2B5EF4-FFF2-40B4-BE49-F238E27FC236}">
                <a16:creationId xmlns:a16="http://schemas.microsoft.com/office/drawing/2014/main" id="{5D180AEA-D059-493E-B63A-C47C115F141B}"/>
              </a:ext>
            </a:extLst>
          </p:cNvPr>
          <p:cNvGrpSpPr/>
          <p:nvPr/>
        </p:nvGrpSpPr>
        <p:grpSpPr>
          <a:xfrm>
            <a:off x="584151" y="2269691"/>
            <a:ext cx="10853414" cy="1394005"/>
            <a:chOff x="584151" y="2269691"/>
            <a:chExt cx="10853414" cy="1394005"/>
          </a:xfrm>
        </p:grpSpPr>
        <p:sp>
          <p:nvSpPr>
            <p:cNvPr id="3" name="Textfeld 2">
              <a:extLst>
                <a:ext uri="{FF2B5EF4-FFF2-40B4-BE49-F238E27FC236}">
                  <a16:creationId xmlns:a16="http://schemas.microsoft.com/office/drawing/2014/main" id="{97CE547A-B76A-4A90-AB6D-7BB7C3E8C96B}"/>
                </a:ext>
              </a:extLst>
            </p:cNvPr>
            <p:cNvSpPr txBox="1"/>
            <p:nvPr/>
          </p:nvSpPr>
          <p:spPr>
            <a:xfrm>
              <a:off x="584151" y="2589558"/>
              <a:ext cx="2186625" cy="461665"/>
            </a:xfrm>
            <a:prstGeom prst="rect">
              <a:avLst/>
            </a:prstGeom>
            <a:noFill/>
          </p:spPr>
          <p:txBody>
            <a:bodyPr wrap="square">
              <a:spAutoFit/>
            </a:bodyPr>
            <a:lstStyle/>
            <a:p>
              <a:r>
                <a:rPr lang="de-DE" sz="2400" b="1" dirty="0">
                  <a:solidFill>
                    <a:schemeClr val="bg1">
                      <a:lumMod val="95000"/>
                    </a:schemeClr>
                  </a:solidFill>
                  <a:latin typeface="Arial" panose="020B0604020202020204" pitchFamily="34" charset="0"/>
                  <a:cs typeface="Arial" panose="020B0604020202020204" pitchFamily="34" charset="0"/>
                </a:rPr>
                <a:t>ReLu-Layer</a:t>
              </a:r>
              <a:endParaRPr lang="de-DE" sz="2400" dirty="0">
                <a:solidFill>
                  <a:schemeClr val="bg1">
                    <a:lumMod val="95000"/>
                  </a:schemeClr>
                </a:solidFill>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DC188FF4-753E-42E1-AE65-F6299A9B9988}"/>
                </a:ext>
              </a:extLst>
            </p:cNvPr>
            <p:cNvPicPr>
              <a:picLocks noChangeAspect="1"/>
            </p:cNvPicPr>
            <p:nvPr/>
          </p:nvPicPr>
          <p:blipFill>
            <a:blip r:embed="rId3"/>
            <a:stretch>
              <a:fillRect/>
            </a:stretch>
          </p:blipFill>
          <p:spPr>
            <a:xfrm>
              <a:off x="4462266" y="2269691"/>
              <a:ext cx="3546048" cy="1394005"/>
            </a:xfrm>
            <a:prstGeom prst="rect">
              <a:avLst/>
            </a:prstGeom>
            <a:ln>
              <a:noFill/>
            </a:ln>
            <a:effectLst>
              <a:outerShdw blurRad="292100" dist="139700" dir="2700000" algn="tl" rotWithShape="0">
                <a:srgbClr val="333333">
                  <a:alpha val="65000"/>
                </a:srgbClr>
              </a:outerShdw>
            </a:effectLst>
          </p:spPr>
        </p:pic>
        <p:sp>
          <p:nvSpPr>
            <p:cNvPr id="13" name="Pfeil: nach rechts 12">
              <a:extLst>
                <a:ext uri="{FF2B5EF4-FFF2-40B4-BE49-F238E27FC236}">
                  <a16:creationId xmlns:a16="http://schemas.microsoft.com/office/drawing/2014/main" id="{3A655764-1A85-4043-926A-20BEB12CAC48}"/>
                </a:ext>
              </a:extLst>
            </p:cNvPr>
            <p:cNvSpPr/>
            <p:nvPr/>
          </p:nvSpPr>
          <p:spPr>
            <a:xfrm>
              <a:off x="3206476" y="2723507"/>
              <a:ext cx="923723"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C9426E0B-6181-4654-906B-1248374C2BDE}"/>
                </a:ext>
              </a:extLst>
            </p:cNvPr>
            <p:cNvSpPr txBox="1"/>
            <p:nvPr/>
          </p:nvSpPr>
          <p:spPr>
            <a:xfrm>
              <a:off x="8404549" y="2589558"/>
              <a:ext cx="3033016" cy="400110"/>
            </a:xfrm>
            <a:prstGeom prst="rect">
              <a:avLst/>
            </a:prstGeom>
            <a:noFill/>
          </p:spPr>
          <p:txBody>
            <a:bodyPr wrap="square">
              <a:spAutoFit/>
            </a:bodyPr>
            <a:lstStyle/>
            <a:p>
              <a:pPr algn="ctr"/>
              <a:r>
                <a:rPr lang="de-DE" sz="2000" dirty="0">
                  <a:solidFill>
                    <a:schemeClr val="accent1">
                      <a:lumMod val="75000"/>
                    </a:schemeClr>
                  </a:solidFill>
                  <a:latin typeface="Arial Nova" panose="020B0504020202020204" pitchFamily="34" charset="0"/>
                </a:rPr>
                <a:t>beschleunigt die Training</a:t>
              </a:r>
            </a:p>
          </p:txBody>
        </p:sp>
      </p:grpSp>
      <p:grpSp>
        <p:nvGrpSpPr>
          <p:cNvPr id="31" name="Gruppieren 30">
            <a:extLst>
              <a:ext uri="{FF2B5EF4-FFF2-40B4-BE49-F238E27FC236}">
                <a16:creationId xmlns:a16="http://schemas.microsoft.com/office/drawing/2014/main" id="{97D8B975-F768-4992-BCE0-75890536B818}"/>
              </a:ext>
            </a:extLst>
          </p:cNvPr>
          <p:cNvGrpSpPr/>
          <p:nvPr/>
        </p:nvGrpSpPr>
        <p:grpSpPr>
          <a:xfrm>
            <a:off x="502260" y="3705332"/>
            <a:ext cx="11018938" cy="1409866"/>
            <a:chOff x="502260" y="3705332"/>
            <a:chExt cx="11018938" cy="1409866"/>
          </a:xfrm>
        </p:grpSpPr>
        <p:sp>
          <p:nvSpPr>
            <p:cNvPr id="6" name="Textfeld 5">
              <a:extLst>
                <a:ext uri="{FF2B5EF4-FFF2-40B4-BE49-F238E27FC236}">
                  <a16:creationId xmlns:a16="http://schemas.microsoft.com/office/drawing/2014/main" id="{1775FB17-4403-477B-93C1-9C836AA3CA9A}"/>
                </a:ext>
              </a:extLst>
            </p:cNvPr>
            <p:cNvSpPr txBox="1"/>
            <p:nvPr/>
          </p:nvSpPr>
          <p:spPr>
            <a:xfrm>
              <a:off x="502260" y="3911166"/>
              <a:ext cx="2350406" cy="461665"/>
            </a:xfrm>
            <a:prstGeom prst="rect">
              <a:avLst/>
            </a:prstGeom>
            <a:noFill/>
          </p:spPr>
          <p:txBody>
            <a:bodyPr wrap="square">
              <a:spAutoFit/>
            </a:bodyPr>
            <a:lstStyle/>
            <a:p>
              <a:r>
                <a:rPr lang="de-DE" sz="2400" b="1" i="0" u="none" strike="noStrike" baseline="0" dirty="0">
                  <a:solidFill>
                    <a:schemeClr val="bg1">
                      <a:lumMod val="95000"/>
                    </a:schemeClr>
                  </a:solidFill>
                  <a:latin typeface="Arial" panose="020B0604020202020204" pitchFamily="34" charset="0"/>
                </a:rPr>
                <a:t>Pooling Layer</a:t>
              </a:r>
              <a:endParaRPr lang="de-DE" sz="2400" dirty="0">
                <a:solidFill>
                  <a:schemeClr val="bg1">
                    <a:lumMod val="95000"/>
                  </a:schemeClr>
                </a:solidFill>
              </a:endParaRPr>
            </a:p>
          </p:txBody>
        </p:sp>
        <p:pic>
          <p:nvPicPr>
            <p:cNvPr id="7" name="Grafik 6">
              <a:extLst>
                <a:ext uri="{FF2B5EF4-FFF2-40B4-BE49-F238E27FC236}">
                  <a16:creationId xmlns:a16="http://schemas.microsoft.com/office/drawing/2014/main" id="{FF4C6689-D190-4E7A-A75E-5DE437D2ECB6}"/>
                </a:ext>
              </a:extLst>
            </p:cNvPr>
            <p:cNvPicPr>
              <a:picLocks noChangeAspect="1"/>
            </p:cNvPicPr>
            <p:nvPr/>
          </p:nvPicPr>
          <p:blipFill>
            <a:blip r:embed="rId4"/>
            <a:stretch>
              <a:fillRect/>
            </a:stretch>
          </p:blipFill>
          <p:spPr>
            <a:xfrm>
              <a:off x="4517291" y="3705332"/>
              <a:ext cx="3435998" cy="1409866"/>
            </a:xfrm>
            <a:prstGeom prst="rect">
              <a:avLst/>
            </a:prstGeom>
            <a:ln>
              <a:noFill/>
            </a:ln>
            <a:effectLst>
              <a:outerShdw blurRad="292100" dist="139700" dir="2700000" algn="tl" rotWithShape="0">
                <a:srgbClr val="333333">
                  <a:alpha val="65000"/>
                </a:srgbClr>
              </a:outerShdw>
            </a:effectLst>
          </p:spPr>
        </p:pic>
        <p:sp>
          <p:nvSpPr>
            <p:cNvPr id="16" name="Pfeil: nach rechts 15">
              <a:extLst>
                <a:ext uri="{FF2B5EF4-FFF2-40B4-BE49-F238E27FC236}">
                  <a16:creationId xmlns:a16="http://schemas.microsoft.com/office/drawing/2014/main" id="{9B9AB959-56C0-4A9A-9D7B-0981C765374A}"/>
                </a:ext>
              </a:extLst>
            </p:cNvPr>
            <p:cNvSpPr/>
            <p:nvPr/>
          </p:nvSpPr>
          <p:spPr>
            <a:xfrm>
              <a:off x="3055527" y="4051281"/>
              <a:ext cx="112005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Textfeld 23">
              <a:extLst>
                <a:ext uri="{FF2B5EF4-FFF2-40B4-BE49-F238E27FC236}">
                  <a16:creationId xmlns:a16="http://schemas.microsoft.com/office/drawing/2014/main" id="{49930D4F-98AD-4E1F-84B2-AFA2123F728D}"/>
                </a:ext>
              </a:extLst>
            </p:cNvPr>
            <p:cNvSpPr txBox="1"/>
            <p:nvPr/>
          </p:nvSpPr>
          <p:spPr>
            <a:xfrm>
              <a:off x="8318736" y="3879303"/>
              <a:ext cx="3202462" cy="707886"/>
            </a:xfrm>
            <a:prstGeom prst="rect">
              <a:avLst/>
            </a:prstGeom>
            <a:noFill/>
          </p:spPr>
          <p:txBody>
            <a:bodyPr wrap="square">
              <a:spAutoFit/>
            </a:bodyPr>
            <a:lstStyle/>
            <a:p>
              <a:r>
                <a:rPr lang="de-DE" sz="2000" dirty="0">
                  <a:solidFill>
                    <a:schemeClr val="accent1">
                      <a:lumMod val="75000"/>
                    </a:schemeClr>
                  </a:solidFill>
                  <a:latin typeface="Arial Nova" panose="020B0504020202020204" pitchFamily="34" charset="0"/>
                </a:rPr>
                <a:t>reduzieren Anzahl der Parameter im Modell</a:t>
              </a:r>
            </a:p>
          </p:txBody>
        </p:sp>
      </p:grpSp>
      <p:grpSp>
        <p:nvGrpSpPr>
          <p:cNvPr id="29" name="Gruppieren 28">
            <a:extLst>
              <a:ext uri="{FF2B5EF4-FFF2-40B4-BE49-F238E27FC236}">
                <a16:creationId xmlns:a16="http://schemas.microsoft.com/office/drawing/2014/main" id="{18D128A9-2E98-4C8D-96ED-46CA5937B5D8}"/>
              </a:ext>
            </a:extLst>
          </p:cNvPr>
          <p:cNvGrpSpPr/>
          <p:nvPr/>
        </p:nvGrpSpPr>
        <p:grpSpPr>
          <a:xfrm>
            <a:off x="584151" y="682103"/>
            <a:ext cx="11352210" cy="1527431"/>
            <a:chOff x="584151" y="682103"/>
            <a:chExt cx="11352210" cy="1527431"/>
          </a:xfrm>
        </p:grpSpPr>
        <p:pic>
          <p:nvPicPr>
            <p:cNvPr id="12" name="Grafik 11">
              <a:extLst>
                <a:ext uri="{FF2B5EF4-FFF2-40B4-BE49-F238E27FC236}">
                  <a16:creationId xmlns:a16="http://schemas.microsoft.com/office/drawing/2014/main" id="{77948D0C-F5E1-4C77-8F0A-6F9DDC585C4F}"/>
                </a:ext>
              </a:extLst>
            </p:cNvPr>
            <p:cNvPicPr>
              <a:picLocks noChangeAspect="1"/>
            </p:cNvPicPr>
            <p:nvPr/>
          </p:nvPicPr>
          <p:blipFill>
            <a:blip r:embed="rId5"/>
            <a:stretch>
              <a:fillRect/>
            </a:stretch>
          </p:blipFill>
          <p:spPr>
            <a:xfrm>
              <a:off x="4426277" y="682103"/>
              <a:ext cx="4657481" cy="1527431"/>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FB12D6BE-E46C-413B-A6D9-9B842F7E941A}"/>
                </a:ext>
              </a:extLst>
            </p:cNvPr>
            <p:cNvSpPr txBox="1"/>
            <p:nvPr/>
          </p:nvSpPr>
          <p:spPr>
            <a:xfrm>
              <a:off x="584151" y="1154828"/>
              <a:ext cx="1986282" cy="461665"/>
            </a:xfrm>
            <a:prstGeom prst="rect">
              <a:avLst/>
            </a:prstGeom>
            <a:noFill/>
          </p:spPr>
          <p:txBody>
            <a:bodyPr wrap="square">
              <a:spAutoFit/>
            </a:bodyPr>
            <a:lstStyle/>
            <a:p>
              <a:pPr algn="l"/>
              <a:r>
                <a:rPr lang="de-DE" sz="2400" b="1" i="0" dirty="0">
                  <a:solidFill>
                    <a:schemeClr val="bg1">
                      <a:lumMod val="95000"/>
                    </a:schemeClr>
                  </a:solidFill>
                  <a:effectLst/>
                  <a:latin typeface="Arial" panose="020B0604020202020204" pitchFamily="34" charset="0"/>
                  <a:cs typeface="Arial" panose="020B0604020202020204" pitchFamily="34" charset="0"/>
                </a:rPr>
                <a:t>Konvolution</a:t>
              </a:r>
            </a:p>
          </p:txBody>
        </p:sp>
        <p:sp>
          <p:nvSpPr>
            <p:cNvPr id="2" name="Pfeil: nach rechts 1">
              <a:extLst>
                <a:ext uri="{FF2B5EF4-FFF2-40B4-BE49-F238E27FC236}">
                  <a16:creationId xmlns:a16="http://schemas.microsoft.com/office/drawing/2014/main" id="{A4F75B02-256B-4F4A-A1B4-C77892A091EE}"/>
                </a:ext>
              </a:extLst>
            </p:cNvPr>
            <p:cNvSpPr/>
            <p:nvPr/>
          </p:nvSpPr>
          <p:spPr>
            <a:xfrm>
              <a:off x="3336784" y="1208199"/>
              <a:ext cx="82769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extfeld 25">
              <a:extLst>
                <a:ext uri="{FF2B5EF4-FFF2-40B4-BE49-F238E27FC236}">
                  <a16:creationId xmlns:a16="http://schemas.microsoft.com/office/drawing/2014/main" id="{CDCC08B2-42D2-4C19-A55E-C85379A5A076}"/>
                </a:ext>
              </a:extLst>
            </p:cNvPr>
            <p:cNvSpPr txBox="1"/>
            <p:nvPr/>
          </p:nvSpPr>
          <p:spPr>
            <a:xfrm>
              <a:off x="9345561" y="759963"/>
              <a:ext cx="2590800" cy="1200329"/>
            </a:xfrm>
            <a:prstGeom prst="rect">
              <a:avLst/>
            </a:prstGeom>
            <a:noFill/>
          </p:spPr>
          <p:txBody>
            <a:bodyPr wrap="square">
              <a:spAutoFit/>
            </a:bodyPr>
            <a:lstStyle/>
            <a:p>
              <a:pPr algn="just"/>
              <a:r>
                <a:rPr lang="de-DE" sz="1800" dirty="0">
                  <a:solidFill>
                    <a:schemeClr val="accent1">
                      <a:lumMod val="75000"/>
                    </a:schemeClr>
                  </a:solidFill>
                  <a:latin typeface="Arial Nova" panose="020B0504020202020204" pitchFamily="34" charset="0"/>
                  <a:cs typeface="Arial" panose="020B0604020202020204" pitchFamily="34" charset="0"/>
                </a:rPr>
                <a:t>besteht aus einer Reihe von Filtern, welche die Faltungsoperationen durchführen</a:t>
              </a:r>
              <a:r>
                <a:rPr lang="de-DE" dirty="0">
                  <a:solidFill>
                    <a:schemeClr val="accent1">
                      <a:lumMod val="75000"/>
                    </a:schemeClr>
                  </a:solidFill>
                  <a:latin typeface="Arial Nova" panose="020B0504020202020204" pitchFamily="34" charset="0"/>
                </a:rPr>
                <a:t>.</a:t>
              </a:r>
            </a:p>
          </p:txBody>
        </p:sp>
      </p:grpSp>
      <p:grpSp>
        <p:nvGrpSpPr>
          <p:cNvPr id="32" name="Gruppieren 31">
            <a:extLst>
              <a:ext uri="{FF2B5EF4-FFF2-40B4-BE49-F238E27FC236}">
                <a16:creationId xmlns:a16="http://schemas.microsoft.com/office/drawing/2014/main" id="{50F143A6-BFFB-47B0-A9EF-AC55397AF9CD}"/>
              </a:ext>
            </a:extLst>
          </p:cNvPr>
          <p:cNvGrpSpPr/>
          <p:nvPr/>
        </p:nvGrpSpPr>
        <p:grpSpPr>
          <a:xfrm>
            <a:off x="527043" y="5175355"/>
            <a:ext cx="11227691" cy="1409866"/>
            <a:chOff x="527043" y="5175355"/>
            <a:chExt cx="11227691" cy="1409866"/>
          </a:xfrm>
        </p:grpSpPr>
        <p:sp>
          <p:nvSpPr>
            <p:cNvPr id="9" name="Textfeld 8">
              <a:extLst>
                <a:ext uri="{FF2B5EF4-FFF2-40B4-BE49-F238E27FC236}">
                  <a16:creationId xmlns:a16="http://schemas.microsoft.com/office/drawing/2014/main" id="{7B3AC429-6F92-47F1-9A81-F8266A6235F9}"/>
                </a:ext>
              </a:extLst>
            </p:cNvPr>
            <p:cNvSpPr txBox="1"/>
            <p:nvPr/>
          </p:nvSpPr>
          <p:spPr>
            <a:xfrm>
              <a:off x="527043" y="5370337"/>
              <a:ext cx="2300840" cy="830997"/>
            </a:xfrm>
            <a:prstGeom prst="rect">
              <a:avLst/>
            </a:prstGeom>
            <a:noFill/>
          </p:spPr>
          <p:txBody>
            <a:bodyPr wrap="square">
              <a:spAutoFit/>
            </a:bodyPr>
            <a:lstStyle/>
            <a:p>
              <a:r>
                <a:rPr lang="de-DE" sz="2400" b="1" dirty="0">
                  <a:solidFill>
                    <a:schemeClr val="bg1">
                      <a:lumMod val="95000"/>
                    </a:schemeClr>
                  </a:solidFill>
                </a:rPr>
                <a:t>Fully Connected-Schicht</a:t>
              </a:r>
              <a:endParaRPr lang="de-DE" sz="2400" dirty="0">
                <a:solidFill>
                  <a:schemeClr val="bg1">
                    <a:lumMod val="95000"/>
                  </a:schemeClr>
                </a:solidFill>
              </a:endParaRPr>
            </a:p>
          </p:txBody>
        </p:sp>
        <p:pic>
          <p:nvPicPr>
            <p:cNvPr id="10" name="Grafik 9">
              <a:extLst>
                <a:ext uri="{FF2B5EF4-FFF2-40B4-BE49-F238E27FC236}">
                  <a16:creationId xmlns:a16="http://schemas.microsoft.com/office/drawing/2014/main" id="{AC1E509A-055A-4B50-9867-0B58E91B4D9C}"/>
                </a:ext>
              </a:extLst>
            </p:cNvPr>
            <p:cNvPicPr>
              <a:picLocks noChangeAspect="1"/>
            </p:cNvPicPr>
            <p:nvPr/>
          </p:nvPicPr>
          <p:blipFill>
            <a:blip r:embed="rId6"/>
            <a:stretch>
              <a:fillRect/>
            </a:stretch>
          </p:blipFill>
          <p:spPr>
            <a:xfrm>
              <a:off x="4517291" y="5175355"/>
              <a:ext cx="3355725" cy="1409866"/>
            </a:xfrm>
            <a:prstGeom prst="rect">
              <a:avLst/>
            </a:prstGeom>
            <a:ln>
              <a:noFill/>
            </a:ln>
            <a:effectLst>
              <a:outerShdw blurRad="292100" dist="139700" dir="2700000" algn="tl" rotWithShape="0">
                <a:srgbClr val="333333">
                  <a:alpha val="65000"/>
                </a:srgbClr>
              </a:outerShdw>
            </a:effectLst>
          </p:spPr>
        </p:pic>
        <p:sp>
          <p:nvSpPr>
            <p:cNvPr id="17" name="Pfeil: nach rechts 16">
              <a:extLst>
                <a:ext uri="{FF2B5EF4-FFF2-40B4-BE49-F238E27FC236}">
                  <a16:creationId xmlns:a16="http://schemas.microsoft.com/office/drawing/2014/main" id="{901C640E-1DCE-4F23-94B1-27991BD60E46}"/>
                </a:ext>
              </a:extLst>
            </p:cNvPr>
            <p:cNvSpPr/>
            <p:nvPr/>
          </p:nvSpPr>
          <p:spPr>
            <a:xfrm>
              <a:off x="3092345" y="5462074"/>
              <a:ext cx="1120051" cy="397126"/>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51234C31-93AB-4930-A3FB-09B520A1462D}"/>
                </a:ext>
              </a:extLst>
            </p:cNvPr>
            <p:cNvSpPr txBox="1"/>
            <p:nvPr/>
          </p:nvSpPr>
          <p:spPr>
            <a:xfrm>
              <a:off x="8318736" y="5476824"/>
              <a:ext cx="3435998" cy="830997"/>
            </a:xfrm>
            <a:prstGeom prst="rect">
              <a:avLst/>
            </a:prstGeom>
            <a:noFill/>
          </p:spPr>
          <p:txBody>
            <a:bodyPr wrap="square">
              <a:spAutoFit/>
            </a:bodyPr>
            <a:lstStyle/>
            <a:p>
              <a:r>
                <a:rPr lang="de-DE" sz="1600" dirty="0">
                  <a:solidFill>
                    <a:schemeClr val="accent1">
                      <a:lumMod val="75000"/>
                    </a:schemeClr>
                  </a:solidFill>
                  <a:latin typeface="Arial Nova" panose="020B0504020202020204" pitchFamily="34" charset="0"/>
                </a:rPr>
                <a:t>-letzte Schicht der Ausgabeschicht.</a:t>
              </a:r>
            </a:p>
            <a:p>
              <a:r>
                <a:rPr lang="de-DE" sz="1600" dirty="0">
                  <a:solidFill>
                    <a:schemeClr val="accent1">
                      <a:lumMod val="75000"/>
                    </a:schemeClr>
                  </a:solidFill>
                  <a:latin typeface="Arial Nova" panose="020B0504020202020204" pitchFamily="34" charset="0"/>
                </a:rPr>
                <a:t>-alle Neuronen sind mit allen Inputs und allen Outputs verbunden.</a:t>
              </a:r>
            </a:p>
          </p:txBody>
        </p:sp>
      </p:grpSp>
    </p:spTree>
    <p:extLst>
      <p:ext uri="{BB962C8B-B14F-4D97-AF65-F5344CB8AC3E}">
        <p14:creationId xmlns:p14="http://schemas.microsoft.com/office/powerpoint/2010/main" val="39285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970A5DF-52DC-40F6-B61E-42D37117CA2B}"/>
              </a:ext>
            </a:extLst>
          </p:cNvPr>
          <p:cNvPicPr>
            <a:picLocks noChangeAspect="1"/>
          </p:cNvPicPr>
          <p:nvPr/>
        </p:nvPicPr>
        <p:blipFill>
          <a:blip r:embed="rId2"/>
          <a:stretch>
            <a:fillRect/>
          </a:stretch>
        </p:blipFill>
        <p:spPr>
          <a:xfrm>
            <a:off x="689026" y="2137144"/>
            <a:ext cx="10602752" cy="4295553"/>
          </a:xfrm>
          <a:prstGeom prst="rect">
            <a:avLst/>
          </a:prstGeom>
        </p:spPr>
      </p:pic>
      <p:sp>
        <p:nvSpPr>
          <p:cNvPr id="7" name="Titel 1">
            <a:extLst>
              <a:ext uri="{FF2B5EF4-FFF2-40B4-BE49-F238E27FC236}">
                <a16:creationId xmlns:a16="http://schemas.microsoft.com/office/drawing/2014/main" id="{F4394B01-E88E-4DF8-A3A0-D4877C08A3A5}"/>
              </a:ext>
            </a:extLst>
          </p:cNvPr>
          <p:cNvSpPr txBox="1">
            <a:spLocks/>
          </p:cNvSpPr>
          <p:nvPr/>
        </p:nvSpPr>
        <p:spPr>
          <a:xfrm>
            <a:off x="0" y="568"/>
            <a:ext cx="12192000" cy="1264706"/>
          </a:xfrm>
          <a:prstGeom prst="rect">
            <a:avLst/>
          </a:prstGeom>
          <a:solidFill>
            <a:srgbClr val="00206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4267" b="1" dirty="0">
                <a:solidFill>
                  <a:schemeClr val="bg1"/>
                </a:solidFill>
                <a:latin typeface="+mn-lt"/>
              </a:rPr>
              <a:t>Kagle Dataset</a:t>
            </a:r>
          </a:p>
        </p:txBody>
      </p:sp>
    </p:spTree>
    <p:extLst>
      <p:ext uri="{BB962C8B-B14F-4D97-AF65-F5344CB8AC3E}">
        <p14:creationId xmlns:p14="http://schemas.microsoft.com/office/powerpoint/2010/main" val="177522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11.jpeg">
            <a:extLst>
              <a:ext uri="{FF2B5EF4-FFF2-40B4-BE49-F238E27FC236}">
                <a16:creationId xmlns:a16="http://schemas.microsoft.com/office/drawing/2014/main" id="{D8210BF0-69D7-432D-80BF-FF92E5674B4C}"/>
              </a:ext>
            </a:extLst>
          </p:cNvPr>
          <p:cNvPicPr/>
          <p:nvPr/>
        </p:nvPicPr>
        <p:blipFill>
          <a:blip r:embed="rId2" cstate="print"/>
          <a:stretch>
            <a:fillRect/>
          </a:stretch>
        </p:blipFill>
        <p:spPr>
          <a:xfrm>
            <a:off x="1756909" y="303028"/>
            <a:ext cx="4782112" cy="2939902"/>
          </a:xfrm>
          <a:prstGeom prst="rect">
            <a:avLst/>
          </a:prstGeom>
        </p:spPr>
      </p:pic>
      <p:pic>
        <p:nvPicPr>
          <p:cNvPr id="3" name="image12.jpeg">
            <a:extLst>
              <a:ext uri="{FF2B5EF4-FFF2-40B4-BE49-F238E27FC236}">
                <a16:creationId xmlns:a16="http://schemas.microsoft.com/office/drawing/2014/main" id="{93807A5E-ED43-41BD-A80C-1B7BF33E7EB9}"/>
              </a:ext>
            </a:extLst>
          </p:cNvPr>
          <p:cNvPicPr/>
          <p:nvPr/>
        </p:nvPicPr>
        <p:blipFill>
          <a:blip r:embed="rId3" cstate="print"/>
          <a:stretch>
            <a:fillRect/>
          </a:stretch>
        </p:blipFill>
        <p:spPr>
          <a:xfrm>
            <a:off x="1613369" y="3280144"/>
            <a:ext cx="5600821" cy="3078126"/>
          </a:xfrm>
          <a:prstGeom prst="rect">
            <a:avLst/>
          </a:prstGeom>
          <a:solidFill>
            <a:srgbClr val="002060"/>
          </a:solidFill>
        </p:spPr>
      </p:pic>
      <p:cxnSp>
        <p:nvCxnSpPr>
          <p:cNvPr id="5" name="Gerader Verbinder 4">
            <a:extLst>
              <a:ext uri="{FF2B5EF4-FFF2-40B4-BE49-F238E27FC236}">
                <a16:creationId xmlns:a16="http://schemas.microsoft.com/office/drawing/2014/main" id="{96E4A63E-3ACC-46A6-B69D-8AFB147FB635}"/>
              </a:ext>
            </a:extLst>
          </p:cNvPr>
          <p:cNvCxnSpPr>
            <a:cxnSpLocks/>
          </p:cNvCxnSpPr>
          <p:nvPr/>
        </p:nvCxnSpPr>
        <p:spPr>
          <a:xfrm>
            <a:off x="1613369" y="265814"/>
            <a:ext cx="0" cy="6092456"/>
          </a:xfrm>
          <a:prstGeom prst="line">
            <a:avLst/>
          </a:prstGeom>
          <a:ln w="412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8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81AB29A2-AEFA-42CD-90B8-6E42DD74BBF9}"/>
              </a:ext>
            </a:extLst>
          </p:cNvPr>
          <p:cNvPicPr>
            <a:picLocks noGrp="1" noChangeAspect="1"/>
          </p:cNvPicPr>
          <p:nvPr>
            <p:ph type="pic" idx="1"/>
          </p:nvPr>
        </p:nvPicPr>
        <p:blipFill rotWithShape="1">
          <a:blip r:embed="rId2"/>
          <a:srcRect l="4184" r="4184"/>
          <a:stretch/>
        </p:blipFill>
        <p:spPr>
          <a:xfrm>
            <a:off x="417241" y="1657884"/>
            <a:ext cx="4463143" cy="3708874"/>
          </a:xfrm>
        </p:spPr>
      </p:pic>
      <p:sp>
        <p:nvSpPr>
          <p:cNvPr id="8" name="Textfeld 7">
            <a:extLst>
              <a:ext uri="{FF2B5EF4-FFF2-40B4-BE49-F238E27FC236}">
                <a16:creationId xmlns:a16="http://schemas.microsoft.com/office/drawing/2014/main" id="{F2A36B1B-68EF-419C-9AEA-8B80F6A7FC87}"/>
              </a:ext>
            </a:extLst>
          </p:cNvPr>
          <p:cNvSpPr txBox="1"/>
          <p:nvPr/>
        </p:nvSpPr>
        <p:spPr>
          <a:xfrm>
            <a:off x="622340" y="5812235"/>
            <a:ext cx="4463143" cy="584775"/>
          </a:xfrm>
          <a:prstGeom prst="rect">
            <a:avLst/>
          </a:prstGeom>
          <a:noFill/>
        </p:spPr>
        <p:txBody>
          <a:bodyPr wrap="square">
            <a:spAutoFit/>
          </a:bodyPr>
          <a:lstStyle/>
          <a:p>
            <a:r>
              <a:rPr lang="de-DE" sz="1600" b="1" dirty="0"/>
              <a:t>https://medium.com/@fenjiro/face-id-deep-learning-for-face-recognition-324b50d916d1</a:t>
            </a:r>
          </a:p>
        </p:txBody>
      </p:sp>
    </p:spTree>
    <p:extLst>
      <p:ext uri="{BB962C8B-B14F-4D97-AF65-F5344CB8AC3E}">
        <p14:creationId xmlns:p14="http://schemas.microsoft.com/office/powerpoint/2010/main" val="305326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392D1489-5A22-41BA-A22B-CCC4AB3A4840}"/>
              </a:ext>
            </a:extLst>
          </p:cNvPr>
          <p:cNvGrpSpPr/>
          <p:nvPr/>
        </p:nvGrpSpPr>
        <p:grpSpPr>
          <a:xfrm>
            <a:off x="216485" y="1676790"/>
            <a:ext cx="6293738" cy="3296654"/>
            <a:chOff x="597100" y="1676790"/>
            <a:chExt cx="10962294" cy="4658002"/>
          </a:xfrm>
        </p:grpSpPr>
        <p:sp>
          <p:nvSpPr>
            <p:cNvPr id="126" name="Textfeld 125">
              <a:extLst>
                <a:ext uri="{FF2B5EF4-FFF2-40B4-BE49-F238E27FC236}">
                  <a16:creationId xmlns:a16="http://schemas.microsoft.com/office/drawing/2014/main" id="{86DC1C67-B477-483A-8776-C57136B9CC70}"/>
                </a:ext>
              </a:extLst>
            </p:cNvPr>
            <p:cNvSpPr txBox="1"/>
            <p:nvPr/>
          </p:nvSpPr>
          <p:spPr>
            <a:xfrm>
              <a:off x="5704556" y="1676790"/>
              <a:ext cx="952505" cy="400110"/>
            </a:xfrm>
            <a:prstGeom prst="rect">
              <a:avLst/>
            </a:prstGeom>
            <a:noFill/>
          </p:spPr>
          <p:txBody>
            <a:bodyPr wrap="none" rtlCol="0">
              <a:spAutoFit/>
            </a:bodyPr>
            <a:lstStyle/>
            <a:p>
              <a:r>
                <a:rPr lang="de-DE" sz="2000" b="1" dirty="0"/>
                <a:t>Hidden</a:t>
              </a:r>
            </a:p>
          </p:txBody>
        </p:sp>
        <p:sp>
          <p:nvSpPr>
            <p:cNvPr id="3" name="Flussdiagramm: Verbinder 2">
              <a:extLst>
                <a:ext uri="{FF2B5EF4-FFF2-40B4-BE49-F238E27FC236}">
                  <a16:creationId xmlns:a16="http://schemas.microsoft.com/office/drawing/2014/main" id="{A2602D68-E7DD-42DC-A544-C48E1995249B}"/>
                </a:ext>
              </a:extLst>
            </p:cNvPr>
            <p:cNvSpPr/>
            <p:nvPr/>
          </p:nvSpPr>
          <p:spPr>
            <a:xfrm>
              <a:off x="3176867" y="2394978"/>
              <a:ext cx="973776" cy="902524"/>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3" name="Gerade Verbindung mit Pfeil 12">
              <a:extLst>
                <a:ext uri="{FF2B5EF4-FFF2-40B4-BE49-F238E27FC236}">
                  <a16:creationId xmlns:a16="http://schemas.microsoft.com/office/drawing/2014/main" id="{FA1F0DF5-053F-4582-8B2C-8F22F6444362}"/>
                </a:ext>
              </a:extLst>
            </p:cNvPr>
            <p:cNvCxnSpPr>
              <a:cxnSpLocks/>
              <a:stCxn id="3" idx="7"/>
            </p:cNvCxnSpPr>
            <p:nvPr/>
          </p:nvCxnSpPr>
          <p:spPr>
            <a:xfrm flipV="1">
              <a:off x="4008037" y="2499166"/>
              <a:ext cx="1630948" cy="279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39BA8A7-8263-4BEB-96CA-56217287056D}"/>
                </a:ext>
              </a:extLst>
            </p:cNvPr>
            <p:cNvCxnSpPr>
              <a:cxnSpLocks/>
            </p:cNvCxnSpPr>
            <p:nvPr/>
          </p:nvCxnSpPr>
          <p:spPr>
            <a:xfrm>
              <a:off x="4103740" y="3069064"/>
              <a:ext cx="1601473" cy="488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26D7C1C-8EB3-4D12-B5AC-180DD800A6B9}"/>
                </a:ext>
              </a:extLst>
            </p:cNvPr>
            <p:cNvCxnSpPr>
              <a:cxnSpLocks/>
            </p:cNvCxnSpPr>
            <p:nvPr/>
          </p:nvCxnSpPr>
          <p:spPr>
            <a:xfrm>
              <a:off x="4103740" y="5716695"/>
              <a:ext cx="1550878" cy="1263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1B5CAD4-FB43-489F-9B74-7BD749B3D050}"/>
                </a:ext>
              </a:extLst>
            </p:cNvPr>
            <p:cNvCxnSpPr>
              <a:cxnSpLocks/>
            </p:cNvCxnSpPr>
            <p:nvPr/>
          </p:nvCxnSpPr>
          <p:spPr>
            <a:xfrm flipV="1">
              <a:off x="4136123" y="3794441"/>
              <a:ext cx="1603284" cy="2467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89880A2-24D9-4C74-8849-1D4DA7A05850}"/>
                </a:ext>
              </a:extLst>
            </p:cNvPr>
            <p:cNvCxnSpPr>
              <a:cxnSpLocks/>
            </p:cNvCxnSpPr>
            <p:nvPr/>
          </p:nvCxnSpPr>
          <p:spPr>
            <a:xfrm flipV="1">
              <a:off x="4067497" y="2637023"/>
              <a:ext cx="1649966" cy="12870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04B919-75C8-4463-8915-57E1848E892A}"/>
                </a:ext>
              </a:extLst>
            </p:cNvPr>
            <p:cNvCxnSpPr>
              <a:cxnSpLocks/>
            </p:cNvCxnSpPr>
            <p:nvPr/>
          </p:nvCxnSpPr>
          <p:spPr>
            <a:xfrm>
              <a:off x="4119209" y="4306174"/>
              <a:ext cx="1499869" cy="3481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E517FAE7-772A-4639-AABF-706508059785}"/>
                </a:ext>
              </a:extLst>
            </p:cNvPr>
            <p:cNvCxnSpPr>
              <a:cxnSpLocks/>
            </p:cNvCxnSpPr>
            <p:nvPr/>
          </p:nvCxnSpPr>
          <p:spPr>
            <a:xfrm flipV="1">
              <a:off x="3953117" y="2995103"/>
              <a:ext cx="1875179" cy="2237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6F3792C9-3CA8-4112-AF7A-CEF937820C84}"/>
                </a:ext>
              </a:extLst>
            </p:cNvPr>
            <p:cNvCxnSpPr>
              <a:cxnSpLocks/>
            </p:cNvCxnSpPr>
            <p:nvPr/>
          </p:nvCxnSpPr>
          <p:spPr>
            <a:xfrm flipV="1">
              <a:off x="4083041" y="3972678"/>
              <a:ext cx="1745255" cy="14356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137E635C-BF9B-4077-BBAC-D2DDCCA30A8B}"/>
                </a:ext>
              </a:extLst>
            </p:cNvPr>
            <p:cNvCxnSpPr>
              <a:cxnSpLocks/>
            </p:cNvCxnSpPr>
            <p:nvPr/>
          </p:nvCxnSpPr>
          <p:spPr>
            <a:xfrm flipV="1">
              <a:off x="4111752" y="4984797"/>
              <a:ext cx="1583180" cy="568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34054555-95DB-44D5-BFC5-C11AD18FFBF2}"/>
                </a:ext>
              </a:extLst>
            </p:cNvPr>
            <p:cNvCxnSpPr>
              <a:cxnSpLocks/>
              <a:stCxn id="3" idx="5"/>
            </p:cNvCxnSpPr>
            <p:nvPr/>
          </p:nvCxnSpPr>
          <p:spPr>
            <a:xfrm>
              <a:off x="4008037" y="3165330"/>
              <a:ext cx="1686895" cy="1318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BF9B0965-9C1B-49C2-9E83-9CB6D9E63ACC}"/>
                </a:ext>
              </a:extLst>
            </p:cNvPr>
            <p:cNvCxnSpPr>
              <a:cxnSpLocks/>
              <a:stCxn id="96" idx="6"/>
            </p:cNvCxnSpPr>
            <p:nvPr/>
          </p:nvCxnSpPr>
          <p:spPr>
            <a:xfrm>
              <a:off x="6678332" y="2599846"/>
              <a:ext cx="1345329" cy="5297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F96739CF-3962-430F-B80E-B874F378F6D2}"/>
                </a:ext>
              </a:extLst>
            </p:cNvPr>
            <p:cNvCxnSpPr>
              <a:cxnSpLocks/>
            </p:cNvCxnSpPr>
            <p:nvPr/>
          </p:nvCxnSpPr>
          <p:spPr>
            <a:xfrm flipV="1">
              <a:off x="6694202" y="3129983"/>
              <a:ext cx="1223607" cy="344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962FE77-2513-4851-B909-8DCCDA1202E4}"/>
                </a:ext>
              </a:extLst>
            </p:cNvPr>
            <p:cNvCxnSpPr>
              <a:cxnSpLocks/>
            </p:cNvCxnSpPr>
            <p:nvPr/>
          </p:nvCxnSpPr>
          <p:spPr>
            <a:xfrm>
              <a:off x="6660164" y="3713331"/>
              <a:ext cx="1546392" cy="11102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1F5C87E2-56B6-4A45-B782-B2BB5FA0AAAC}"/>
                </a:ext>
              </a:extLst>
            </p:cNvPr>
            <p:cNvCxnSpPr>
              <a:cxnSpLocks/>
              <a:stCxn id="96" idx="5"/>
              <a:endCxn id="101" idx="1"/>
            </p:cNvCxnSpPr>
            <p:nvPr/>
          </p:nvCxnSpPr>
          <p:spPr>
            <a:xfrm>
              <a:off x="6535726" y="2918936"/>
              <a:ext cx="1783397" cy="18017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6CBA2164-7FF3-4D8A-ABC0-3BEA2C16AF26}"/>
                </a:ext>
              </a:extLst>
            </p:cNvPr>
            <p:cNvCxnSpPr>
              <a:cxnSpLocks/>
              <a:endCxn id="101" idx="2"/>
            </p:cNvCxnSpPr>
            <p:nvPr/>
          </p:nvCxnSpPr>
          <p:spPr>
            <a:xfrm>
              <a:off x="6652152" y="4730495"/>
              <a:ext cx="1524365" cy="309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13A57137-A4FE-4A02-A6A1-508561164B39}"/>
                </a:ext>
              </a:extLst>
            </p:cNvPr>
            <p:cNvCxnSpPr>
              <a:cxnSpLocks/>
            </p:cNvCxnSpPr>
            <p:nvPr/>
          </p:nvCxnSpPr>
          <p:spPr>
            <a:xfrm flipV="1">
              <a:off x="6660164" y="5232243"/>
              <a:ext cx="1528759" cy="392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A4AF36D-4056-448E-9F7D-63A741BAE819}"/>
                </a:ext>
              </a:extLst>
            </p:cNvPr>
            <p:cNvCxnSpPr>
              <a:cxnSpLocks/>
            </p:cNvCxnSpPr>
            <p:nvPr/>
          </p:nvCxnSpPr>
          <p:spPr>
            <a:xfrm flipV="1">
              <a:off x="6500735" y="3408641"/>
              <a:ext cx="1533410" cy="20823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7C4D6FF3-D75D-4DD7-81A0-8BFC922EB5C9}"/>
                </a:ext>
              </a:extLst>
            </p:cNvPr>
            <p:cNvCxnSpPr>
              <a:cxnSpLocks/>
              <a:stCxn id="89" idx="5"/>
            </p:cNvCxnSpPr>
            <p:nvPr/>
          </p:nvCxnSpPr>
          <p:spPr>
            <a:xfrm>
              <a:off x="3985505" y="4480290"/>
              <a:ext cx="1722339" cy="1198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FA13E880-1F78-40D9-8232-26DE9C2DC64D}"/>
                </a:ext>
              </a:extLst>
            </p:cNvPr>
            <p:cNvCxnSpPr>
              <a:cxnSpLocks/>
            </p:cNvCxnSpPr>
            <p:nvPr/>
          </p:nvCxnSpPr>
          <p:spPr>
            <a:xfrm>
              <a:off x="3865361" y="3248625"/>
              <a:ext cx="1984879" cy="23158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A6C9FB14-4BC6-423E-BDA1-71FAB51E6E33}"/>
                </a:ext>
              </a:extLst>
            </p:cNvPr>
            <p:cNvCxnSpPr>
              <a:cxnSpLocks/>
            </p:cNvCxnSpPr>
            <p:nvPr/>
          </p:nvCxnSpPr>
          <p:spPr>
            <a:xfrm flipV="1">
              <a:off x="6631243" y="3325051"/>
              <a:ext cx="1313163" cy="12715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Flussdiagramm: Verbinder 88">
              <a:extLst>
                <a:ext uri="{FF2B5EF4-FFF2-40B4-BE49-F238E27FC236}">
                  <a16:creationId xmlns:a16="http://schemas.microsoft.com/office/drawing/2014/main" id="{CBFB40F2-ACB0-446B-A283-61D50D066630}"/>
                </a:ext>
              </a:extLst>
            </p:cNvPr>
            <p:cNvSpPr/>
            <p:nvPr/>
          </p:nvSpPr>
          <p:spPr>
            <a:xfrm>
              <a:off x="3154335" y="3709938"/>
              <a:ext cx="973776" cy="902524"/>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0" name="Flussdiagramm: Verbinder 89">
              <a:extLst>
                <a:ext uri="{FF2B5EF4-FFF2-40B4-BE49-F238E27FC236}">
                  <a16:creationId xmlns:a16="http://schemas.microsoft.com/office/drawing/2014/main" id="{8C0A5D82-8EAB-4547-AC43-7BA2FE4B92EF}"/>
                </a:ext>
              </a:extLst>
            </p:cNvPr>
            <p:cNvSpPr/>
            <p:nvPr/>
          </p:nvSpPr>
          <p:spPr>
            <a:xfrm>
              <a:off x="3217461" y="5054024"/>
              <a:ext cx="973776" cy="902524"/>
            </a:xfrm>
            <a:prstGeom prst="flowChartConnector">
              <a:avLst/>
            </a:prstGeom>
            <a:ln w="2222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0DD73F09-9ED3-4CA4-A306-417EB861BE96}"/>
                </a:ext>
              </a:extLst>
            </p:cNvPr>
            <p:cNvSpPr/>
            <p:nvPr/>
          </p:nvSpPr>
          <p:spPr>
            <a:xfrm>
              <a:off x="5704556" y="2148584"/>
              <a:ext cx="973776" cy="902524"/>
            </a:xfrm>
            <a:prstGeom prst="flowChartConnector">
              <a:avLst/>
            </a:prstGeom>
            <a:ln w="19050">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7" name="Flussdiagramm: Verbinder 96">
              <a:extLst>
                <a:ext uri="{FF2B5EF4-FFF2-40B4-BE49-F238E27FC236}">
                  <a16:creationId xmlns:a16="http://schemas.microsoft.com/office/drawing/2014/main" id="{0F6165B2-7100-4108-BDC9-27F09C61A387}"/>
                </a:ext>
              </a:extLst>
            </p:cNvPr>
            <p:cNvSpPr/>
            <p:nvPr/>
          </p:nvSpPr>
          <p:spPr>
            <a:xfrm>
              <a:off x="5723039" y="3252541"/>
              <a:ext cx="973776" cy="902524"/>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8" name="Flussdiagramm: Verbinder 97">
              <a:extLst>
                <a:ext uri="{FF2B5EF4-FFF2-40B4-BE49-F238E27FC236}">
                  <a16:creationId xmlns:a16="http://schemas.microsoft.com/office/drawing/2014/main" id="{3DD08CEC-03C5-4402-819D-7042A9DB9E4B}"/>
                </a:ext>
              </a:extLst>
            </p:cNvPr>
            <p:cNvSpPr/>
            <p:nvPr/>
          </p:nvSpPr>
          <p:spPr>
            <a:xfrm>
              <a:off x="5672266" y="4353397"/>
              <a:ext cx="973776" cy="902524"/>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9" name="Flussdiagramm: Verbinder 98">
              <a:extLst>
                <a:ext uri="{FF2B5EF4-FFF2-40B4-BE49-F238E27FC236}">
                  <a16:creationId xmlns:a16="http://schemas.microsoft.com/office/drawing/2014/main" id="{F855DE59-AAE9-4A2F-944C-0C0D9A64FE63}"/>
                </a:ext>
              </a:extLst>
            </p:cNvPr>
            <p:cNvSpPr/>
            <p:nvPr/>
          </p:nvSpPr>
          <p:spPr>
            <a:xfrm>
              <a:off x="5734118" y="5432268"/>
              <a:ext cx="973776" cy="902524"/>
            </a:xfrm>
            <a:prstGeom prst="flowChartConnector">
              <a:avLst/>
            </a:prstGeom>
            <a:ln w="1905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0" name="Flussdiagramm: Verbinder 99">
              <a:extLst>
                <a:ext uri="{FF2B5EF4-FFF2-40B4-BE49-F238E27FC236}">
                  <a16:creationId xmlns:a16="http://schemas.microsoft.com/office/drawing/2014/main" id="{FBFEF206-82CC-4F1D-901E-AD28BF6A906D}"/>
                </a:ext>
              </a:extLst>
            </p:cNvPr>
            <p:cNvSpPr/>
            <p:nvPr/>
          </p:nvSpPr>
          <p:spPr>
            <a:xfrm>
              <a:off x="7944406" y="2703395"/>
              <a:ext cx="973776" cy="902524"/>
            </a:xfrm>
            <a:prstGeom prst="flowChartConnector">
              <a:avLst/>
            </a:prstGeom>
            <a:ln w="254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1" name="Flussdiagramm: Verbinder 100">
              <a:extLst>
                <a:ext uri="{FF2B5EF4-FFF2-40B4-BE49-F238E27FC236}">
                  <a16:creationId xmlns:a16="http://schemas.microsoft.com/office/drawing/2014/main" id="{DE201DD4-3EC4-44F6-B97C-172BB24E48FA}"/>
                </a:ext>
              </a:extLst>
            </p:cNvPr>
            <p:cNvSpPr/>
            <p:nvPr/>
          </p:nvSpPr>
          <p:spPr>
            <a:xfrm>
              <a:off x="8176517" y="4588472"/>
              <a:ext cx="973776" cy="902524"/>
            </a:xfrm>
            <a:prstGeom prst="flowChartConnector">
              <a:avLst/>
            </a:prstGeom>
            <a:ln w="254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10" name="Gerade Verbindung mit Pfeil 109">
              <a:extLst>
                <a:ext uri="{FF2B5EF4-FFF2-40B4-BE49-F238E27FC236}">
                  <a16:creationId xmlns:a16="http://schemas.microsoft.com/office/drawing/2014/main" id="{CB8F80CA-9808-48E2-AA6E-ECBB57A76E0B}"/>
                </a:ext>
              </a:extLst>
            </p:cNvPr>
            <p:cNvCxnSpPr>
              <a:cxnSpLocks/>
            </p:cNvCxnSpPr>
            <p:nvPr/>
          </p:nvCxnSpPr>
          <p:spPr>
            <a:xfrm flipV="1">
              <a:off x="1558472" y="2654008"/>
              <a:ext cx="1642191" cy="89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0EAACCAB-2B6C-4F72-BD1C-84472E28A0F4}"/>
                </a:ext>
              </a:extLst>
            </p:cNvPr>
            <p:cNvCxnSpPr>
              <a:cxnSpLocks/>
            </p:cNvCxnSpPr>
            <p:nvPr/>
          </p:nvCxnSpPr>
          <p:spPr>
            <a:xfrm>
              <a:off x="1558472" y="2743818"/>
              <a:ext cx="1658989" cy="1180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415A842-5D52-4CCF-ABCA-54735B552493}"/>
                </a:ext>
              </a:extLst>
            </p:cNvPr>
            <p:cNvCxnSpPr>
              <a:cxnSpLocks/>
              <a:endCxn id="90" idx="1"/>
            </p:cNvCxnSpPr>
            <p:nvPr/>
          </p:nvCxnSpPr>
          <p:spPr>
            <a:xfrm>
              <a:off x="1558472" y="2743818"/>
              <a:ext cx="1801595" cy="24423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5" name="Textfeld 124">
              <a:extLst>
                <a:ext uri="{FF2B5EF4-FFF2-40B4-BE49-F238E27FC236}">
                  <a16:creationId xmlns:a16="http://schemas.microsoft.com/office/drawing/2014/main" id="{E0835CCB-1224-4DF7-99FC-46F0D3FB3A11}"/>
                </a:ext>
              </a:extLst>
            </p:cNvPr>
            <p:cNvSpPr txBox="1"/>
            <p:nvPr/>
          </p:nvSpPr>
          <p:spPr>
            <a:xfrm>
              <a:off x="3269322" y="1991135"/>
              <a:ext cx="684803" cy="369332"/>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de-DE" dirty="0">
                  <a:solidFill>
                    <a:srgbClr val="FF0000"/>
                  </a:solidFill>
                </a:rPr>
                <a:t>Input</a:t>
              </a:r>
            </a:p>
          </p:txBody>
        </p:sp>
        <p:sp>
          <p:nvSpPr>
            <p:cNvPr id="127" name="Textfeld 126">
              <a:extLst>
                <a:ext uri="{FF2B5EF4-FFF2-40B4-BE49-F238E27FC236}">
                  <a16:creationId xmlns:a16="http://schemas.microsoft.com/office/drawing/2014/main" id="{0665D26F-5B96-4C02-9E78-449234836CE6}"/>
                </a:ext>
              </a:extLst>
            </p:cNvPr>
            <p:cNvSpPr txBox="1"/>
            <p:nvPr/>
          </p:nvSpPr>
          <p:spPr>
            <a:xfrm>
              <a:off x="8003131" y="2226139"/>
              <a:ext cx="931665" cy="400110"/>
            </a:xfrm>
            <a:prstGeom prst="rect">
              <a:avLst/>
            </a:prstGeom>
            <a:noFill/>
          </p:spPr>
          <p:style>
            <a:lnRef idx="0">
              <a:schemeClr val="accent5"/>
            </a:lnRef>
            <a:fillRef idx="3">
              <a:schemeClr val="accent5"/>
            </a:fillRef>
            <a:effectRef idx="3">
              <a:schemeClr val="accent5"/>
            </a:effectRef>
            <a:fontRef idx="minor">
              <a:schemeClr val="lt1"/>
            </a:fontRef>
          </p:style>
          <p:txBody>
            <a:bodyPr wrap="none" rtlCol="0">
              <a:spAutoFit/>
            </a:bodyPr>
            <a:lstStyle/>
            <a:p>
              <a:r>
                <a:rPr lang="de-DE" sz="2000" dirty="0">
                  <a:solidFill>
                    <a:srgbClr val="0070C0"/>
                  </a:solidFill>
                </a:rPr>
                <a:t>Output</a:t>
              </a:r>
              <a:endParaRPr lang="de-DE" dirty="0">
                <a:solidFill>
                  <a:srgbClr val="0070C0"/>
                </a:solidFill>
              </a:endParaRPr>
            </a:p>
          </p:txBody>
        </p:sp>
        <p:cxnSp>
          <p:nvCxnSpPr>
            <p:cNvPr id="132" name="Gerade Verbindung mit Pfeil 131">
              <a:extLst>
                <a:ext uri="{FF2B5EF4-FFF2-40B4-BE49-F238E27FC236}">
                  <a16:creationId xmlns:a16="http://schemas.microsoft.com/office/drawing/2014/main" id="{77C53F4A-DCB7-4898-9A99-A379F8C45CFF}"/>
                </a:ext>
              </a:extLst>
            </p:cNvPr>
            <p:cNvCxnSpPr>
              <a:cxnSpLocks/>
            </p:cNvCxnSpPr>
            <p:nvPr/>
          </p:nvCxnSpPr>
          <p:spPr>
            <a:xfrm flipV="1">
              <a:off x="1767544" y="2985664"/>
              <a:ext cx="1544259" cy="106257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76FB3918-1328-4ACB-BBC7-71B3253B3B09}"/>
                </a:ext>
              </a:extLst>
            </p:cNvPr>
            <p:cNvCxnSpPr>
              <a:cxnSpLocks/>
              <a:endCxn id="89" idx="2"/>
            </p:cNvCxnSpPr>
            <p:nvPr/>
          </p:nvCxnSpPr>
          <p:spPr>
            <a:xfrm>
              <a:off x="1806805" y="4045733"/>
              <a:ext cx="1347530" cy="11546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81859161-9DC1-4C2A-A3FB-1E18084A87A5}"/>
                </a:ext>
              </a:extLst>
            </p:cNvPr>
            <p:cNvCxnSpPr>
              <a:cxnSpLocks/>
              <a:endCxn id="90" idx="2"/>
            </p:cNvCxnSpPr>
            <p:nvPr/>
          </p:nvCxnSpPr>
          <p:spPr>
            <a:xfrm>
              <a:off x="1767544" y="4048236"/>
              <a:ext cx="1449917" cy="14570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78CEA42-AA71-450E-AAC9-ECFAC2CC9144}"/>
                </a:ext>
              </a:extLst>
            </p:cNvPr>
            <p:cNvCxnSpPr>
              <a:cxnSpLocks/>
              <a:endCxn id="3" idx="3"/>
            </p:cNvCxnSpPr>
            <p:nvPr/>
          </p:nvCxnSpPr>
          <p:spPr>
            <a:xfrm flipV="1">
              <a:off x="1617592" y="3165330"/>
              <a:ext cx="1701881" cy="2459562"/>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D500664B-7D67-4E45-8A3B-AD49B908442F}"/>
                </a:ext>
              </a:extLst>
            </p:cNvPr>
            <p:cNvCxnSpPr>
              <a:cxnSpLocks/>
              <a:endCxn id="89" idx="3"/>
            </p:cNvCxnSpPr>
            <p:nvPr/>
          </p:nvCxnSpPr>
          <p:spPr>
            <a:xfrm flipV="1">
              <a:off x="1617592" y="4480290"/>
              <a:ext cx="1679349" cy="1144602"/>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112E5F18-9F29-4EB6-94C3-CCA1F786A85E}"/>
                </a:ext>
              </a:extLst>
            </p:cNvPr>
            <p:cNvCxnSpPr>
              <a:cxnSpLocks/>
            </p:cNvCxnSpPr>
            <p:nvPr/>
          </p:nvCxnSpPr>
          <p:spPr>
            <a:xfrm>
              <a:off x="1602430" y="5596595"/>
              <a:ext cx="1586199" cy="28297"/>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D759BD89-6F5B-45FE-B511-53A593307BA2}"/>
                </a:ext>
              </a:extLst>
            </p:cNvPr>
            <p:cNvGrpSpPr/>
            <p:nvPr/>
          </p:nvGrpSpPr>
          <p:grpSpPr>
            <a:xfrm>
              <a:off x="9943290" y="1950872"/>
              <a:ext cx="1616104" cy="3734434"/>
              <a:chOff x="9124253" y="1950120"/>
              <a:chExt cx="1616104" cy="3734434"/>
            </a:xfrm>
          </p:grpSpPr>
          <p:pic>
            <p:nvPicPr>
              <p:cNvPr id="155" name="Grafik 154">
                <a:extLst>
                  <a:ext uri="{FF2B5EF4-FFF2-40B4-BE49-F238E27FC236}">
                    <a16:creationId xmlns:a16="http://schemas.microsoft.com/office/drawing/2014/main" id="{63A49034-622C-413D-B1D2-70831B4E3EBE}"/>
                  </a:ext>
                </a:extLst>
              </p:cNvPr>
              <p:cNvPicPr>
                <a:picLocks noChangeAspect="1"/>
              </p:cNvPicPr>
              <p:nvPr/>
            </p:nvPicPr>
            <p:blipFill>
              <a:blip r:embed="rId3"/>
              <a:stretch>
                <a:fillRect/>
              </a:stretch>
            </p:blipFill>
            <p:spPr>
              <a:xfrm>
                <a:off x="9365219" y="2400225"/>
                <a:ext cx="1193383" cy="1000958"/>
              </a:xfrm>
              <a:prstGeom prst="ellipse">
                <a:avLst/>
              </a:prstGeom>
              <a:noFill/>
              <a:ln w="44450" cap="rnd">
                <a:solidFill>
                  <a:srgbClr val="0070C0"/>
                </a:solidFill>
              </a:ln>
              <a:effectLst/>
              <a:scene3d>
                <a:camera prst="orthographicFront"/>
                <a:lightRig rig="contrasting" dir="t">
                  <a:rot lat="0" lon="0" rev="3000000"/>
                </a:lightRig>
              </a:scene3d>
              <a:sp3d contourW="7620">
                <a:bevelT w="95250" h="31750"/>
                <a:contourClr>
                  <a:srgbClr val="333333"/>
                </a:contourClr>
              </a:sp3d>
            </p:spPr>
          </p:pic>
          <p:pic>
            <p:nvPicPr>
              <p:cNvPr id="157" name="Grafik 156">
                <a:extLst>
                  <a:ext uri="{FF2B5EF4-FFF2-40B4-BE49-F238E27FC236}">
                    <a16:creationId xmlns:a16="http://schemas.microsoft.com/office/drawing/2014/main" id="{291527CD-921A-41E2-A47B-0BEFE412F676}"/>
                  </a:ext>
                </a:extLst>
              </p:cNvPr>
              <p:cNvPicPr>
                <a:picLocks noChangeAspect="1"/>
              </p:cNvPicPr>
              <p:nvPr/>
            </p:nvPicPr>
            <p:blipFill>
              <a:blip r:embed="rId4"/>
              <a:stretch>
                <a:fillRect/>
              </a:stretch>
            </p:blipFill>
            <p:spPr>
              <a:xfrm>
                <a:off x="9501020" y="4362628"/>
                <a:ext cx="904737" cy="912737"/>
              </a:xfrm>
              <a:prstGeom prst="ellipse">
                <a:avLst/>
              </a:prstGeom>
              <a:ln w="63500" cap="rnd">
                <a:noFill/>
              </a:ln>
              <a:effectLst>
                <a:outerShdw blurRad="1270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8" name="Textfeld 157">
                <a:extLst>
                  <a:ext uri="{FF2B5EF4-FFF2-40B4-BE49-F238E27FC236}">
                    <a16:creationId xmlns:a16="http://schemas.microsoft.com/office/drawing/2014/main" id="{4A4A1DF9-9CE3-4006-A7D0-EA9C3D016FF7}"/>
                  </a:ext>
                </a:extLst>
              </p:cNvPr>
              <p:cNvSpPr txBox="1"/>
              <p:nvPr/>
            </p:nvSpPr>
            <p:spPr>
              <a:xfrm>
                <a:off x="9664849" y="1950120"/>
                <a:ext cx="1075508" cy="43487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rtlCol="0">
                <a:spAutoFit/>
              </a:bodyPr>
              <a:lstStyle/>
              <a:p>
                <a:r>
                  <a:rPr lang="de-DE" sz="1400" dirty="0"/>
                  <a:t>MASK</a:t>
                </a:r>
              </a:p>
            </p:txBody>
          </p:sp>
          <p:sp>
            <p:nvSpPr>
              <p:cNvPr id="159" name="Textfeld 158">
                <a:extLst>
                  <a:ext uri="{FF2B5EF4-FFF2-40B4-BE49-F238E27FC236}">
                    <a16:creationId xmlns:a16="http://schemas.microsoft.com/office/drawing/2014/main" id="{A9A7D546-03EC-4817-9A6B-1A111109227B}"/>
                  </a:ext>
                </a:extLst>
              </p:cNvPr>
              <p:cNvSpPr txBox="1"/>
              <p:nvPr/>
            </p:nvSpPr>
            <p:spPr>
              <a:xfrm>
                <a:off x="9124253" y="5249681"/>
                <a:ext cx="1552953" cy="434873"/>
              </a:xfrm>
              <a:prstGeom prst="rect">
                <a:avLst/>
              </a:prstGeom>
              <a:noFill/>
            </p:spPr>
            <p:txBody>
              <a:bodyPr wrap="none" rtlCol="0">
                <a:spAutoFit/>
              </a:bodyPr>
              <a:lstStyle/>
              <a:p>
                <a:r>
                  <a:rPr lang="de-DE" sz="1400" dirty="0">
                    <a:solidFill>
                      <a:srgbClr val="0070C0"/>
                    </a:solidFill>
                  </a:rPr>
                  <a:t>NO MASK</a:t>
                </a:r>
              </a:p>
            </p:txBody>
          </p:sp>
        </p:grpSp>
        <p:sp>
          <p:nvSpPr>
            <p:cNvPr id="28" name="Rechteck: abgerundete Ecken 27">
              <a:extLst>
                <a:ext uri="{FF2B5EF4-FFF2-40B4-BE49-F238E27FC236}">
                  <a16:creationId xmlns:a16="http://schemas.microsoft.com/office/drawing/2014/main" id="{56362122-952A-4A15-8B03-7F22D2EDEEDC}"/>
                </a:ext>
              </a:extLst>
            </p:cNvPr>
            <p:cNvSpPr/>
            <p:nvPr/>
          </p:nvSpPr>
          <p:spPr>
            <a:xfrm>
              <a:off x="624287" y="2392290"/>
              <a:ext cx="1066874" cy="812677"/>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Train Set</a:t>
              </a:r>
            </a:p>
          </p:txBody>
        </p:sp>
        <p:sp>
          <p:nvSpPr>
            <p:cNvPr id="69" name="Rechteck: abgerundete Ecken 68">
              <a:extLst>
                <a:ext uri="{FF2B5EF4-FFF2-40B4-BE49-F238E27FC236}">
                  <a16:creationId xmlns:a16="http://schemas.microsoft.com/office/drawing/2014/main" id="{0A8A7610-2AF0-4906-A81F-EE8DC8C17A30}"/>
                </a:ext>
              </a:extLst>
            </p:cNvPr>
            <p:cNvSpPr/>
            <p:nvPr/>
          </p:nvSpPr>
          <p:spPr>
            <a:xfrm>
              <a:off x="597100" y="4965940"/>
              <a:ext cx="1062021" cy="90252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b="1" dirty="0"/>
                <a:t>Valid.     Set</a:t>
              </a:r>
            </a:p>
          </p:txBody>
        </p:sp>
        <p:sp>
          <p:nvSpPr>
            <p:cNvPr id="70" name="Rechteck: abgerundete Ecken 69">
              <a:extLst>
                <a:ext uri="{FF2B5EF4-FFF2-40B4-BE49-F238E27FC236}">
                  <a16:creationId xmlns:a16="http://schemas.microsoft.com/office/drawing/2014/main" id="{0E76A4FC-E398-454C-B7E7-9B8D3ACBECC7}"/>
                </a:ext>
              </a:extLst>
            </p:cNvPr>
            <p:cNvSpPr/>
            <p:nvPr/>
          </p:nvSpPr>
          <p:spPr>
            <a:xfrm>
              <a:off x="673855" y="3785726"/>
              <a:ext cx="1172762" cy="6793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b="1" dirty="0"/>
                <a:t>Test Set</a:t>
              </a:r>
            </a:p>
          </p:txBody>
        </p:sp>
      </p:grpSp>
      <p:sp>
        <p:nvSpPr>
          <p:cNvPr id="77" name="Rechteck 76">
            <a:extLst>
              <a:ext uri="{FF2B5EF4-FFF2-40B4-BE49-F238E27FC236}">
                <a16:creationId xmlns:a16="http://schemas.microsoft.com/office/drawing/2014/main" id="{C57F7B7C-7A99-4658-B5AE-02540617D2BE}"/>
              </a:ext>
            </a:extLst>
          </p:cNvPr>
          <p:cNvSpPr/>
          <p:nvPr/>
        </p:nvSpPr>
        <p:spPr>
          <a:xfrm>
            <a:off x="0" y="0"/>
            <a:ext cx="12192000" cy="141521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a:latin typeface="Arial" panose="020B0604020202020204" pitchFamily="34" charset="0"/>
                <a:cs typeface="Arial" panose="020B0604020202020204" pitchFamily="34" charset="0"/>
              </a:rPr>
              <a:t>Convolutional Neuronale Netzwerke für Image Klassifikation</a:t>
            </a:r>
          </a:p>
        </p:txBody>
      </p:sp>
      <p:cxnSp>
        <p:nvCxnSpPr>
          <p:cNvPr id="40" name="Gerader Verbinder 39">
            <a:extLst>
              <a:ext uri="{FF2B5EF4-FFF2-40B4-BE49-F238E27FC236}">
                <a16:creationId xmlns:a16="http://schemas.microsoft.com/office/drawing/2014/main" id="{D51D11D1-D9F1-4849-B9B0-71D7380D3D11}"/>
              </a:ext>
            </a:extLst>
          </p:cNvPr>
          <p:cNvCxnSpPr>
            <a:cxnSpLocks/>
          </p:cNvCxnSpPr>
          <p:nvPr/>
        </p:nvCxnSpPr>
        <p:spPr>
          <a:xfrm>
            <a:off x="6788991" y="1439143"/>
            <a:ext cx="78059" cy="5418857"/>
          </a:xfrm>
          <a:prstGeom prst="line">
            <a:avLst/>
          </a:prstGeom>
          <a:ln w="444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72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8E2B9A1-9FB4-4A2A-94EE-9701F9B30E6B}"/>
              </a:ext>
            </a:extLst>
          </p:cNvPr>
          <p:cNvSpPr/>
          <p:nvPr/>
        </p:nvSpPr>
        <p:spPr>
          <a:xfrm>
            <a:off x="0" y="-27753"/>
            <a:ext cx="12192000" cy="11529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latin typeface="Arial Nova" panose="020B0504020202020204" pitchFamily="34" charset="0"/>
              </a:rPr>
              <a:t>Data Augmentation</a:t>
            </a:r>
          </a:p>
        </p:txBody>
      </p:sp>
      <p:sp>
        <p:nvSpPr>
          <p:cNvPr id="2" name="Datumsplatzhalter 1">
            <a:extLst>
              <a:ext uri="{FF2B5EF4-FFF2-40B4-BE49-F238E27FC236}">
                <a16:creationId xmlns:a16="http://schemas.microsoft.com/office/drawing/2014/main" id="{BD482A95-6C08-4C0E-B17A-6B49AAD8AF81}"/>
              </a:ext>
            </a:extLst>
          </p:cNvPr>
          <p:cNvSpPr>
            <a:spLocks noGrp="1"/>
          </p:cNvSpPr>
          <p:nvPr>
            <p:ph type="dt" sz="half" idx="10"/>
          </p:nvPr>
        </p:nvSpPr>
        <p:spPr/>
        <p:txBody>
          <a:bodyPr/>
          <a:lstStyle/>
          <a:p>
            <a:fld id="{1E6CA384-5C93-4D60-8B4B-BEF9E52591E9}" type="datetime1">
              <a:rPr lang="de-DE" smtClean="0"/>
              <a:t>24.04.2022</a:t>
            </a:fld>
            <a:endParaRPr lang="de-DE"/>
          </a:p>
        </p:txBody>
      </p:sp>
      <p:sp>
        <p:nvSpPr>
          <p:cNvPr id="3" name="Foliennummernplatzhalter 2">
            <a:extLst>
              <a:ext uri="{FF2B5EF4-FFF2-40B4-BE49-F238E27FC236}">
                <a16:creationId xmlns:a16="http://schemas.microsoft.com/office/drawing/2014/main" id="{528D41FB-481D-49AB-A7F2-48C85436EE81}"/>
              </a:ext>
            </a:extLst>
          </p:cNvPr>
          <p:cNvSpPr>
            <a:spLocks noGrp="1"/>
          </p:cNvSpPr>
          <p:nvPr>
            <p:ph type="sldNum" sz="quarter" idx="12"/>
          </p:nvPr>
        </p:nvSpPr>
        <p:spPr/>
        <p:txBody>
          <a:bodyPr/>
          <a:lstStyle/>
          <a:p>
            <a:fld id="{79EEF0D2-CA15-46DE-8B70-144E9BDE4EC8}" type="slidenum">
              <a:rPr lang="de-DE" smtClean="0"/>
              <a:t>26</a:t>
            </a:fld>
            <a:endParaRPr lang="de-DE"/>
          </a:p>
        </p:txBody>
      </p:sp>
      <p:pic>
        <p:nvPicPr>
          <p:cNvPr id="73" name="Grafik 72">
            <a:extLst>
              <a:ext uri="{FF2B5EF4-FFF2-40B4-BE49-F238E27FC236}">
                <a16:creationId xmlns:a16="http://schemas.microsoft.com/office/drawing/2014/main" id="{ECDBCD53-8DEA-4D21-9D2A-4FDF389610D9}"/>
              </a:ext>
            </a:extLst>
          </p:cNvPr>
          <p:cNvPicPr>
            <a:picLocks noChangeAspect="1"/>
          </p:cNvPicPr>
          <p:nvPr/>
        </p:nvPicPr>
        <p:blipFill>
          <a:blip r:embed="rId3"/>
          <a:stretch>
            <a:fillRect/>
          </a:stretch>
        </p:blipFill>
        <p:spPr>
          <a:xfrm>
            <a:off x="6096000" y="1245588"/>
            <a:ext cx="4146634" cy="2342583"/>
          </a:xfrm>
          <a:prstGeom prst="rect">
            <a:avLst/>
          </a:prstGeom>
          <a:ln>
            <a:solidFill>
              <a:schemeClr val="tx1">
                <a:lumMod val="85000"/>
                <a:lumOff val="15000"/>
              </a:schemeClr>
            </a:solidFill>
          </a:ln>
        </p:spPr>
      </p:pic>
      <p:pic>
        <p:nvPicPr>
          <p:cNvPr id="74" name="Grafik 73">
            <a:extLst>
              <a:ext uri="{FF2B5EF4-FFF2-40B4-BE49-F238E27FC236}">
                <a16:creationId xmlns:a16="http://schemas.microsoft.com/office/drawing/2014/main" id="{73FDEC97-E18F-4922-BB8F-72DE8C7BD52B}"/>
              </a:ext>
            </a:extLst>
          </p:cNvPr>
          <p:cNvPicPr>
            <a:picLocks noChangeAspect="1"/>
          </p:cNvPicPr>
          <p:nvPr/>
        </p:nvPicPr>
        <p:blipFill>
          <a:blip r:embed="rId4"/>
          <a:stretch>
            <a:fillRect/>
          </a:stretch>
        </p:blipFill>
        <p:spPr>
          <a:xfrm>
            <a:off x="6096000" y="3800969"/>
            <a:ext cx="4198805" cy="2555381"/>
          </a:xfrm>
          <a:prstGeom prst="rect">
            <a:avLst/>
          </a:prstGeom>
          <a:ln>
            <a:solidFill>
              <a:schemeClr val="tx1">
                <a:lumMod val="75000"/>
                <a:lumOff val="25000"/>
              </a:schemeClr>
            </a:solidFill>
          </a:ln>
        </p:spPr>
      </p:pic>
      <p:pic>
        <p:nvPicPr>
          <p:cNvPr id="75" name="Grafik 74">
            <a:extLst>
              <a:ext uri="{FF2B5EF4-FFF2-40B4-BE49-F238E27FC236}">
                <a16:creationId xmlns:a16="http://schemas.microsoft.com/office/drawing/2014/main" id="{D9F2F36A-ABBD-4ADF-9BB5-DE2CABEA569C}"/>
              </a:ext>
            </a:extLst>
          </p:cNvPr>
          <p:cNvPicPr>
            <a:picLocks noChangeAspect="1"/>
          </p:cNvPicPr>
          <p:nvPr/>
        </p:nvPicPr>
        <p:blipFill>
          <a:blip r:embed="rId5"/>
          <a:stretch>
            <a:fillRect/>
          </a:stretch>
        </p:blipFill>
        <p:spPr>
          <a:xfrm>
            <a:off x="444794" y="1245588"/>
            <a:ext cx="4038423" cy="2652966"/>
          </a:xfrm>
          <a:prstGeom prst="rect">
            <a:avLst/>
          </a:prstGeom>
          <a:ln>
            <a:solidFill>
              <a:schemeClr val="tx1"/>
            </a:solidFill>
          </a:ln>
        </p:spPr>
      </p:pic>
    </p:spTree>
    <p:extLst>
      <p:ext uri="{BB962C8B-B14F-4D97-AF65-F5344CB8AC3E}">
        <p14:creationId xmlns:p14="http://schemas.microsoft.com/office/powerpoint/2010/main" val="101238171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90D6B0F-9D9C-4CC7-95AE-3FF291A89F8E}"/>
              </a:ext>
            </a:extLst>
          </p:cNvPr>
          <p:cNvSpPr txBox="1"/>
          <p:nvPr/>
        </p:nvSpPr>
        <p:spPr>
          <a:xfrm>
            <a:off x="1178241" y="1057074"/>
            <a:ext cx="5729455" cy="1384995"/>
          </a:xfrm>
          <a:prstGeom prst="rect">
            <a:avLst/>
          </a:prstGeom>
          <a:noFill/>
        </p:spPr>
        <p:txBody>
          <a:bodyPr wrap="square">
            <a:spAutoFit/>
          </a:bodyPr>
          <a:lstStyle/>
          <a:p>
            <a:pPr algn="l"/>
            <a:r>
              <a:rPr lang="de-DE" sz="1400" b="1" i="0" u="none" strike="noStrike" baseline="0" dirty="0">
                <a:solidFill>
                  <a:schemeClr val="accent1"/>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a:t>
            </a:r>
            <a:r>
              <a:rPr lang="de-DE" sz="1400" b="1" i="0" u="none" strike="noStrike" baseline="0" dirty="0">
                <a:solidFill>
                  <a:schemeClr val="accent1"/>
                </a:solidFill>
                <a:latin typeface="Arial" panose="020B0604020202020204" pitchFamily="34" charset="0"/>
                <a:cs typeface="Arial" panose="020B0604020202020204" pitchFamily="34" charset="0"/>
              </a:rPr>
              <a:t>Beispiele</a:t>
            </a:r>
          </a:p>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pt-BR" sz="1400" b="1" i="0" u="none" strike="noStrike" baseline="0" dirty="0">
                <a:solidFill>
                  <a:schemeClr val="accent2"/>
                </a:solidFill>
                <a:latin typeface="Arial" panose="020B0604020202020204" pitchFamily="34" charset="0"/>
                <a:cs typeface="Arial" panose="020B0604020202020204" pitchFamily="34" charset="0"/>
              </a:rPr>
              <a:t>●</a:t>
            </a:r>
            <a:r>
              <a:rPr lang="pt-BR" sz="1400" b="1" i="0" u="none" strike="noStrike" baseline="0" dirty="0">
                <a:solidFill>
                  <a:schemeClr val="bg2">
                    <a:lumMod val="50000"/>
                  </a:schemeClr>
                </a:solidFill>
                <a:latin typeface="Arial" panose="020B0604020202020204" pitchFamily="34" charset="0"/>
                <a:cs typeface="Arial" panose="020B0604020202020204" pitchFamily="34" charset="0"/>
              </a:rPr>
              <a:t> R-CNN, Fast R-CNN, Faster R-CNN, Mask R-CNN [Facebook]</a:t>
            </a:r>
          </a:p>
          <a:p>
            <a:pPr algn="l"/>
            <a:r>
              <a:rPr lang="de-DE" sz="1400" b="1" i="0" u="none" strike="noStrike" baseline="0" dirty="0">
                <a:solidFill>
                  <a:schemeClr val="accent2"/>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R-FCN [Microsoft Research]</a:t>
            </a:r>
          </a:p>
          <a:p>
            <a:pPr algn="l"/>
            <a:endParaRPr lang="de-DE" sz="1400" b="1" i="0" u="none" strike="noStrike" baseline="0" dirty="0">
              <a:solidFill>
                <a:schemeClr val="bg2">
                  <a:lumMod val="50000"/>
                </a:schemeClr>
              </a:solidFill>
              <a:latin typeface="Arial" panose="020B0604020202020204" pitchFamily="34" charset="0"/>
              <a:cs typeface="Arial" panose="020B0604020202020204" pitchFamily="34" charset="0"/>
            </a:endParaRPr>
          </a:p>
          <a:p>
            <a:pPr algn="l"/>
            <a:r>
              <a:rPr lang="de-DE" sz="1400" b="1" i="0" u="none" strike="noStrike" baseline="0" dirty="0">
                <a:solidFill>
                  <a:schemeClr val="accent2"/>
                </a:solidFill>
                <a:latin typeface="Arial" panose="020B0604020202020204" pitchFamily="34" charset="0"/>
                <a:cs typeface="Arial" panose="020B0604020202020204" pitchFamily="34" charset="0"/>
              </a:rPr>
              <a:t>■</a:t>
            </a:r>
            <a:r>
              <a:rPr lang="de-DE" sz="1400" b="1" i="0" u="none" strike="noStrike" baseline="0" dirty="0">
                <a:solidFill>
                  <a:schemeClr val="bg2">
                    <a:lumMod val="50000"/>
                  </a:schemeClr>
                </a:solidFill>
                <a:latin typeface="Arial" panose="020B0604020202020204" pitchFamily="34" charset="0"/>
                <a:cs typeface="Arial" panose="020B0604020202020204" pitchFamily="34" charset="0"/>
              </a:rPr>
              <a:t> Gute Präzision, langsam</a:t>
            </a:r>
            <a:endParaRPr lang="de-DE" sz="1400" b="1" dirty="0">
              <a:solidFill>
                <a:schemeClr val="bg2">
                  <a:lumMod val="50000"/>
                </a:schemeClr>
              </a:solidFill>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9D828F78-FC1B-4F98-8F6A-0D0742382C6A}"/>
              </a:ext>
            </a:extLst>
          </p:cNvPr>
          <p:cNvSpPr txBox="1"/>
          <p:nvPr/>
        </p:nvSpPr>
        <p:spPr>
          <a:xfrm>
            <a:off x="6671285" y="2355006"/>
            <a:ext cx="5328560" cy="338554"/>
          </a:xfrm>
          <a:prstGeom prst="rect">
            <a:avLst/>
          </a:prstGeom>
          <a:noFill/>
        </p:spPr>
        <p:txBody>
          <a:bodyPr wrap="square">
            <a:spAutoFit/>
          </a:bodyPr>
          <a:lstStyle/>
          <a:p>
            <a:r>
              <a:rPr lang="en-US" sz="800" b="0" i="0" u="none" strike="noStrike" baseline="0" dirty="0" err="1">
                <a:solidFill>
                  <a:srgbClr val="000000"/>
                </a:solidFill>
                <a:latin typeface="ArialMT"/>
              </a:rPr>
              <a:t>Img</a:t>
            </a:r>
            <a:r>
              <a:rPr lang="en-US" sz="800" b="0" i="0" u="none" strike="noStrike" baseline="0" dirty="0">
                <a:solidFill>
                  <a:srgbClr val="000000"/>
                </a:solidFill>
                <a:latin typeface="ArialMT"/>
              </a:rPr>
              <a:t> </a:t>
            </a:r>
            <a:r>
              <a:rPr lang="en-US" sz="800" b="0" i="0" u="none" strike="noStrike" baseline="0" dirty="0" err="1">
                <a:solidFill>
                  <a:srgbClr val="000000"/>
                </a:solidFill>
                <a:latin typeface="ArialMT"/>
              </a:rPr>
              <a:t>Src</a:t>
            </a:r>
            <a:r>
              <a:rPr lang="en-US" sz="800" b="0" i="0" u="none" strike="noStrike" baseline="0" dirty="0">
                <a:solidFill>
                  <a:srgbClr val="000000"/>
                </a:solidFill>
                <a:latin typeface="ArialMT"/>
              </a:rPr>
              <a:t>: </a:t>
            </a:r>
            <a:r>
              <a:rPr lang="en-US" sz="800" b="0" i="0" u="none" strike="noStrike" baseline="0" dirty="0" err="1">
                <a:solidFill>
                  <a:srgbClr val="222222"/>
                </a:solidFill>
                <a:latin typeface="ArialMT"/>
              </a:rPr>
              <a:t>Girshick</a:t>
            </a:r>
            <a:r>
              <a:rPr lang="en-US" sz="800" b="0" i="0" u="none" strike="noStrike" baseline="0" dirty="0">
                <a:solidFill>
                  <a:srgbClr val="222222"/>
                </a:solidFill>
                <a:latin typeface="ArialMT"/>
              </a:rPr>
              <a:t>, Ross, et al. "Rich feature hierarchies for accurate object detection and semantic segmentation” 2014</a:t>
            </a:r>
            <a:endParaRPr lang="de-DE" dirty="0"/>
          </a:p>
        </p:txBody>
      </p:sp>
      <p:pic>
        <p:nvPicPr>
          <p:cNvPr id="8" name="Grafik 7">
            <a:extLst>
              <a:ext uri="{FF2B5EF4-FFF2-40B4-BE49-F238E27FC236}">
                <a16:creationId xmlns:a16="http://schemas.microsoft.com/office/drawing/2014/main" id="{12016507-D7A7-4FD2-8D4B-356AC34A520A}"/>
              </a:ext>
            </a:extLst>
          </p:cNvPr>
          <p:cNvPicPr>
            <a:picLocks noChangeAspect="1"/>
          </p:cNvPicPr>
          <p:nvPr/>
        </p:nvPicPr>
        <p:blipFill>
          <a:blip r:embed="rId3"/>
          <a:stretch>
            <a:fillRect/>
          </a:stretch>
        </p:blipFill>
        <p:spPr>
          <a:xfrm>
            <a:off x="7130939" y="967237"/>
            <a:ext cx="4070246" cy="1384995"/>
          </a:xfrm>
          <a:prstGeom prst="rect">
            <a:avLst/>
          </a:prstGeom>
        </p:spPr>
      </p:pic>
      <p:sp>
        <p:nvSpPr>
          <p:cNvPr id="3" name="Foliennummernplatzhalter 2">
            <a:extLst>
              <a:ext uri="{FF2B5EF4-FFF2-40B4-BE49-F238E27FC236}">
                <a16:creationId xmlns:a16="http://schemas.microsoft.com/office/drawing/2014/main" id="{D5FC1C43-992E-41D8-A93E-D81CB91E1D17}"/>
              </a:ext>
            </a:extLst>
          </p:cNvPr>
          <p:cNvSpPr>
            <a:spLocks noGrp="1"/>
          </p:cNvSpPr>
          <p:nvPr>
            <p:ph type="sldNum" sz="quarter" idx="12"/>
          </p:nvPr>
        </p:nvSpPr>
        <p:spPr>
          <a:xfrm>
            <a:off x="9256644" y="6359217"/>
            <a:ext cx="2743200" cy="365125"/>
          </a:xfrm>
        </p:spPr>
        <p:txBody>
          <a:bodyPr/>
          <a:lstStyle/>
          <a:p>
            <a:fld id="{92A192A0-C3F3-4E06-83AF-4DCB08E4D15E}" type="slidenum">
              <a:rPr lang="de-DE" smtClean="0"/>
              <a:t>27</a:t>
            </a:fld>
            <a:endParaRPr lang="de-DE"/>
          </a:p>
        </p:txBody>
      </p:sp>
      <p:pic>
        <p:nvPicPr>
          <p:cNvPr id="13" name="Picture 1">
            <a:extLst>
              <a:ext uri="{FF2B5EF4-FFF2-40B4-BE49-F238E27FC236}">
                <a16:creationId xmlns:a16="http://schemas.microsoft.com/office/drawing/2014/main" id="{843FED82-412A-456A-ADAB-551ED2C79D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269" y="2901522"/>
            <a:ext cx="1934397" cy="2360043"/>
          </a:xfrm>
          <a:prstGeom prst="rect">
            <a:avLst/>
          </a:prstGeom>
        </p:spPr>
      </p:pic>
      <p:sp>
        <p:nvSpPr>
          <p:cNvPr id="14" name="Rectangle 2">
            <a:extLst>
              <a:ext uri="{FF2B5EF4-FFF2-40B4-BE49-F238E27FC236}">
                <a16:creationId xmlns:a16="http://schemas.microsoft.com/office/drawing/2014/main" id="{FEFFA82F-A264-417F-B72A-F0B3C24BD332}"/>
              </a:ext>
            </a:extLst>
          </p:cNvPr>
          <p:cNvSpPr/>
          <p:nvPr/>
        </p:nvSpPr>
        <p:spPr>
          <a:xfrm>
            <a:off x="1959040" y="3236516"/>
            <a:ext cx="740663" cy="183118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Rectangle 3">
            <a:extLst>
              <a:ext uri="{FF2B5EF4-FFF2-40B4-BE49-F238E27FC236}">
                <a16:creationId xmlns:a16="http://schemas.microsoft.com/office/drawing/2014/main" id="{3188D525-6987-45FD-9F5E-F4344D4DF9BC}"/>
              </a:ext>
            </a:extLst>
          </p:cNvPr>
          <p:cNvSpPr/>
          <p:nvPr/>
        </p:nvSpPr>
        <p:spPr>
          <a:xfrm>
            <a:off x="1532635" y="3264694"/>
            <a:ext cx="584887"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Rectangle 9">
            <a:extLst>
              <a:ext uri="{FF2B5EF4-FFF2-40B4-BE49-F238E27FC236}">
                <a16:creationId xmlns:a16="http://schemas.microsoft.com/office/drawing/2014/main" id="{94B6F29E-0555-4F3C-B141-80F4C7F1F651}"/>
              </a:ext>
            </a:extLst>
          </p:cNvPr>
          <p:cNvSpPr/>
          <p:nvPr/>
        </p:nvSpPr>
        <p:spPr>
          <a:xfrm>
            <a:off x="1523687" y="3916327"/>
            <a:ext cx="310896" cy="19060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Rectangle 11">
            <a:extLst>
              <a:ext uri="{FF2B5EF4-FFF2-40B4-BE49-F238E27FC236}">
                <a16:creationId xmlns:a16="http://schemas.microsoft.com/office/drawing/2014/main" id="{FF4C5118-05B2-4E0A-93D6-406599E25A7D}"/>
              </a:ext>
            </a:extLst>
          </p:cNvPr>
          <p:cNvSpPr/>
          <p:nvPr/>
        </p:nvSpPr>
        <p:spPr>
          <a:xfrm>
            <a:off x="1825078" y="4180767"/>
            <a:ext cx="747545" cy="56792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Rectangle 13">
            <a:extLst>
              <a:ext uri="{FF2B5EF4-FFF2-40B4-BE49-F238E27FC236}">
                <a16:creationId xmlns:a16="http://schemas.microsoft.com/office/drawing/2014/main" id="{790E5822-133B-4D13-A16D-71DEF06E7D31}"/>
              </a:ext>
            </a:extLst>
          </p:cNvPr>
          <p:cNvSpPr/>
          <p:nvPr/>
        </p:nvSpPr>
        <p:spPr>
          <a:xfrm>
            <a:off x="2819381" y="3338738"/>
            <a:ext cx="471998"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Rectangle 15">
            <a:extLst>
              <a:ext uri="{FF2B5EF4-FFF2-40B4-BE49-F238E27FC236}">
                <a16:creationId xmlns:a16="http://schemas.microsoft.com/office/drawing/2014/main" id="{4A5027C5-FC54-457E-9C0B-A90AD5B8EBB3}"/>
              </a:ext>
            </a:extLst>
          </p:cNvPr>
          <p:cNvSpPr/>
          <p:nvPr/>
        </p:nvSpPr>
        <p:spPr>
          <a:xfrm>
            <a:off x="2480432" y="3557741"/>
            <a:ext cx="584886" cy="3585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0" name="Picture 18">
            <a:extLst>
              <a:ext uri="{FF2B5EF4-FFF2-40B4-BE49-F238E27FC236}">
                <a16:creationId xmlns:a16="http://schemas.microsoft.com/office/drawing/2014/main" id="{6DEDE52B-FC53-42D3-A7D4-02F7C8864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2919" y="3284204"/>
            <a:ext cx="3163209" cy="1029131"/>
          </a:xfrm>
          <a:prstGeom prst="rect">
            <a:avLst/>
          </a:prstGeom>
        </p:spPr>
      </p:pic>
      <p:sp>
        <p:nvSpPr>
          <p:cNvPr id="21" name="TextBox 33">
            <a:extLst>
              <a:ext uri="{FF2B5EF4-FFF2-40B4-BE49-F238E27FC236}">
                <a16:creationId xmlns:a16="http://schemas.microsoft.com/office/drawing/2014/main" id="{3E5F2DF2-8D85-4490-85C0-ABCD0EDFE0F9}"/>
              </a:ext>
            </a:extLst>
          </p:cNvPr>
          <p:cNvSpPr txBox="1"/>
          <p:nvPr/>
        </p:nvSpPr>
        <p:spPr>
          <a:xfrm>
            <a:off x="1007183" y="5450521"/>
            <a:ext cx="2946498" cy="923330"/>
          </a:xfrm>
          <a:prstGeom prst="rect">
            <a:avLst/>
          </a:prstGeom>
          <a:noFill/>
        </p:spPr>
        <p:txBody>
          <a:bodyPr wrap="square" rtlCol="0">
            <a:spAutoFit/>
          </a:bodyPr>
          <a:lstStyle/>
          <a:p>
            <a:r>
              <a:rPr lang="de-DE" i="1" dirty="0"/>
              <a:t>das Originalbild mit den vorgeschlagenen Regionen</a:t>
            </a:r>
          </a:p>
          <a:p>
            <a:r>
              <a:rPr lang="de-DE" i="1" dirty="0"/>
              <a:t>(nach </a:t>
            </a:r>
            <a:r>
              <a:rPr lang="hu-HU" b="1" i="1" dirty="0"/>
              <a:t>selective search</a:t>
            </a:r>
            <a:r>
              <a:rPr lang="de-DE" i="1" dirty="0"/>
              <a:t>)</a:t>
            </a:r>
          </a:p>
        </p:txBody>
      </p:sp>
      <p:sp>
        <p:nvSpPr>
          <p:cNvPr id="22" name="TextBox 34">
            <a:extLst>
              <a:ext uri="{FF2B5EF4-FFF2-40B4-BE49-F238E27FC236}">
                <a16:creationId xmlns:a16="http://schemas.microsoft.com/office/drawing/2014/main" id="{A4481DC4-14C4-49C1-B674-4F17AA563BEA}"/>
              </a:ext>
            </a:extLst>
          </p:cNvPr>
          <p:cNvSpPr txBox="1"/>
          <p:nvPr/>
        </p:nvSpPr>
        <p:spPr>
          <a:xfrm>
            <a:off x="4234070" y="4188590"/>
            <a:ext cx="3387415" cy="861774"/>
          </a:xfrm>
          <a:prstGeom prst="rect">
            <a:avLst/>
          </a:prstGeom>
          <a:noFill/>
        </p:spPr>
        <p:txBody>
          <a:bodyPr wrap="square" rtlCol="0">
            <a:spAutoFit/>
          </a:bodyPr>
          <a:lstStyle/>
          <a:p>
            <a:pPr algn="ctr"/>
            <a:r>
              <a:rPr lang="hu-HU" sz="1600" i="1" dirty="0"/>
              <a:t>CNN-Architektur ( Convolutional Neural Network) (AlexNet)</a:t>
            </a:r>
          </a:p>
          <a:p>
            <a:pPr algn="ctr"/>
            <a:r>
              <a:rPr lang="hu-HU" sz="1600" i="1" dirty="0"/>
              <a:t>für die Merkmalsextraktion</a:t>
            </a:r>
            <a:endParaRPr lang="en-GB" sz="1600" b="1" i="1" dirty="0"/>
          </a:p>
        </p:txBody>
      </p:sp>
      <p:pic>
        <p:nvPicPr>
          <p:cNvPr id="23" name="Picture 36">
            <a:extLst>
              <a:ext uri="{FF2B5EF4-FFF2-40B4-BE49-F238E27FC236}">
                <a16:creationId xmlns:a16="http://schemas.microsoft.com/office/drawing/2014/main" id="{EFCC5E6F-38A8-4FBC-8969-878717647AB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20478" y="2901523"/>
            <a:ext cx="1495738" cy="991364"/>
          </a:xfrm>
          <a:prstGeom prst="rect">
            <a:avLst/>
          </a:prstGeom>
        </p:spPr>
      </p:pic>
      <p:sp>
        <p:nvSpPr>
          <p:cNvPr id="24" name="TextBox 38">
            <a:extLst>
              <a:ext uri="{FF2B5EF4-FFF2-40B4-BE49-F238E27FC236}">
                <a16:creationId xmlns:a16="http://schemas.microsoft.com/office/drawing/2014/main" id="{92DDFA9A-B62C-45F8-A311-1AD23E8DECFD}"/>
              </a:ext>
            </a:extLst>
          </p:cNvPr>
          <p:cNvSpPr txBox="1"/>
          <p:nvPr/>
        </p:nvSpPr>
        <p:spPr>
          <a:xfrm>
            <a:off x="8420478" y="2625453"/>
            <a:ext cx="2456506" cy="615553"/>
          </a:xfrm>
          <a:prstGeom prst="rect">
            <a:avLst/>
          </a:prstGeom>
          <a:solidFill>
            <a:schemeClr val="accent4">
              <a:lumMod val="60000"/>
              <a:lumOff val="40000"/>
            </a:schemeClr>
          </a:solidFill>
        </p:spPr>
        <p:txBody>
          <a:bodyPr wrap="none" rtlCol="0">
            <a:spAutoFit/>
          </a:bodyPr>
          <a:lstStyle/>
          <a:p>
            <a:pPr algn="ctr"/>
            <a:r>
              <a:rPr lang="hu-HU" i="1" dirty="0"/>
              <a:t>support vector classifier </a:t>
            </a:r>
          </a:p>
          <a:p>
            <a:pPr algn="ctr"/>
            <a:r>
              <a:rPr lang="hu-HU" sz="1600" b="1" i="1" dirty="0"/>
              <a:t>(SVM)</a:t>
            </a:r>
          </a:p>
        </p:txBody>
      </p:sp>
      <p:cxnSp>
        <p:nvCxnSpPr>
          <p:cNvPr id="25" name="Straight Arrow Connector 41">
            <a:extLst>
              <a:ext uri="{FF2B5EF4-FFF2-40B4-BE49-F238E27FC236}">
                <a16:creationId xmlns:a16="http://schemas.microsoft.com/office/drawing/2014/main" id="{E6B53742-6A0B-47C0-9B9A-A94DC409F439}"/>
              </a:ext>
            </a:extLst>
          </p:cNvPr>
          <p:cNvCxnSpPr/>
          <p:nvPr/>
        </p:nvCxnSpPr>
        <p:spPr>
          <a:xfrm>
            <a:off x="3408904" y="3798769"/>
            <a:ext cx="54477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43">
            <a:extLst>
              <a:ext uri="{FF2B5EF4-FFF2-40B4-BE49-F238E27FC236}">
                <a16:creationId xmlns:a16="http://schemas.microsoft.com/office/drawing/2014/main" id="{02D89311-DA08-4962-AAB9-DFF22B3CAC4A}"/>
              </a:ext>
            </a:extLst>
          </p:cNvPr>
          <p:cNvCxnSpPr>
            <a:cxnSpLocks/>
          </p:cNvCxnSpPr>
          <p:nvPr/>
        </p:nvCxnSpPr>
        <p:spPr>
          <a:xfrm flipV="1">
            <a:off x="7407806" y="3280220"/>
            <a:ext cx="694976" cy="36715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1">
            <a:extLst>
              <a:ext uri="{FF2B5EF4-FFF2-40B4-BE49-F238E27FC236}">
                <a16:creationId xmlns:a16="http://schemas.microsoft.com/office/drawing/2014/main" id="{AD108364-2A12-4F71-B46B-B01F47102174}"/>
              </a:ext>
            </a:extLst>
          </p:cNvPr>
          <p:cNvCxnSpPr>
            <a:cxnSpLocks/>
          </p:cNvCxnSpPr>
          <p:nvPr/>
        </p:nvCxnSpPr>
        <p:spPr>
          <a:xfrm>
            <a:off x="7455566" y="3867486"/>
            <a:ext cx="675474" cy="38434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07284F1D-42FD-4ACA-B740-DA9B67C64986}"/>
              </a:ext>
            </a:extLst>
          </p:cNvPr>
          <p:cNvSpPr txBox="1"/>
          <p:nvPr/>
        </p:nvSpPr>
        <p:spPr>
          <a:xfrm>
            <a:off x="8549397" y="4124700"/>
            <a:ext cx="2822057" cy="646331"/>
          </a:xfrm>
          <a:prstGeom prst="rect">
            <a:avLst/>
          </a:prstGeom>
          <a:solidFill>
            <a:schemeClr val="accent2">
              <a:lumMod val="40000"/>
              <a:lumOff val="60000"/>
            </a:schemeClr>
          </a:solidFill>
        </p:spPr>
        <p:txBody>
          <a:bodyPr wrap="square">
            <a:spAutoFit/>
          </a:bodyPr>
          <a:lstStyle/>
          <a:p>
            <a:r>
              <a:rPr lang="de-DE" b="1" dirty="0"/>
              <a:t>lineares Regressions</a:t>
            </a:r>
            <a:r>
              <a:rPr lang="de-DE" dirty="0"/>
              <a:t>-Modell</a:t>
            </a:r>
          </a:p>
          <a:p>
            <a:r>
              <a:rPr lang="de-DE" dirty="0"/>
              <a:t>für die </a:t>
            </a:r>
            <a:r>
              <a:rPr lang="de-DE" b="1" dirty="0"/>
              <a:t>Bounding Boxes</a:t>
            </a:r>
          </a:p>
        </p:txBody>
      </p:sp>
      <p:pic>
        <p:nvPicPr>
          <p:cNvPr id="31" name="Picture 4">
            <a:extLst>
              <a:ext uri="{FF2B5EF4-FFF2-40B4-BE49-F238E27FC236}">
                <a16:creationId xmlns:a16="http://schemas.microsoft.com/office/drawing/2014/main" id="{BFC3334D-8341-4DE9-9418-97ACF3275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5603" y="5359825"/>
            <a:ext cx="3102203" cy="1117381"/>
          </a:xfrm>
          <a:prstGeom prst="rect">
            <a:avLst/>
          </a:prstGeom>
        </p:spPr>
      </p:pic>
      <p:sp>
        <p:nvSpPr>
          <p:cNvPr id="32" name="Pfeil: nach rechts 31">
            <a:extLst>
              <a:ext uri="{FF2B5EF4-FFF2-40B4-BE49-F238E27FC236}">
                <a16:creationId xmlns:a16="http://schemas.microsoft.com/office/drawing/2014/main" id="{0386F017-28CA-4D32-B09C-3750C31A3AD7}"/>
              </a:ext>
            </a:extLst>
          </p:cNvPr>
          <p:cNvSpPr/>
          <p:nvPr/>
        </p:nvSpPr>
        <p:spPr>
          <a:xfrm flipV="1">
            <a:off x="3261994" y="6103700"/>
            <a:ext cx="1043609" cy="138073"/>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B98227E9-2910-4A4E-94A0-F4BFBD3F6DDA}"/>
              </a:ext>
            </a:extLst>
          </p:cNvPr>
          <p:cNvSpPr/>
          <p:nvPr/>
        </p:nvSpPr>
        <p:spPr>
          <a:xfrm>
            <a:off x="0" y="-27753"/>
            <a:ext cx="12192000" cy="108482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a:latin typeface="Arial Nova" panose="020B0504020202020204" pitchFamily="34" charset="0"/>
              </a:rPr>
              <a:t>2-Stage Detektor</a:t>
            </a:r>
            <a:endParaRPr lang="de-DE" sz="6600" dirty="0">
              <a:latin typeface="Arial Nova" panose="020B0504020202020204" pitchFamily="34" charset="0"/>
            </a:endParaRPr>
          </a:p>
        </p:txBody>
      </p:sp>
    </p:spTree>
    <p:extLst>
      <p:ext uri="{BB962C8B-B14F-4D97-AF65-F5344CB8AC3E}">
        <p14:creationId xmlns:p14="http://schemas.microsoft.com/office/powerpoint/2010/main" val="4196438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4773393-5626-48B2-9AE4-5383D257FC9C}"/>
              </a:ext>
            </a:extLst>
          </p:cNvPr>
          <p:cNvSpPr txBox="1"/>
          <p:nvPr/>
        </p:nvSpPr>
        <p:spPr>
          <a:xfrm>
            <a:off x="757097" y="1392871"/>
            <a:ext cx="5419090" cy="1815882"/>
          </a:xfrm>
          <a:prstGeom prst="rect">
            <a:avLst/>
          </a:prstGeom>
          <a:noFill/>
        </p:spPr>
        <p:txBody>
          <a:bodyPr wrap="square">
            <a:spAutoFit/>
          </a:bodyPr>
          <a:lstStyle/>
          <a:p>
            <a:pPr algn="l"/>
            <a:r>
              <a:rPr lang="de-DE" sz="1600" b="0" i="0" u="none" strike="noStrike" baseline="0" dirty="0">
                <a:solidFill>
                  <a:srgbClr val="0065A7"/>
                </a:solidFill>
                <a:latin typeface="ArialMT"/>
              </a:rPr>
              <a:t>■ </a:t>
            </a:r>
            <a:r>
              <a:rPr lang="de-DE" sz="1600" b="0" i="0" u="none" strike="noStrike" baseline="0" dirty="0">
                <a:solidFill>
                  <a:schemeClr val="accent1"/>
                </a:solidFill>
                <a:latin typeface="ArialMT"/>
              </a:rPr>
              <a:t>Beispiele</a:t>
            </a:r>
          </a:p>
          <a:p>
            <a:pPr algn="l"/>
            <a:r>
              <a:rPr lang="en-US" sz="1600" b="0" i="0" u="none" strike="noStrike" baseline="0" dirty="0">
                <a:solidFill>
                  <a:schemeClr val="accent2">
                    <a:lumMod val="75000"/>
                  </a:schemeClr>
                </a:solidFill>
                <a:latin typeface="ArialMT"/>
              </a:rPr>
              <a:t>●</a:t>
            </a:r>
            <a:r>
              <a:rPr lang="en-US" sz="1600" b="0" i="0" u="none" strike="noStrike" baseline="0" dirty="0">
                <a:solidFill>
                  <a:srgbClr val="0065A7"/>
                </a:solidFill>
                <a:latin typeface="ArialMT"/>
              </a:rPr>
              <a:t> </a:t>
            </a:r>
            <a:r>
              <a:rPr lang="en-US" sz="1600" b="0" i="0" u="none" strike="noStrike" baseline="0" dirty="0">
                <a:solidFill>
                  <a:srgbClr val="434343"/>
                </a:solidFill>
                <a:latin typeface="ArialMT"/>
              </a:rPr>
              <a:t>YOLO, YOLOv2, YOLOv3 </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SSD [Google]</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DSSD [Amazon]</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RetinaNet [Facebook]</a:t>
            </a:r>
          </a:p>
          <a:p>
            <a:pPr algn="l"/>
            <a:r>
              <a:rPr lang="de-DE" sz="1600" b="0" i="0" u="none" strike="noStrike" baseline="0" dirty="0">
                <a:solidFill>
                  <a:schemeClr val="accent2">
                    <a:lumMod val="75000"/>
                  </a:schemeClr>
                </a:solidFill>
                <a:latin typeface="ArialMT"/>
              </a:rPr>
              <a:t>■</a:t>
            </a:r>
            <a:r>
              <a:rPr lang="de-DE" sz="1600" b="0" i="0" u="none" strike="noStrike" baseline="0" dirty="0">
                <a:solidFill>
                  <a:srgbClr val="0065A7"/>
                </a:solidFill>
                <a:latin typeface="ArialMT"/>
              </a:rPr>
              <a:t> </a:t>
            </a:r>
            <a:r>
              <a:rPr lang="de-DE" sz="1600" b="0" i="0" u="none" strike="noStrike" baseline="0" dirty="0">
                <a:solidFill>
                  <a:srgbClr val="434343"/>
                </a:solidFill>
                <a:latin typeface="ArialMT"/>
              </a:rPr>
              <a:t>Schneller als 2-Schritt detektoren, schlechtere Resultate</a:t>
            </a:r>
            <a:endParaRPr lang="de-DE" sz="1600" dirty="0"/>
          </a:p>
        </p:txBody>
      </p:sp>
      <p:sp>
        <p:nvSpPr>
          <p:cNvPr id="6" name="Textfeld 5">
            <a:extLst>
              <a:ext uri="{FF2B5EF4-FFF2-40B4-BE49-F238E27FC236}">
                <a16:creationId xmlns:a16="http://schemas.microsoft.com/office/drawing/2014/main" id="{184938FB-E3E6-47C0-9042-E788F0DAAE24}"/>
              </a:ext>
            </a:extLst>
          </p:cNvPr>
          <p:cNvSpPr txBox="1"/>
          <p:nvPr/>
        </p:nvSpPr>
        <p:spPr>
          <a:xfrm>
            <a:off x="7891153" y="5966134"/>
            <a:ext cx="3865418" cy="461665"/>
          </a:xfrm>
          <a:prstGeom prst="rect">
            <a:avLst/>
          </a:prstGeom>
          <a:noFill/>
        </p:spPr>
        <p:txBody>
          <a:bodyPr wrap="square">
            <a:spAutoFit/>
          </a:bodyPr>
          <a:lstStyle/>
          <a:p>
            <a:r>
              <a:rPr lang="de-DE" sz="1200" dirty="0"/>
              <a:t>https://blog.netcetera.com/object-detection-and-tracking-in-2020-f10fb6ff9af3</a:t>
            </a:r>
          </a:p>
        </p:txBody>
      </p:sp>
      <p:pic>
        <p:nvPicPr>
          <p:cNvPr id="8" name="Grafik 7">
            <a:extLst>
              <a:ext uri="{FF2B5EF4-FFF2-40B4-BE49-F238E27FC236}">
                <a16:creationId xmlns:a16="http://schemas.microsoft.com/office/drawing/2014/main" id="{D30E277D-DA1A-483C-B9AA-356C230188C9}"/>
              </a:ext>
            </a:extLst>
          </p:cNvPr>
          <p:cNvPicPr>
            <a:picLocks noChangeAspect="1"/>
          </p:cNvPicPr>
          <p:nvPr/>
        </p:nvPicPr>
        <p:blipFill>
          <a:blip r:embed="rId3"/>
          <a:stretch>
            <a:fillRect/>
          </a:stretch>
        </p:blipFill>
        <p:spPr>
          <a:xfrm>
            <a:off x="7062196" y="3574473"/>
            <a:ext cx="5021889" cy="2255718"/>
          </a:xfrm>
          <a:prstGeom prst="rect">
            <a:avLst/>
          </a:prstGeom>
          <a:ln w="25400">
            <a:solidFill>
              <a:schemeClr val="tx2">
                <a:lumMod val="75000"/>
              </a:schemeClr>
            </a:solidFill>
          </a:ln>
        </p:spPr>
      </p:pic>
      <p:sp>
        <p:nvSpPr>
          <p:cNvPr id="3" name="Foliennummernplatzhalter 2">
            <a:extLst>
              <a:ext uri="{FF2B5EF4-FFF2-40B4-BE49-F238E27FC236}">
                <a16:creationId xmlns:a16="http://schemas.microsoft.com/office/drawing/2014/main" id="{035D7F17-845A-4A24-80EB-C38921DD3FEA}"/>
              </a:ext>
            </a:extLst>
          </p:cNvPr>
          <p:cNvSpPr>
            <a:spLocks noGrp="1"/>
          </p:cNvSpPr>
          <p:nvPr>
            <p:ph type="sldNum" sz="quarter" idx="12"/>
          </p:nvPr>
        </p:nvSpPr>
        <p:spPr/>
        <p:txBody>
          <a:bodyPr/>
          <a:lstStyle/>
          <a:p>
            <a:fld id="{92A192A0-C3F3-4E06-83AF-4DCB08E4D15E}" type="slidenum">
              <a:rPr lang="de-DE" smtClean="0"/>
              <a:t>28</a:t>
            </a:fld>
            <a:endParaRPr lang="de-DE"/>
          </a:p>
        </p:txBody>
      </p:sp>
      <p:pic>
        <p:nvPicPr>
          <p:cNvPr id="15" name="Grafik 14">
            <a:extLst>
              <a:ext uri="{FF2B5EF4-FFF2-40B4-BE49-F238E27FC236}">
                <a16:creationId xmlns:a16="http://schemas.microsoft.com/office/drawing/2014/main" id="{F369F540-DF91-45E1-B5F8-C561C88580FB}"/>
              </a:ext>
            </a:extLst>
          </p:cNvPr>
          <p:cNvPicPr>
            <a:picLocks noChangeAspect="1"/>
          </p:cNvPicPr>
          <p:nvPr/>
        </p:nvPicPr>
        <p:blipFill>
          <a:blip r:embed="rId4"/>
          <a:stretch>
            <a:fillRect/>
          </a:stretch>
        </p:blipFill>
        <p:spPr>
          <a:xfrm>
            <a:off x="609255" y="3543889"/>
            <a:ext cx="6190734" cy="2316886"/>
          </a:xfrm>
          <a:prstGeom prst="rect">
            <a:avLst/>
          </a:prstGeom>
        </p:spPr>
      </p:pic>
      <p:sp>
        <p:nvSpPr>
          <p:cNvPr id="17" name="Textfeld 16">
            <a:extLst>
              <a:ext uri="{FF2B5EF4-FFF2-40B4-BE49-F238E27FC236}">
                <a16:creationId xmlns:a16="http://schemas.microsoft.com/office/drawing/2014/main" id="{48DCD199-7DA9-414B-8756-F2FBC5EB85D6}"/>
              </a:ext>
            </a:extLst>
          </p:cNvPr>
          <p:cNvSpPr txBox="1"/>
          <p:nvPr/>
        </p:nvSpPr>
        <p:spPr>
          <a:xfrm>
            <a:off x="1074275" y="5997715"/>
            <a:ext cx="4180631" cy="523220"/>
          </a:xfrm>
          <a:prstGeom prst="rect">
            <a:avLst/>
          </a:prstGeom>
          <a:noFill/>
        </p:spPr>
        <p:txBody>
          <a:bodyPr wrap="square">
            <a:spAutoFit/>
          </a:bodyPr>
          <a:lstStyle/>
          <a:p>
            <a:r>
              <a:rPr lang="de-DE" sz="1400" dirty="0">
                <a:solidFill>
                  <a:srgbClr val="002060"/>
                </a:solidFill>
              </a:rPr>
              <a:t>https://lilianweng.github.io/lil-log/2018/12/27/object-detection-part-4.html</a:t>
            </a:r>
          </a:p>
        </p:txBody>
      </p:sp>
      <p:sp>
        <p:nvSpPr>
          <p:cNvPr id="10" name="Rechteck 9">
            <a:extLst>
              <a:ext uri="{FF2B5EF4-FFF2-40B4-BE49-F238E27FC236}">
                <a16:creationId xmlns:a16="http://schemas.microsoft.com/office/drawing/2014/main" id="{A5D964C0-D5DB-4D68-8A01-239459695ABC}"/>
              </a:ext>
            </a:extLst>
          </p:cNvPr>
          <p:cNvSpPr/>
          <p:nvPr/>
        </p:nvSpPr>
        <p:spPr>
          <a:xfrm>
            <a:off x="0" y="-25965"/>
            <a:ext cx="12192000" cy="14188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rial Nova" panose="020B0504020202020204" pitchFamily="34" charset="0"/>
              </a:rPr>
              <a:t>SSD: Single Shot MultiBox Detector</a:t>
            </a:r>
            <a:endParaRPr lang="de-DE" sz="4400" dirty="0">
              <a:latin typeface="Arial Nova" panose="020B0504020202020204" pitchFamily="34" charset="0"/>
            </a:endParaRPr>
          </a:p>
        </p:txBody>
      </p:sp>
      <p:sp>
        <p:nvSpPr>
          <p:cNvPr id="2" name="Fußzeilenplatzhalter 1">
            <a:extLst>
              <a:ext uri="{FF2B5EF4-FFF2-40B4-BE49-F238E27FC236}">
                <a16:creationId xmlns:a16="http://schemas.microsoft.com/office/drawing/2014/main" id="{42953B26-26AB-4393-90A5-7F0194E396BB}"/>
              </a:ext>
            </a:extLst>
          </p:cNvPr>
          <p:cNvSpPr>
            <a:spLocks noGrp="1"/>
          </p:cNvSpPr>
          <p:nvPr>
            <p:ph type="ftr" sz="quarter" idx="11"/>
          </p:nvPr>
        </p:nvSpPr>
        <p:spPr/>
        <p:txBody>
          <a:bodyPr/>
          <a:lstStyle/>
          <a:p>
            <a:r>
              <a:rPr lang="de-DE"/>
              <a:t>Koffitse Aboudou</a:t>
            </a:r>
          </a:p>
        </p:txBody>
      </p:sp>
    </p:spTree>
    <p:extLst>
      <p:ext uri="{BB962C8B-B14F-4D97-AF65-F5344CB8AC3E}">
        <p14:creationId xmlns:p14="http://schemas.microsoft.com/office/powerpoint/2010/main" val="403939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5EDC0229-AD00-46E2-957A-4EAF4B1EE4F3}"/>
              </a:ext>
            </a:extLst>
          </p:cNvPr>
          <p:cNvSpPr txBox="1"/>
          <p:nvPr/>
        </p:nvSpPr>
        <p:spPr>
          <a:xfrm>
            <a:off x="199896" y="4801530"/>
            <a:ext cx="3734152" cy="430887"/>
          </a:xfrm>
          <a:prstGeom prst="rect">
            <a:avLst/>
          </a:prstGeom>
          <a:noFill/>
        </p:spPr>
        <p:txBody>
          <a:bodyPr wrap="square">
            <a:spAutoFit/>
          </a:bodyPr>
          <a:lstStyle/>
          <a:p>
            <a:r>
              <a:rPr lang="de-DE" sz="1100" dirty="0">
                <a:latin typeface="Arial" panose="020B0604020202020204" pitchFamily="34" charset="0"/>
                <a:cs typeface="Arial" panose="020B0604020202020204" pitchFamily="34" charset="0"/>
              </a:rPr>
              <a:t>https://towardsdatascience.com/yolo-you-only-look-once-real-time-object-detection-explained-492dc9230006</a:t>
            </a:r>
          </a:p>
        </p:txBody>
      </p:sp>
      <p:sp>
        <p:nvSpPr>
          <p:cNvPr id="8" name="Textfeld 7">
            <a:extLst>
              <a:ext uri="{FF2B5EF4-FFF2-40B4-BE49-F238E27FC236}">
                <a16:creationId xmlns:a16="http://schemas.microsoft.com/office/drawing/2014/main" id="{6B127E1F-06D9-4D40-984A-AF02D5899B30}"/>
              </a:ext>
            </a:extLst>
          </p:cNvPr>
          <p:cNvSpPr txBox="1"/>
          <p:nvPr/>
        </p:nvSpPr>
        <p:spPr>
          <a:xfrm>
            <a:off x="396674" y="1134082"/>
            <a:ext cx="4235438" cy="338554"/>
          </a:xfrm>
          <a:prstGeom prst="rect">
            <a:avLst/>
          </a:prstGeom>
          <a:noFill/>
        </p:spPr>
        <p:txBody>
          <a:bodyPr wrap="square">
            <a:spAutoFit/>
          </a:bodyPr>
          <a:lstStyle/>
          <a:p>
            <a:pPr marL="285750" indent="-285750">
              <a:buFont typeface="Wingdings" panose="05000000000000000000" pitchFamily="2" charset="2"/>
              <a:buChar char="v"/>
            </a:pPr>
            <a:r>
              <a:rPr lang="de-DE" sz="1600" b="1" dirty="0">
                <a:solidFill>
                  <a:srgbClr val="C00000"/>
                </a:solidFill>
                <a:latin typeface="Arial" panose="020B0604020202020204" pitchFamily="34" charset="0"/>
                <a:cs typeface="Arial" panose="020B0604020202020204" pitchFamily="34" charset="0"/>
              </a:rPr>
              <a:t>EINGABE UND VORVERARBEITUNG</a:t>
            </a:r>
          </a:p>
        </p:txBody>
      </p:sp>
      <p:sp>
        <p:nvSpPr>
          <p:cNvPr id="9" name="Titel 1">
            <a:extLst>
              <a:ext uri="{FF2B5EF4-FFF2-40B4-BE49-F238E27FC236}">
                <a16:creationId xmlns:a16="http://schemas.microsoft.com/office/drawing/2014/main" id="{2270F566-2528-4896-A26E-A27BA40C53F0}"/>
              </a:ext>
            </a:extLst>
          </p:cNvPr>
          <p:cNvSpPr>
            <a:spLocks noGrp="1"/>
          </p:cNvSpPr>
          <p:nvPr>
            <p:ph type="title"/>
          </p:nvPr>
        </p:nvSpPr>
        <p:spPr>
          <a:xfrm>
            <a:off x="2514393" y="344617"/>
            <a:ext cx="7482131" cy="655601"/>
          </a:xfrm>
        </p:spPr>
        <p:txBody>
          <a:bodyPr>
            <a:normAutofit/>
          </a:bodyPr>
          <a:lstStyle/>
          <a:p>
            <a:r>
              <a:rPr lang="hu-HU" sz="3600" b="1" dirty="0">
                <a:solidFill>
                  <a:srgbClr val="002060"/>
                </a:solidFill>
                <a:latin typeface="Arial" panose="020B0604020202020204" pitchFamily="34" charset="0"/>
                <a:cs typeface="Arial" panose="020B0604020202020204" pitchFamily="34" charset="0"/>
              </a:rPr>
              <a:t>You Only Look Once (YOLO)</a:t>
            </a:r>
            <a:endParaRPr lang="de-DE" sz="3600" dirty="0">
              <a:solidFill>
                <a:srgbClr val="002060"/>
              </a:solidFill>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996070E7-5052-48CA-A9AC-FE4F15567760}"/>
              </a:ext>
            </a:extLst>
          </p:cNvPr>
          <p:cNvSpPr txBox="1"/>
          <p:nvPr/>
        </p:nvSpPr>
        <p:spPr>
          <a:xfrm>
            <a:off x="4846675" y="1413982"/>
            <a:ext cx="6507125" cy="1107996"/>
          </a:xfrm>
          <a:prstGeom prst="rect">
            <a:avLst/>
          </a:prstGeom>
          <a:noFill/>
        </p:spPr>
        <p:txBody>
          <a:bodyPr wrap="square">
            <a:spAutoFit/>
          </a:bodyPr>
          <a:lstStyle/>
          <a:p>
            <a:pPr algn="just"/>
            <a:r>
              <a:rPr lang="de-DE" sz="1600" dirty="0">
                <a:solidFill>
                  <a:schemeClr val="bg2">
                    <a:lumMod val="25000"/>
                  </a:schemeClr>
                </a:solidFill>
                <a:latin typeface="Arial" panose="020B0604020202020204" pitchFamily="34" charset="0"/>
                <a:cs typeface="Arial" panose="020B0604020202020204" pitchFamily="34" charset="0"/>
              </a:rPr>
              <a:t>Zunächst teilt der YOLO-Algorithmus das Eingangsbild in ein </a:t>
            </a:r>
            <a:r>
              <a:rPr lang="de-DE" sz="1600" dirty="0" err="1">
                <a:solidFill>
                  <a:schemeClr val="bg2">
                    <a:lumMod val="25000"/>
                  </a:schemeClr>
                </a:solidFill>
                <a:latin typeface="Arial" panose="020B0604020202020204" pitchFamily="34" charset="0"/>
                <a:cs typeface="Arial" panose="020B0604020202020204" pitchFamily="34" charset="0"/>
              </a:rPr>
              <a:t>SxS</a:t>
            </a:r>
            <a:r>
              <a:rPr lang="de-DE" sz="1600" dirty="0">
                <a:solidFill>
                  <a:schemeClr val="bg2">
                    <a:lumMod val="25000"/>
                  </a:schemeClr>
                </a:solidFill>
                <a:latin typeface="Arial" panose="020B0604020202020204" pitchFamily="34" charset="0"/>
                <a:cs typeface="Arial" panose="020B0604020202020204" pitchFamily="34" charset="0"/>
              </a:rPr>
              <a:t>-Gitter auf .</a:t>
            </a:r>
            <a:r>
              <a:rPr lang="de-DE" sz="1600" dirty="0">
                <a:effectLst/>
                <a:latin typeface="Arial" panose="020B0604020202020204" pitchFamily="34" charset="0"/>
                <a:ea typeface="Calibri" panose="020F0502020204030204" pitchFamily="34" charset="0"/>
                <a:cs typeface="Arial" panose="020B0604020202020204" pitchFamily="34" charset="0"/>
              </a:rPr>
              <a:t>wenn der Mittelpunkt eines Objekts auf das Raster fällt, dann ist das Raster für die Vorhersage des Objekts zuständig.</a:t>
            </a:r>
          </a:p>
          <a:p>
            <a:pPr algn="just"/>
            <a:endParaRPr lang="de-DE" dirty="0">
              <a:solidFill>
                <a:schemeClr val="bg2">
                  <a:lumMod val="25000"/>
                </a:schemeClr>
              </a:solidFill>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1951FC91-CEA2-4EDA-A094-8894AEB711EE}"/>
              </a:ext>
            </a:extLst>
          </p:cNvPr>
          <p:cNvSpPr txBox="1"/>
          <p:nvPr/>
        </p:nvSpPr>
        <p:spPr>
          <a:xfrm>
            <a:off x="5008567" y="2398868"/>
            <a:ext cx="6345233" cy="2523768"/>
          </a:xfrm>
          <a:prstGeom prst="rect">
            <a:avLst/>
          </a:prstGeom>
          <a:noFill/>
        </p:spPr>
        <p:txBody>
          <a:bodyPr wrap="square">
            <a:spAutoFit/>
          </a:bodyPr>
          <a:lstStyle/>
          <a:p>
            <a:pPr marL="285750" indent="-285750" algn="just">
              <a:buFont typeface="Wingdings" panose="05000000000000000000" pitchFamily="2" charset="2"/>
              <a:buChar char="Ø"/>
            </a:pPr>
            <a:r>
              <a:rPr lang="de-DE" sz="1400" b="1" dirty="0">
                <a:solidFill>
                  <a:srgbClr val="C00000"/>
                </a:solidFill>
                <a:latin typeface="Arial" panose="020B0604020202020204" pitchFamily="34" charset="0"/>
                <a:cs typeface="Arial" panose="020B0604020202020204" pitchFamily="34" charset="0"/>
              </a:rPr>
              <a:t>jede Zelle kann bis zu B Bounding Boxes oder Teile von Bounding Boxes erkennen (meist ist der Wert von B   5)</a:t>
            </a:r>
          </a:p>
          <a:p>
            <a:pPr algn="just"/>
            <a:endParaRPr lang="de-DE" sz="1400" b="1" dirty="0">
              <a:solidFill>
                <a:srgbClr val="C0000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de-DE" sz="1400" b="1" dirty="0">
                <a:solidFill>
                  <a:srgbClr val="C00000"/>
                </a:solidFill>
                <a:latin typeface="Arial" panose="020B0604020202020204" pitchFamily="34" charset="0"/>
                <a:cs typeface="Arial" panose="020B0604020202020204" pitchFamily="34" charset="0"/>
              </a:rPr>
              <a:t>Jedem Objekt ist ein Bounding Box zugeordnet und jeder Bounding Box  hat eine mittlere (</a:t>
            </a:r>
            <a:r>
              <a:rPr lang="de-DE" sz="1400" b="1" dirty="0" err="1">
                <a:solidFill>
                  <a:srgbClr val="C00000"/>
                </a:solidFill>
                <a:latin typeface="Arial" panose="020B0604020202020204" pitchFamily="34" charset="0"/>
                <a:cs typeface="Arial" panose="020B0604020202020204" pitchFamily="34" charset="0"/>
              </a:rPr>
              <a:t>x,y</a:t>
            </a:r>
            <a:r>
              <a:rPr lang="de-DE" sz="1400" b="1" dirty="0">
                <a:solidFill>
                  <a:srgbClr val="C00000"/>
                </a:solidFill>
                <a:latin typeface="Arial" panose="020B0604020202020204" pitchFamily="34" charset="0"/>
                <a:cs typeface="Arial" panose="020B0604020202020204" pitchFamily="34" charset="0"/>
              </a:rPr>
              <a:t>)-Koordinate</a:t>
            </a:r>
          </a:p>
          <a:p>
            <a:pPr marL="285750" indent="-285750" algn="just">
              <a:buFont typeface="Wingdings" panose="05000000000000000000" pitchFamily="2" charset="2"/>
              <a:buChar char="Ø"/>
            </a:pPr>
            <a:endParaRPr lang="de-DE" sz="1400" dirty="0"/>
          </a:p>
          <a:p>
            <a:pPr algn="just"/>
            <a:r>
              <a:rPr lang="de-DE" sz="1400" b="1" dirty="0">
                <a:solidFill>
                  <a:schemeClr val="bg2">
                    <a:lumMod val="25000"/>
                  </a:schemeClr>
                </a:solidFill>
                <a:latin typeface="Arial" panose="020B0604020202020204" pitchFamily="34" charset="0"/>
                <a:cs typeface="Arial" panose="020B0604020202020204" pitchFamily="34" charset="0"/>
              </a:rPr>
              <a:t>Die Zelle wird das Objekt vorhersagen wo sich der (</a:t>
            </a:r>
            <a:r>
              <a:rPr lang="de-DE" sz="1400" b="1" dirty="0" err="1">
                <a:solidFill>
                  <a:schemeClr val="bg2">
                    <a:lumMod val="25000"/>
                  </a:schemeClr>
                </a:solidFill>
                <a:latin typeface="Arial" panose="020B0604020202020204" pitchFamily="34" charset="0"/>
                <a:cs typeface="Arial" panose="020B0604020202020204" pitchFamily="34" charset="0"/>
              </a:rPr>
              <a:t>x,y</a:t>
            </a:r>
            <a:r>
              <a:rPr lang="de-DE" sz="1400" b="1" dirty="0">
                <a:solidFill>
                  <a:schemeClr val="bg2">
                    <a:lumMod val="25000"/>
                  </a:schemeClr>
                </a:solidFill>
                <a:latin typeface="Arial" panose="020B0604020202020204" pitchFamily="34" charset="0"/>
                <a:cs typeface="Arial" panose="020B0604020202020204" pitchFamily="34" charset="0"/>
              </a:rPr>
              <a:t>)-Mittelpunkt befindet</a:t>
            </a:r>
          </a:p>
          <a:p>
            <a:pPr algn="just"/>
            <a:endParaRPr lang="de-DE" sz="1400" dirty="0">
              <a:latin typeface="Arial" panose="020B0604020202020204" pitchFamily="34" charset="0"/>
              <a:cs typeface="Arial" panose="020B0604020202020204" pitchFamily="34" charset="0"/>
            </a:endParaRPr>
          </a:p>
          <a:p>
            <a:pPr algn="just"/>
            <a:r>
              <a:rPr lang="de-DE" sz="1600" b="1" dirty="0">
                <a:solidFill>
                  <a:schemeClr val="accent1">
                    <a:lumMod val="75000"/>
                  </a:schemeClr>
                </a:solidFill>
                <a:latin typeface="Arial" panose="020B0604020202020204" pitchFamily="34" charset="0"/>
                <a:cs typeface="Arial" panose="020B0604020202020204" pitchFamily="34" charset="0"/>
              </a:rPr>
              <a:t>JEDE ZELLE PROGNOSTIZIERT BIS ZU 5 BOUNDING BOXES UND </a:t>
            </a:r>
            <a:r>
              <a:rPr lang="de-DE" sz="1600" b="1" dirty="0">
                <a:solidFill>
                  <a:srgbClr val="C00000"/>
                </a:solidFill>
                <a:latin typeface="Arial" panose="020B0604020202020204" pitchFamily="34" charset="0"/>
                <a:cs typeface="Arial" panose="020B0604020202020204" pitchFamily="34" charset="0"/>
              </a:rPr>
              <a:t>C KLASSENWAHRSCHEINLICHKEITEN !!!</a:t>
            </a:r>
            <a:endParaRPr lang="de-DE" sz="2000" dirty="0">
              <a:solidFill>
                <a:srgbClr val="C00000"/>
              </a:solidFill>
            </a:endParaRPr>
          </a:p>
        </p:txBody>
      </p:sp>
      <p:sp>
        <p:nvSpPr>
          <p:cNvPr id="15" name="Textfeld 14">
            <a:extLst>
              <a:ext uri="{FF2B5EF4-FFF2-40B4-BE49-F238E27FC236}">
                <a16:creationId xmlns:a16="http://schemas.microsoft.com/office/drawing/2014/main" id="{66A02918-3EFB-4D2C-A156-D48110853803}"/>
              </a:ext>
            </a:extLst>
          </p:cNvPr>
          <p:cNvSpPr txBox="1"/>
          <p:nvPr/>
        </p:nvSpPr>
        <p:spPr>
          <a:xfrm>
            <a:off x="4273398" y="5151735"/>
            <a:ext cx="7579249" cy="830997"/>
          </a:xfrm>
          <a:prstGeom prst="rect">
            <a:avLst/>
          </a:prstGeom>
          <a:noFill/>
        </p:spPr>
        <p:txBody>
          <a:bodyPr wrap="square">
            <a:spAutoFit/>
          </a:bodyPr>
          <a:lstStyle/>
          <a:p>
            <a:pPr algn="ctr"/>
            <a:r>
              <a:rPr lang="de-DE" sz="1600" dirty="0">
                <a:solidFill>
                  <a:srgbClr val="C00000"/>
                </a:solidFill>
                <a:latin typeface="Arial" panose="020B0604020202020204" pitchFamily="34" charset="0"/>
                <a:cs typeface="Arial" panose="020B0604020202020204" pitchFamily="34" charset="0"/>
              </a:rPr>
              <a:t>Was ist die C-Klasse? Dies sind die Labels im Trainingsdatensatz - YOLO-Algorithmus wurde trainiert auf dem PASCAL VOC-Datensatz (Bilder mit 20 möglichen Ausgabeklassen)</a:t>
            </a:r>
          </a:p>
        </p:txBody>
      </p:sp>
      <p:sp>
        <p:nvSpPr>
          <p:cNvPr id="17" name="Foliennummernplatzhalter 16">
            <a:extLst>
              <a:ext uri="{FF2B5EF4-FFF2-40B4-BE49-F238E27FC236}">
                <a16:creationId xmlns:a16="http://schemas.microsoft.com/office/drawing/2014/main" id="{CF66593D-3753-44BD-89FD-DEF8A4E0DF20}"/>
              </a:ext>
            </a:extLst>
          </p:cNvPr>
          <p:cNvSpPr>
            <a:spLocks noGrp="1"/>
          </p:cNvSpPr>
          <p:nvPr>
            <p:ph type="sldNum" sz="quarter" idx="12"/>
          </p:nvPr>
        </p:nvSpPr>
        <p:spPr/>
        <p:txBody>
          <a:bodyPr/>
          <a:lstStyle/>
          <a:p>
            <a:fld id="{10164E04-60C7-47A2-B4AB-F0FC98D1069F}" type="slidenum">
              <a:rPr lang="de-DE" smtClean="0"/>
              <a:t>29</a:t>
            </a:fld>
            <a:endParaRPr lang="de-DE"/>
          </a:p>
        </p:txBody>
      </p:sp>
      <p:pic>
        <p:nvPicPr>
          <p:cNvPr id="7" name="Grafik 6">
            <a:extLst>
              <a:ext uri="{FF2B5EF4-FFF2-40B4-BE49-F238E27FC236}">
                <a16:creationId xmlns:a16="http://schemas.microsoft.com/office/drawing/2014/main" id="{3D5BEE9F-38E4-4F20-9324-2611F108E85D}"/>
              </a:ext>
            </a:extLst>
          </p:cNvPr>
          <p:cNvPicPr>
            <a:picLocks noChangeAspect="1"/>
          </p:cNvPicPr>
          <p:nvPr/>
        </p:nvPicPr>
        <p:blipFill>
          <a:blip r:embed="rId3"/>
          <a:stretch>
            <a:fillRect/>
          </a:stretch>
        </p:blipFill>
        <p:spPr>
          <a:xfrm>
            <a:off x="396674" y="1701735"/>
            <a:ext cx="3894598" cy="2628633"/>
          </a:xfrm>
          <a:prstGeom prst="rect">
            <a:avLst/>
          </a:prstGeom>
        </p:spPr>
      </p:pic>
    </p:spTree>
    <p:extLst>
      <p:ext uri="{BB962C8B-B14F-4D97-AF65-F5344CB8AC3E}">
        <p14:creationId xmlns:p14="http://schemas.microsoft.com/office/powerpoint/2010/main" val="83825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38223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6600" b="1" dirty="0">
                <a:effectLst/>
                <a:latin typeface="Arial" panose="020B0604020202020204" pitchFamily="34" charset="0"/>
                <a:ea typeface="Times New Roman" panose="02020603050405020304" pitchFamily="18" charset="0"/>
                <a:cs typeface="Arial" panose="020B0604020202020204" pitchFamily="34" charset="0"/>
              </a:rPr>
              <a:t>Computer vision   </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Grafik 5">
            <a:extLst>
              <a:ext uri="{FF2B5EF4-FFF2-40B4-BE49-F238E27FC236}">
                <a16:creationId xmlns:a16="http://schemas.microsoft.com/office/drawing/2014/main" id="{55EA3D2D-901C-4C80-A220-220F42CF8672}"/>
              </a:ext>
            </a:extLst>
          </p:cNvPr>
          <p:cNvPicPr>
            <a:picLocks noChangeAspect="1"/>
          </p:cNvPicPr>
          <p:nvPr/>
        </p:nvPicPr>
        <p:blipFill>
          <a:blip r:embed="rId3"/>
          <a:stretch>
            <a:fillRect/>
          </a:stretch>
        </p:blipFill>
        <p:spPr>
          <a:xfrm>
            <a:off x="3614477" y="3240587"/>
            <a:ext cx="1799303" cy="17759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Grafik 2">
            <a:extLst>
              <a:ext uri="{FF2B5EF4-FFF2-40B4-BE49-F238E27FC236}">
                <a16:creationId xmlns:a16="http://schemas.microsoft.com/office/drawing/2014/main" id="{5335EC61-7A94-409E-A333-27F461C090F1}"/>
              </a:ext>
            </a:extLst>
          </p:cNvPr>
          <p:cNvPicPr>
            <a:picLocks noChangeAspect="1"/>
          </p:cNvPicPr>
          <p:nvPr/>
        </p:nvPicPr>
        <p:blipFill>
          <a:blip r:embed="rId4"/>
          <a:stretch>
            <a:fillRect/>
          </a:stretch>
        </p:blipFill>
        <p:spPr>
          <a:xfrm>
            <a:off x="6894473" y="2675370"/>
            <a:ext cx="4707882" cy="2629106"/>
          </a:xfrm>
          <a:prstGeom prst="rect">
            <a:avLst/>
          </a:prstGeom>
        </p:spPr>
      </p:pic>
      <p:sp>
        <p:nvSpPr>
          <p:cNvPr id="9" name="Pfeil: nach rechts 8">
            <a:extLst>
              <a:ext uri="{FF2B5EF4-FFF2-40B4-BE49-F238E27FC236}">
                <a16:creationId xmlns:a16="http://schemas.microsoft.com/office/drawing/2014/main" id="{1AE8C5E7-3E55-417A-9286-3832DB1050C6}"/>
              </a:ext>
            </a:extLst>
          </p:cNvPr>
          <p:cNvSpPr/>
          <p:nvPr/>
        </p:nvSpPr>
        <p:spPr>
          <a:xfrm>
            <a:off x="5879191" y="3989923"/>
            <a:ext cx="639097" cy="277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1136C4CF-2018-465C-848C-425BE99B2749}"/>
              </a:ext>
            </a:extLst>
          </p:cNvPr>
          <p:cNvSpPr txBox="1"/>
          <p:nvPr/>
        </p:nvSpPr>
        <p:spPr>
          <a:xfrm>
            <a:off x="318052" y="2424203"/>
            <a:ext cx="2831014" cy="2800767"/>
          </a:xfrm>
          <a:prstGeom prst="rect">
            <a:avLst/>
          </a:prstGeom>
          <a:noFill/>
        </p:spPr>
        <p:txBody>
          <a:bodyPr wrap="square">
            <a:spAutoFit/>
          </a:bodyPr>
          <a:lstStyle/>
          <a:p>
            <a:pPr algn="just"/>
            <a:r>
              <a:rPr lang="de-DE" sz="1600" b="0" i="0" dirty="0">
                <a:solidFill>
                  <a:srgbClr val="4D5156"/>
                </a:solidFill>
                <a:effectLst/>
              </a:rPr>
              <a:t>Computer Vision ist eine Wissenschaft im Grenzbereich zwischen Informatik und den Ingenieurwissenschaften und versucht die von Kameras aufgenommenen Bilder auf unterschiedlichste Art und Weise zu verarbeiten und zu analysieren, um deren Inhalt zu verstehen oder geometrische Informationen zu extrahieren.</a:t>
            </a:r>
            <a:endParaRPr lang="de-DE" sz="1600" dirty="0"/>
          </a:p>
        </p:txBody>
      </p:sp>
      <p:sp>
        <p:nvSpPr>
          <p:cNvPr id="12" name="Textfeld 11">
            <a:extLst>
              <a:ext uri="{FF2B5EF4-FFF2-40B4-BE49-F238E27FC236}">
                <a16:creationId xmlns:a16="http://schemas.microsoft.com/office/drawing/2014/main" id="{FBC56ED4-5BEB-48D9-B1E6-BD57FE469F5D}"/>
              </a:ext>
            </a:extLst>
          </p:cNvPr>
          <p:cNvSpPr txBox="1"/>
          <p:nvPr/>
        </p:nvSpPr>
        <p:spPr>
          <a:xfrm>
            <a:off x="6678560" y="5789380"/>
            <a:ext cx="3871452" cy="523220"/>
          </a:xfrm>
          <a:prstGeom prst="rect">
            <a:avLst/>
          </a:prstGeom>
          <a:noFill/>
        </p:spPr>
        <p:txBody>
          <a:bodyPr wrap="square">
            <a:spAutoFit/>
          </a:bodyPr>
          <a:lstStyle/>
          <a:p>
            <a:r>
              <a:rPr lang="de-DE" sz="1400" dirty="0"/>
              <a:t>https://www.natural-solutions.eu/blog/le-deep-learning-et-la-reconnaissance-dimage</a:t>
            </a:r>
          </a:p>
        </p:txBody>
      </p:sp>
    </p:spTree>
    <p:extLst>
      <p:ext uri="{BB962C8B-B14F-4D97-AF65-F5344CB8AC3E}">
        <p14:creationId xmlns:p14="http://schemas.microsoft.com/office/powerpoint/2010/main" val="1465059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07FC07B-18E6-4DCB-9449-A0F0527DFB1D}"/>
              </a:ext>
            </a:extLst>
          </p:cNvPr>
          <p:cNvPicPr/>
          <p:nvPr/>
        </p:nvPicPr>
        <p:blipFill>
          <a:blip r:embed="rId3">
            <a:extLst>
              <a:ext uri="{28A0092B-C50C-407E-A947-70E740481C1C}">
                <a14:useLocalDpi xmlns:a14="http://schemas.microsoft.com/office/drawing/2010/main" val="0"/>
              </a:ext>
            </a:extLst>
          </a:blip>
          <a:stretch>
            <a:fillRect/>
          </a:stretch>
        </p:blipFill>
        <p:spPr>
          <a:xfrm>
            <a:off x="501457" y="1692613"/>
            <a:ext cx="6132806" cy="4503907"/>
          </a:xfrm>
          <a:prstGeom prst="rect">
            <a:avLst/>
          </a:prstGeom>
        </p:spPr>
      </p:pic>
      <p:sp>
        <p:nvSpPr>
          <p:cNvPr id="7" name="Rechteck 6">
            <a:extLst>
              <a:ext uri="{FF2B5EF4-FFF2-40B4-BE49-F238E27FC236}">
                <a16:creationId xmlns:a16="http://schemas.microsoft.com/office/drawing/2014/main" id="{46A48418-5D46-4F48-B255-BEFCF20F56BB}"/>
              </a:ext>
            </a:extLst>
          </p:cNvPr>
          <p:cNvSpPr/>
          <p:nvPr/>
        </p:nvSpPr>
        <p:spPr>
          <a:xfrm>
            <a:off x="0" y="-25965"/>
            <a:ext cx="12192000" cy="14188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rial Nova" panose="020B0504020202020204" pitchFamily="34" charset="0"/>
              </a:rPr>
              <a:t>YOLOv3-Netzwerkarchitektur</a:t>
            </a:r>
            <a:endParaRPr lang="de-DE" sz="4400" dirty="0">
              <a:latin typeface="Arial Nova" panose="020B0504020202020204" pitchFamily="34" charset="0"/>
            </a:endParaRPr>
          </a:p>
        </p:txBody>
      </p:sp>
    </p:spTree>
    <p:extLst>
      <p:ext uri="{BB962C8B-B14F-4D97-AF65-F5344CB8AC3E}">
        <p14:creationId xmlns:p14="http://schemas.microsoft.com/office/powerpoint/2010/main" val="2293967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8404B1F-0A1B-41F4-9E7A-67A595B4CA76}"/>
              </a:ext>
            </a:extLst>
          </p:cNvPr>
          <p:cNvSpPr/>
          <p:nvPr/>
        </p:nvSpPr>
        <p:spPr>
          <a:xfrm>
            <a:off x="0" y="0"/>
            <a:ext cx="49867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25B36979-3599-43D5-B3D4-407D2DCEF723}"/>
              </a:ext>
            </a:extLst>
          </p:cNvPr>
          <p:cNvSpPr txBox="1"/>
          <p:nvPr/>
        </p:nvSpPr>
        <p:spPr>
          <a:xfrm>
            <a:off x="5342917" y="223895"/>
            <a:ext cx="4180462" cy="369332"/>
          </a:xfrm>
          <a:prstGeom prst="rect">
            <a:avLst/>
          </a:prstGeom>
          <a:noFill/>
        </p:spPr>
        <p:txBody>
          <a:bodyPr wrap="square">
            <a:spAutoFit/>
          </a:bodyPr>
          <a:lstStyle/>
          <a:p>
            <a:pPr algn="l"/>
            <a:r>
              <a:rPr lang="de-DE" b="0" i="0" dirty="0">
                <a:solidFill>
                  <a:srgbClr val="292929"/>
                </a:solidFill>
                <a:effectLst/>
                <a:latin typeface="sohne"/>
              </a:rPr>
              <a:t>YOLO v3: Besser, </a:t>
            </a:r>
            <a:r>
              <a:rPr lang="de-DE" b="0" i="1" dirty="0">
                <a:solidFill>
                  <a:srgbClr val="292929"/>
                </a:solidFill>
                <a:effectLst/>
                <a:latin typeface="sohne"/>
              </a:rPr>
              <a:t>nicht</a:t>
            </a:r>
            <a:r>
              <a:rPr lang="de-DE" b="0" i="0" dirty="0">
                <a:solidFill>
                  <a:srgbClr val="292929"/>
                </a:solidFill>
                <a:effectLst/>
                <a:latin typeface="sohne"/>
              </a:rPr>
              <a:t> schneller, stärker</a:t>
            </a:r>
          </a:p>
        </p:txBody>
      </p:sp>
    </p:spTree>
    <p:extLst>
      <p:ext uri="{BB962C8B-B14F-4D97-AF65-F5344CB8AC3E}">
        <p14:creationId xmlns:p14="http://schemas.microsoft.com/office/powerpoint/2010/main" val="17422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fik 62">
            <a:extLst>
              <a:ext uri="{FF2B5EF4-FFF2-40B4-BE49-F238E27FC236}">
                <a16:creationId xmlns:a16="http://schemas.microsoft.com/office/drawing/2014/main" id="{774AF031-F883-492A-B9BD-0DEA79669712}"/>
              </a:ext>
            </a:extLst>
          </p:cNvPr>
          <p:cNvPicPr>
            <a:picLocks noChangeAspect="1"/>
          </p:cNvPicPr>
          <p:nvPr/>
        </p:nvPicPr>
        <p:blipFill>
          <a:blip r:embed="rId3"/>
          <a:stretch>
            <a:fillRect/>
          </a:stretch>
        </p:blipFill>
        <p:spPr>
          <a:xfrm>
            <a:off x="626977" y="3297178"/>
            <a:ext cx="3358520" cy="2985938"/>
          </a:xfrm>
          <a:prstGeom prst="rect">
            <a:avLst/>
          </a:prstGeom>
        </p:spPr>
      </p:pic>
      <p:sp>
        <p:nvSpPr>
          <p:cNvPr id="2" name="Titel 1">
            <a:extLst>
              <a:ext uri="{FF2B5EF4-FFF2-40B4-BE49-F238E27FC236}">
                <a16:creationId xmlns:a16="http://schemas.microsoft.com/office/drawing/2014/main" id="{8A8BD86B-4198-4804-A631-9CE187952DA3}"/>
              </a:ext>
            </a:extLst>
          </p:cNvPr>
          <p:cNvSpPr>
            <a:spLocks noGrp="1"/>
          </p:cNvSpPr>
          <p:nvPr>
            <p:ph type="title"/>
          </p:nvPr>
        </p:nvSpPr>
        <p:spPr>
          <a:xfrm>
            <a:off x="2970097" y="439858"/>
            <a:ext cx="4348243" cy="574181"/>
          </a:xfrm>
        </p:spPr>
        <p:txBody>
          <a:bodyPr>
            <a:normAutofit fontScale="90000"/>
          </a:bodyPr>
          <a:lstStyle/>
          <a:p>
            <a:r>
              <a:rPr lang="hu-HU" sz="4400" b="1" dirty="0">
                <a:solidFill>
                  <a:srgbClr val="002060"/>
                </a:solidFill>
                <a:latin typeface="Arial" panose="020B0604020202020204" pitchFamily="34" charset="0"/>
                <a:cs typeface="Arial" panose="020B0604020202020204" pitchFamily="34" charset="0"/>
              </a:rPr>
              <a:t>YOLO</a:t>
            </a:r>
            <a:r>
              <a:rPr lang="de-DE" sz="4400" b="1" dirty="0">
                <a:solidFill>
                  <a:srgbClr val="002060"/>
                </a:solidFill>
                <a:latin typeface="Arial" panose="020B0604020202020204" pitchFamily="34" charset="0"/>
                <a:cs typeface="Arial" panose="020B0604020202020204" pitchFamily="34" charset="0"/>
              </a:rPr>
              <a:t> </a:t>
            </a:r>
            <a:r>
              <a:rPr lang="de-DE" b="1" i="0" dirty="0">
                <a:solidFill>
                  <a:srgbClr val="333333"/>
                </a:solidFill>
                <a:effectLst/>
                <a:latin typeface="Arial" panose="020B0604020202020204" pitchFamily="34" charset="0"/>
                <a:cs typeface="Arial" panose="020B0604020202020204" pitchFamily="34" charset="0"/>
              </a:rPr>
              <a:t>Training</a:t>
            </a:r>
            <a:endParaRPr lang="de-DE" b="1" dirty="0">
              <a:latin typeface="Arial" panose="020B0604020202020204" pitchFamily="34" charset="0"/>
              <a:cs typeface="Arial" panose="020B0604020202020204" pitchFamily="34" charset="0"/>
            </a:endParaRPr>
          </a:p>
        </p:txBody>
      </p:sp>
      <p:sp>
        <p:nvSpPr>
          <p:cNvPr id="4" name="Textfeld 3">
            <a:extLst>
              <a:ext uri="{FF2B5EF4-FFF2-40B4-BE49-F238E27FC236}">
                <a16:creationId xmlns:a16="http://schemas.microsoft.com/office/drawing/2014/main" id="{CEF993D8-AFB3-4C0F-8C4A-0182E515B5F8}"/>
              </a:ext>
            </a:extLst>
          </p:cNvPr>
          <p:cNvSpPr txBox="1"/>
          <p:nvPr/>
        </p:nvSpPr>
        <p:spPr>
          <a:xfrm>
            <a:off x="289189" y="1297918"/>
            <a:ext cx="5951724" cy="1569660"/>
          </a:xfrm>
          <a:prstGeom prst="rect">
            <a:avLst/>
          </a:prstGeom>
          <a:noFill/>
        </p:spPr>
        <p:txBody>
          <a:bodyPr wrap="square">
            <a:spAutoFit/>
          </a:bodyPr>
          <a:lstStyle/>
          <a:p>
            <a:pPr algn="l"/>
            <a:r>
              <a:rPr lang="de-DE" sz="1600" b="1" i="0" u="none" strike="noStrike" baseline="0" dirty="0">
                <a:solidFill>
                  <a:srgbClr val="0065A7"/>
                </a:solidFill>
                <a:latin typeface="Arial" panose="020B0604020202020204" pitchFamily="34" charset="0"/>
                <a:cs typeface="Arial" panose="020B0604020202020204" pitchFamily="34" charset="0"/>
              </a:rPr>
              <a:t>■ </a:t>
            </a:r>
            <a:r>
              <a:rPr lang="de-DE" sz="1600" b="1" i="0" u="none" strike="noStrike" baseline="0" dirty="0">
                <a:solidFill>
                  <a:srgbClr val="434343"/>
                </a:solidFill>
                <a:latin typeface="Arial" panose="020B0604020202020204" pitchFamily="34" charset="0"/>
                <a:cs typeface="Arial" panose="020B0604020202020204" pitchFamily="34" charset="0"/>
              </a:rPr>
              <a:t>7 x 7 </a:t>
            </a:r>
            <a:r>
              <a:rPr lang="de-DE" sz="1600" b="1" i="0" u="none" strike="noStrike" baseline="0" dirty="0" err="1">
                <a:solidFill>
                  <a:srgbClr val="434343"/>
                </a:solidFill>
                <a:latin typeface="Arial" panose="020B0604020202020204" pitchFamily="34" charset="0"/>
                <a:cs typeface="Arial" panose="020B0604020202020204" pitchFamily="34" charset="0"/>
              </a:rPr>
              <a:t>Grid</a:t>
            </a:r>
            <a:r>
              <a:rPr lang="de-DE" sz="1600" b="1" i="0" u="none" strike="noStrike" baseline="0" dirty="0">
                <a:solidFill>
                  <a:srgbClr val="434343"/>
                </a:solidFill>
                <a:latin typeface="Arial" panose="020B0604020202020204" pitchFamily="34" charset="0"/>
                <a:cs typeface="Arial" panose="020B0604020202020204" pitchFamily="34" charset="0"/>
              </a:rPr>
              <a:t>*</a:t>
            </a:r>
          </a:p>
          <a:p>
            <a:pPr algn="l"/>
            <a:r>
              <a:rPr lang="en-US" sz="1600" b="1" i="0" u="none" strike="noStrike" baseline="0" dirty="0">
                <a:solidFill>
                  <a:srgbClr val="0065A7"/>
                </a:solidFill>
                <a:latin typeface="Arial" panose="020B0604020202020204" pitchFamily="34" charset="0"/>
                <a:cs typeface="Arial" panose="020B0604020202020204" pitchFamily="34" charset="0"/>
              </a:rPr>
              <a:t>■ </a:t>
            </a:r>
            <a:r>
              <a:rPr lang="en-US" sz="1600" b="1" i="0" u="none" strike="noStrike" baseline="0" dirty="0">
                <a:solidFill>
                  <a:srgbClr val="434343"/>
                </a:solidFill>
                <a:latin typeface="Arial" panose="020B0604020202020204" pitchFamily="34" charset="0"/>
                <a:cs typeface="Arial" panose="020B0604020202020204" pitchFamily="34" charset="0"/>
              </a:rPr>
              <a:t>Pro </a:t>
            </a:r>
            <a:r>
              <a:rPr lang="en-US" sz="1600" b="1" i="0" u="none" strike="noStrike" baseline="0" dirty="0" err="1">
                <a:solidFill>
                  <a:srgbClr val="434343"/>
                </a:solidFill>
                <a:latin typeface="Arial" panose="020B0604020202020204" pitchFamily="34" charset="0"/>
                <a:cs typeface="Arial" panose="020B0604020202020204" pitchFamily="34" charset="0"/>
              </a:rPr>
              <a:t>Zelle</a:t>
            </a:r>
            <a:r>
              <a:rPr lang="en-US" sz="1600" b="1" i="0" u="none" strike="noStrike" baseline="0" dirty="0">
                <a:solidFill>
                  <a:srgbClr val="434343"/>
                </a:solidFill>
                <a:latin typeface="Arial" panose="020B0604020202020204" pitchFamily="34" charset="0"/>
                <a:cs typeface="Arial" panose="020B0604020202020204" pitchFamily="34" charset="0"/>
              </a:rPr>
              <a:t> 2 Bounding Boxes</a:t>
            </a:r>
          </a:p>
          <a:p>
            <a:pPr algn="l"/>
            <a:r>
              <a:rPr lang="de-DE" sz="1600" b="1" i="0" u="none" strike="noStrike" baseline="0" dirty="0">
                <a:solidFill>
                  <a:srgbClr val="0065A7"/>
                </a:solidFill>
                <a:latin typeface="Arial" panose="020B0604020202020204" pitchFamily="34" charset="0"/>
                <a:cs typeface="Arial" panose="020B0604020202020204" pitchFamily="34" charset="0"/>
              </a:rPr>
              <a:t>● </a:t>
            </a:r>
            <a:r>
              <a:rPr lang="de-DE" sz="1600" b="1" i="0" u="none" strike="noStrike" baseline="0" dirty="0">
                <a:solidFill>
                  <a:srgbClr val="434343"/>
                </a:solidFill>
                <a:latin typeface="Arial" panose="020B0604020202020204" pitchFamily="34" charset="0"/>
                <a:cs typeface="Arial" panose="020B0604020202020204" pitchFamily="34" charset="0"/>
              </a:rPr>
              <a:t>Positionierung x, y, </a:t>
            </a:r>
            <a:r>
              <a:rPr lang="de-DE" sz="1600" b="1" i="0" u="none" strike="noStrike" baseline="0" dirty="0" err="1">
                <a:solidFill>
                  <a:srgbClr val="434343"/>
                </a:solidFill>
                <a:latin typeface="Arial" panose="020B0604020202020204" pitchFamily="34" charset="0"/>
                <a:cs typeface="Arial" panose="020B0604020202020204" pitchFamily="34" charset="0"/>
              </a:rPr>
              <a:t>width</a:t>
            </a:r>
            <a:r>
              <a:rPr lang="de-DE" sz="1600" b="1" i="0" u="none" strike="noStrike" baseline="0" dirty="0">
                <a:solidFill>
                  <a:srgbClr val="434343"/>
                </a:solidFill>
                <a:latin typeface="Arial" panose="020B0604020202020204" pitchFamily="34" charset="0"/>
                <a:cs typeface="Arial" panose="020B0604020202020204" pitchFamily="34" charset="0"/>
              </a:rPr>
              <a:t>, </a:t>
            </a:r>
            <a:r>
              <a:rPr lang="de-DE" sz="1600" b="1" i="0" u="none" strike="noStrike" baseline="0" dirty="0" err="1">
                <a:solidFill>
                  <a:srgbClr val="434343"/>
                </a:solidFill>
                <a:latin typeface="Arial" panose="020B0604020202020204" pitchFamily="34" charset="0"/>
                <a:cs typeface="Arial" panose="020B0604020202020204" pitchFamily="34" charset="0"/>
              </a:rPr>
              <a:t>height</a:t>
            </a:r>
            <a:endParaRPr lang="de-DE" sz="1600" b="1" i="0" u="none" strike="noStrike" baseline="0" dirty="0">
              <a:solidFill>
                <a:srgbClr val="434343"/>
              </a:solidFill>
              <a:latin typeface="Arial" panose="020B0604020202020204" pitchFamily="34" charset="0"/>
              <a:cs typeface="Arial" panose="020B0604020202020204" pitchFamily="34" charset="0"/>
            </a:endParaRPr>
          </a:p>
          <a:p>
            <a:pPr algn="l"/>
            <a:r>
              <a:rPr lang="de-DE" sz="1600" b="1" i="0" u="none" strike="noStrike" baseline="0" dirty="0">
                <a:solidFill>
                  <a:srgbClr val="0065A7"/>
                </a:solidFill>
                <a:latin typeface="Arial" panose="020B0604020202020204" pitchFamily="34" charset="0"/>
                <a:cs typeface="Arial" panose="020B0604020202020204" pitchFamily="34" charset="0"/>
              </a:rPr>
              <a:t>● </a:t>
            </a:r>
            <a:r>
              <a:rPr lang="de-DE" sz="1600" b="1" i="0" u="none" strike="noStrike" baseline="0" dirty="0">
                <a:solidFill>
                  <a:srgbClr val="434343"/>
                </a:solidFill>
                <a:latin typeface="Arial" panose="020B0604020202020204" pitchFamily="34" charset="0"/>
                <a:cs typeface="Arial" panose="020B0604020202020204" pitchFamily="34" charset="0"/>
              </a:rPr>
              <a:t>Wahrscheinlichkeit der </a:t>
            </a:r>
            <a:r>
              <a:rPr lang="de-DE" sz="1600" b="1" i="0" u="none" strike="noStrike" baseline="0" dirty="0" err="1">
                <a:solidFill>
                  <a:srgbClr val="434343"/>
                </a:solidFill>
                <a:latin typeface="Arial" panose="020B0604020202020204" pitchFamily="34" charset="0"/>
                <a:cs typeface="Arial" panose="020B0604020202020204" pitchFamily="34" charset="0"/>
              </a:rPr>
              <a:t>korrektheit</a:t>
            </a:r>
            <a:r>
              <a:rPr lang="de-DE" sz="1600" b="1" i="0" u="none" strike="noStrike" baseline="0" dirty="0">
                <a:solidFill>
                  <a:srgbClr val="434343"/>
                </a:solidFill>
                <a:latin typeface="Arial" panose="020B0604020202020204" pitchFamily="34" charset="0"/>
                <a:cs typeface="Arial" panose="020B0604020202020204" pitchFamily="34" charset="0"/>
              </a:rPr>
              <a:t> der Bounding Box </a:t>
            </a:r>
            <a:r>
              <a:rPr lang="de-DE" sz="1600" b="1" i="0" u="none" strike="noStrike" baseline="0" dirty="0" err="1">
                <a:solidFill>
                  <a:srgbClr val="434343"/>
                </a:solidFill>
                <a:latin typeface="Arial" panose="020B0604020202020204" pitchFamily="34" charset="0"/>
                <a:cs typeface="Arial" panose="020B0604020202020204" pitchFamily="34" charset="0"/>
              </a:rPr>
              <a:t>IoU</a:t>
            </a:r>
            <a:endParaRPr lang="de-DE" sz="1600" b="1" i="0" u="none" strike="noStrike" baseline="0" dirty="0">
              <a:solidFill>
                <a:srgbClr val="434343"/>
              </a:solidFill>
              <a:latin typeface="Arial" panose="020B0604020202020204" pitchFamily="34" charset="0"/>
              <a:cs typeface="Arial" panose="020B0604020202020204" pitchFamily="34" charset="0"/>
            </a:endParaRPr>
          </a:p>
          <a:p>
            <a:pPr algn="l"/>
            <a:r>
              <a:rPr lang="de-DE" sz="1600" b="1" i="0" u="none" strike="noStrike" baseline="0" dirty="0">
                <a:solidFill>
                  <a:srgbClr val="0065A7"/>
                </a:solidFill>
                <a:latin typeface="Arial" panose="020B0604020202020204" pitchFamily="34" charset="0"/>
                <a:cs typeface="Arial" panose="020B0604020202020204" pitchFamily="34" charset="0"/>
              </a:rPr>
              <a:t>■ </a:t>
            </a:r>
            <a:r>
              <a:rPr lang="de-DE" sz="1600" b="1" i="0" u="none" strike="noStrike" baseline="0" dirty="0">
                <a:solidFill>
                  <a:srgbClr val="434343"/>
                </a:solidFill>
                <a:latin typeface="Arial" panose="020B0604020202020204" pitchFamily="34" charset="0"/>
                <a:cs typeface="Arial" panose="020B0604020202020204" pitchFamily="34" charset="0"/>
              </a:rPr>
              <a:t>20 Klassen (Pascal VOC)</a:t>
            </a:r>
          </a:p>
          <a:p>
            <a:pPr algn="l"/>
            <a:r>
              <a:rPr lang="de-DE" sz="1600" b="1" i="0" u="none" strike="noStrike" baseline="0" dirty="0">
                <a:solidFill>
                  <a:srgbClr val="0065A7"/>
                </a:solidFill>
                <a:latin typeface="Arial" panose="020B0604020202020204" pitchFamily="34" charset="0"/>
                <a:cs typeface="Arial" panose="020B0604020202020204" pitchFamily="34" charset="0"/>
              </a:rPr>
              <a:t>■ </a:t>
            </a:r>
            <a:r>
              <a:rPr lang="de-DE" sz="1600" b="1" i="0" u="none" strike="noStrike" baseline="0" dirty="0">
                <a:solidFill>
                  <a:srgbClr val="434343"/>
                </a:solidFill>
                <a:latin typeface="Arial" panose="020B0604020202020204" pitchFamily="34" charset="0"/>
                <a:cs typeface="Arial" panose="020B0604020202020204" pitchFamily="34" charset="0"/>
              </a:rPr>
              <a:t>7 x 7 x (2*5+20)</a:t>
            </a:r>
            <a:endParaRPr lang="de-DE" sz="1600" b="1" dirty="0">
              <a:latin typeface="Arial" panose="020B0604020202020204" pitchFamily="34" charset="0"/>
              <a:cs typeface="Arial" panose="020B0604020202020204" pitchFamily="34" charset="0"/>
            </a:endParaRPr>
          </a:p>
        </p:txBody>
      </p:sp>
      <p:grpSp>
        <p:nvGrpSpPr>
          <p:cNvPr id="64" name="Gruppieren 63">
            <a:extLst>
              <a:ext uri="{FF2B5EF4-FFF2-40B4-BE49-F238E27FC236}">
                <a16:creationId xmlns:a16="http://schemas.microsoft.com/office/drawing/2014/main" id="{FB8F3407-988D-40C0-9DD6-D0950905AE86}"/>
              </a:ext>
            </a:extLst>
          </p:cNvPr>
          <p:cNvGrpSpPr/>
          <p:nvPr/>
        </p:nvGrpSpPr>
        <p:grpSpPr>
          <a:xfrm>
            <a:off x="626977" y="3301188"/>
            <a:ext cx="3355404" cy="2983385"/>
            <a:chOff x="5094009" y="3284283"/>
            <a:chExt cx="3355404" cy="2983385"/>
          </a:xfrm>
        </p:grpSpPr>
        <p:grpSp>
          <p:nvGrpSpPr>
            <p:cNvPr id="13" name="Gruppieren 12">
              <a:extLst>
                <a:ext uri="{FF2B5EF4-FFF2-40B4-BE49-F238E27FC236}">
                  <a16:creationId xmlns:a16="http://schemas.microsoft.com/office/drawing/2014/main" id="{A84CE2C0-7026-4EF8-9210-A3A11A3572E5}"/>
                </a:ext>
              </a:extLst>
            </p:cNvPr>
            <p:cNvGrpSpPr/>
            <p:nvPr/>
          </p:nvGrpSpPr>
          <p:grpSpPr>
            <a:xfrm>
              <a:off x="5094009" y="3708446"/>
              <a:ext cx="3355404" cy="423067"/>
              <a:chOff x="981307" y="3836020"/>
              <a:chExt cx="3520986" cy="458780"/>
            </a:xfrm>
            <a:noFill/>
          </p:grpSpPr>
          <p:sp>
            <p:nvSpPr>
              <p:cNvPr id="5" name="Rechteck 4">
                <a:extLst>
                  <a:ext uri="{FF2B5EF4-FFF2-40B4-BE49-F238E27FC236}">
                    <a16:creationId xmlns:a16="http://schemas.microsoft.com/office/drawing/2014/main" id="{8C3F5444-3E9F-4AE2-92AA-E48BEBD4938D}"/>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 name="Rechteck 5">
                <a:extLst>
                  <a:ext uri="{FF2B5EF4-FFF2-40B4-BE49-F238E27FC236}">
                    <a16:creationId xmlns:a16="http://schemas.microsoft.com/office/drawing/2014/main" id="{B21E4D2C-553B-4E2B-8E0C-1E8EBB9CA6E9}"/>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8" name="Rechteck 7">
                <a:extLst>
                  <a:ext uri="{FF2B5EF4-FFF2-40B4-BE49-F238E27FC236}">
                    <a16:creationId xmlns:a16="http://schemas.microsoft.com/office/drawing/2014/main" id="{61D38012-D272-4FC3-81C1-70DFB13DD3B7}"/>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9" name="Rechteck 8">
                <a:extLst>
                  <a:ext uri="{FF2B5EF4-FFF2-40B4-BE49-F238E27FC236}">
                    <a16:creationId xmlns:a16="http://schemas.microsoft.com/office/drawing/2014/main" id="{41E3CC02-B195-4911-BCE6-3A7E84D746B6}"/>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0" name="Rechteck 9">
                <a:extLst>
                  <a:ext uri="{FF2B5EF4-FFF2-40B4-BE49-F238E27FC236}">
                    <a16:creationId xmlns:a16="http://schemas.microsoft.com/office/drawing/2014/main" id="{3C257326-F18D-4210-BDCF-9D3F40A4F8FB}"/>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1" name="Rechteck 10">
                <a:extLst>
                  <a:ext uri="{FF2B5EF4-FFF2-40B4-BE49-F238E27FC236}">
                    <a16:creationId xmlns:a16="http://schemas.microsoft.com/office/drawing/2014/main" id="{F64A4B22-C799-4233-8BEC-DE9211F134C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2" name="Rechteck 11">
                <a:extLst>
                  <a:ext uri="{FF2B5EF4-FFF2-40B4-BE49-F238E27FC236}">
                    <a16:creationId xmlns:a16="http://schemas.microsoft.com/office/drawing/2014/main" id="{C0CB0E4C-0A4A-48A6-844F-7F28E2294936}"/>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14" name="Gruppieren 13">
              <a:extLst>
                <a:ext uri="{FF2B5EF4-FFF2-40B4-BE49-F238E27FC236}">
                  <a16:creationId xmlns:a16="http://schemas.microsoft.com/office/drawing/2014/main" id="{819A342F-156F-4AF4-BC3C-B76C28C4D341}"/>
                </a:ext>
              </a:extLst>
            </p:cNvPr>
            <p:cNvGrpSpPr/>
            <p:nvPr/>
          </p:nvGrpSpPr>
          <p:grpSpPr>
            <a:xfrm>
              <a:off x="5094009" y="4142284"/>
              <a:ext cx="3355404" cy="423067"/>
              <a:chOff x="981307" y="3836020"/>
              <a:chExt cx="3520986" cy="458780"/>
            </a:xfrm>
            <a:noFill/>
          </p:grpSpPr>
          <p:sp>
            <p:nvSpPr>
              <p:cNvPr id="15" name="Rechteck 14">
                <a:extLst>
                  <a:ext uri="{FF2B5EF4-FFF2-40B4-BE49-F238E27FC236}">
                    <a16:creationId xmlns:a16="http://schemas.microsoft.com/office/drawing/2014/main" id="{788AD7BB-8F27-47B5-BC58-E8B3D85CE4E2}"/>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6" name="Rechteck 15">
                <a:extLst>
                  <a:ext uri="{FF2B5EF4-FFF2-40B4-BE49-F238E27FC236}">
                    <a16:creationId xmlns:a16="http://schemas.microsoft.com/office/drawing/2014/main" id="{48CA033F-325E-41C9-9CD7-712859CBBE89}"/>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7" name="Rechteck 16">
                <a:extLst>
                  <a:ext uri="{FF2B5EF4-FFF2-40B4-BE49-F238E27FC236}">
                    <a16:creationId xmlns:a16="http://schemas.microsoft.com/office/drawing/2014/main" id="{2582949E-15C9-4E11-8E2F-9DF508EED4DF}"/>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8" name="Rechteck 17">
                <a:extLst>
                  <a:ext uri="{FF2B5EF4-FFF2-40B4-BE49-F238E27FC236}">
                    <a16:creationId xmlns:a16="http://schemas.microsoft.com/office/drawing/2014/main" id="{E886EF49-AD72-4ABD-ABE7-3198261B50B1}"/>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19" name="Rechteck 18">
                <a:extLst>
                  <a:ext uri="{FF2B5EF4-FFF2-40B4-BE49-F238E27FC236}">
                    <a16:creationId xmlns:a16="http://schemas.microsoft.com/office/drawing/2014/main" id="{3A8EBC7F-01AA-4F10-B255-347EFDD24F1C}"/>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0" name="Rechteck 19">
                <a:extLst>
                  <a:ext uri="{FF2B5EF4-FFF2-40B4-BE49-F238E27FC236}">
                    <a16:creationId xmlns:a16="http://schemas.microsoft.com/office/drawing/2014/main" id="{AE1462F5-86A1-4FF8-9F59-C1D2DBBD3B9F}"/>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1" name="Rechteck 20">
                <a:extLst>
                  <a:ext uri="{FF2B5EF4-FFF2-40B4-BE49-F238E27FC236}">
                    <a16:creationId xmlns:a16="http://schemas.microsoft.com/office/drawing/2014/main" id="{5AE7AECA-0F21-46E7-9E35-7847DC8D84E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22" name="Gruppieren 21">
              <a:extLst>
                <a:ext uri="{FF2B5EF4-FFF2-40B4-BE49-F238E27FC236}">
                  <a16:creationId xmlns:a16="http://schemas.microsoft.com/office/drawing/2014/main" id="{ED709F96-C912-4535-BE77-A60CBBCACB99}"/>
                </a:ext>
              </a:extLst>
            </p:cNvPr>
            <p:cNvGrpSpPr/>
            <p:nvPr/>
          </p:nvGrpSpPr>
          <p:grpSpPr>
            <a:xfrm>
              <a:off x="5094009" y="4567904"/>
              <a:ext cx="3355404" cy="423067"/>
              <a:chOff x="981307" y="3836020"/>
              <a:chExt cx="3520986" cy="458780"/>
            </a:xfrm>
            <a:noFill/>
          </p:grpSpPr>
          <p:sp>
            <p:nvSpPr>
              <p:cNvPr id="23" name="Rechteck 22">
                <a:extLst>
                  <a:ext uri="{FF2B5EF4-FFF2-40B4-BE49-F238E27FC236}">
                    <a16:creationId xmlns:a16="http://schemas.microsoft.com/office/drawing/2014/main" id="{08B82229-DB23-4092-9520-6B6F2DFFA380}"/>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4" name="Rechteck 23">
                <a:extLst>
                  <a:ext uri="{FF2B5EF4-FFF2-40B4-BE49-F238E27FC236}">
                    <a16:creationId xmlns:a16="http://schemas.microsoft.com/office/drawing/2014/main" id="{6DC61804-A45E-4575-82B4-0B11D6AB3C93}"/>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5" name="Rechteck 24">
                <a:extLst>
                  <a:ext uri="{FF2B5EF4-FFF2-40B4-BE49-F238E27FC236}">
                    <a16:creationId xmlns:a16="http://schemas.microsoft.com/office/drawing/2014/main" id="{62573B1F-9BA9-479D-AAD5-557D489A1F24}"/>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6" name="Rechteck 25">
                <a:extLst>
                  <a:ext uri="{FF2B5EF4-FFF2-40B4-BE49-F238E27FC236}">
                    <a16:creationId xmlns:a16="http://schemas.microsoft.com/office/drawing/2014/main" id="{7D93CCB5-B702-42BA-9DBD-36CAC594A9F4}"/>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7" name="Rechteck 26">
                <a:extLst>
                  <a:ext uri="{FF2B5EF4-FFF2-40B4-BE49-F238E27FC236}">
                    <a16:creationId xmlns:a16="http://schemas.microsoft.com/office/drawing/2014/main" id="{B4D7FD7D-56FE-4D0F-9163-CB8B8FDAE091}"/>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8" name="Rechteck 27">
                <a:extLst>
                  <a:ext uri="{FF2B5EF4-FFF2-40B4-BE49-F238E27FC236}">
                    <a16:creationId xmlns:a16="http://schemas.microsoft.com/office/drawing/2014/main" id="{821DC765-9C6C-4B6B-98B9-17CBC0BC528D}"/>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29" name="Rechteck 28">
                <a:extLst>
                  <a:ext uri="{FF2B5EF4-FFF2-40B4-BE49-F238E27FC236}">
                    <a16:creationId xmlns:a16="http://schemas.microsoft.com/office/drawing/2014/main" id="{0E566A25-7A32-45D5-AF93-9AD119FF59D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30" name="Gruppieren 29">
              <a:extLst>
                <a:ext uri="{FF2B5EF4-FFF2-40B4-BE49-F238E27FC236}">
                  <a16:creationId xmlns:a16="http://schemas.microsoft.com/office/drawing/2014/main" id="{0CF73C4F-3747-423F-8069-4C489BA9B8B3}"/>
                </a:ext>
              </a:extLst>
            </p:cNvPr>
            <p:cNvGrpSpPr/>
            <p:nvPr/>
          </p:nvGrpSpPr>
          <p:grpSpPr>
            <a:xfrm>
              <a:off x="5094009" y="4988057"/>
              <a:ext cx="3355404" cy="423067"/>
              <a:chOff x="981307" y="3836020"/>
              <a:chExt cx="3520986" cy="458780"/>
            </a:xfrm>
            <a:noFill/>
          </p:grpSpPr>
          <p:sp>
            <p:nvSpPr>
              <p:cNvPr id="31" name="Rechteck 30">
                <a:extLst>
                  <a:ext uri="{FF2B5EF4-FFF2-40B4-BE49-F238E27FC236}">
                    <a16:creationId xmlns:a16="http://schemas.microsoft.com/office/drawing/2014/main" id="{B9252334-95EA-4981-BA8B-C0A6D8B954B9}"/>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2" name="Rechteck 31">
                <a:extLst>
                  <a:ext uri="{FF2B5EF4-FFF2-40B4-BE49-F238E27FC236}">
                    <a16:creationId xmlns:a16="http://schemas.microsoft.com/office/drawing/2014/main" id="{CB5B3A23-4835-4F3C-9199-611721DEF384}"/>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3" name="Rechteck 32">
                <a:extLst>
                  <a:ext uri="{FF2B5EF4-FFF2-40B4-BE49-F238E27FC236}">
                    <a16:creationId xmlns:a16="http://schemas.microsoft.com/office/drawing/2014/main" id="{0A5F1224-E8BC-4C68-8E0B-8F1F346153F2}"/>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4" name="Rechteck 33">
                <a:extLst>
                  <a:ext uri="{FF2B5EF4-FFF2-40B4-BE49-F238E27FC236}">
                    <a16:creationId xmlns:a16="http://schemas.microsoft.com/office/drawing/2014/main" id="{C96A5E44-D9A0-46AF-ACAE-849208034699}"/>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5" name="Rechteck 34">
                <a:extLst>
                  <a:ext uri="{FF2B5EF4-FFF2-40B4-BE49-F238E27FC236}">
                    <a16:creationId xmlns:a16="http://schemas.microsoft.com/office/drawing/2014/main" id="{488F8FFF-0683-4E50-AADC-21F728556A72}"/>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6" name="Rechteck 35">
                <a:extLst>
                  <a:ext uri="{FF2B5EF4-FFF2-40B4-BE49-F238E27FC236}">
                    <a16:creationId xmlns:a16="http://schemas.microsoft.com/office/drawing/2014/main" id="{67DD9965-3A93-40B9-B782-5721B6D75716}"/>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37" name="Rechteck 36">
                <a:extLst>
                  <a:ext uri="{FF2B5EF4-FFF2-40B4-BE49-F238E27FC236}">
                    <a16:creationId xmlns:a16="http://schemas.microsoft.com/office/drawing/2014/main" id="{8E1EBF02-295D-4186-A4E0-FE51AED67B0F}"/>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38" name="Gruppieren 37">
              <a:extLst>
                <a:ext uri="{FF2B5EF4-FFF2-40B4-BE49-F238E27FC236}">
                  <a16:creationId xmlns:a16="http://schemas.microsoft.com/office/drawing/2014/main" id="{8B644198-CEF2-4304-93CC-70EBB654A844}"/>
                </a:ext>
              </a:extLst>
            </p:cNvPr>
            <p:cNvGrpSpPr/>
            <p:nvPr/>
          </p:nvGrpSpPr>
          <p:grpSpPr>
            <a:xfrm>
              <a:off x="5094009" y="5408210"/>
              <a:ext cx="3355404" cy="423067"/>
              <a:chOff x="981307" y="3836020"/>
              <a:chExt cx="3520986" cy="458780"/>
            </a:xfrm>
            <a:noFill/>
          </p:grpSpPr>
          <p:sp>
            <p:nvSpPr>
              <p:cNvPr id="39" name="Rechteck 38">
                <a:extLst>
                  <a:ext uri="{FF2B5EF4-FFF2-40B4-BE49-F238E27FC236}">
                    <a16:creationId xmlns:a16="http://schemas.microsoft.com/office/drawing/2014/main" id="{7DC38543-54F8-4B26-832B-7D13E69AE68C}"/>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0" name="Rechteck 39">
                <a:extLst>
                  <a:ext uri="{FF2B5EF4-FFF2-40B4-BE49-F238E27FC236}">
                    <a16:creationId xmlns:a16="http://schemas.microsoft.com/office/drawing/2014/main" id="{7E89C3EB-076E-4CAC-94AA-BDD58FE78E3C}"/>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1" name="Rechteck 40">
                <a:extLst>
                  <a:ext uri="{FF2B5EF4-FFF2-40B4-BE49-F238E27FC236}">
                    <a16:creationId xmlns:a16="http://schemas.microsoft.com/office/drawing/2014/main" id="{3215859D-54B4-4A79-9E7D-3F00E4B8128B}"/>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2" name="Rechteck 41">
                <a:extLst>
                  <a:ext uri="{FF2B5EF4-FFF2-40B4-BE49-F238E27FC236}">
                    <a16:creationId xmlns:a16="http://schemas.microsoft.com/office/drawing/2014/main" id="{523F06B6-BAEE-4C01-AE2A-E21656B7037C}"/>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3" name="Rechteck 42">
                <a:extLst>
                  <a:ext uri="{FF2B5EF4-FFF2-40B4-BE49-F238E27FC236}">
                    <a16:creationId xmlns:a16="http://schemas.microsoft.com/office/drawing/2014/main" id="{651673B2-BF6D-44A9-9F5C-35674736745F}"/>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4" name="Rechteck 43">
                <a:extLst>
                  <a:ext uri="{FF2B5EF4-FFF2-40B4-BE49-F238E27FC236}">
                    <a16:creationId xmlns:a16="http://schemas.microsoft.com/office/drawing/2014/main" id="{6663EC50-3768-4163-B9B7-9D5A4C69C1E9}"/>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5" name="Rechteck 44">
                <a:extLst>
                  <a:ext uri="{FF2B5EF4-FFF2-40B4-BE49-F238E27FC236}">
                    <a16:creationId xmlns:a16="http://schemas.microsoft.com/office/drawing/2014/main" id="{C8114FCC-CE51-439F-9719-1EFF14BCE499}"/>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46" name="Gruppieren 45">
              <a:extLst>
                <a:ext uri="{FF2B5EF4-FFF2-40B4-BE49-F238E27FC236}">
                  <a16:creationId xmlns:a16="http://schemas.microsoft.com/office/drawing/2014/main" id="{EB20A657-39FA-4726-8323-AC5482CD9218}"/>
                </a:ext>
              </a:extLst>
            </p:cNvPr>
            <p:cNvGrpSpPr/>
            <p:nvPr/>
          </p:nvGrpSpPr>
          <p:grpSpPr>
            <a:xfrm>
              <a:off x="5094009" y="3284283"/>
              <a:ext cx="3355404" cy="423067"/>
              <a:chOff x="981307" y="3836020"/>
              <a:chExt cx="3520986" cy="458780"/>
            </a:xfrm>
            <a:noFill/>
          </p:grpSpPr>
          <p:sp>
            <p:nvSpPr>
              <p:cNvPr id="47" name="Rechteck 46">
                <a:extLst>
                  <a:ext uri="{FF2B5EF4-FFF2-40B4-BE49-F238E27FC236}">
                    <a16:creationId xmlns:a16="http://schemas.microsoft.com/office/drawing/2014/main" id="{58AB58A4-3394-49E5-B51E-7D2EA84393CD}"/>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8" name="Rechteck 47">
                <a:extLst>
                  <a:ext uri="{FF2B5EF4-FFF2-40B4-BE49-F238E27FC236}">
                    <a16:creationId xmlns:a16="http://schemas.microsoft.com/office/drawing/2014/main" id="{FA40C484-D5F9-4E53-A165-CA6D6995A40C}"/>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49" name="Rechteck 48">
                <a:extLst>
                  <a:ext uri="{FF2B5EF4-FFF2-40B4-BE49-F238E27FC236}">
                    <a16:creationId xmlns:a16="http://schemas.microsoft.com/office/drawing/2014/main" id="{D09187D0-6B35-4F82-81AB-5A2536946B24}"/>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0" name="Rechteck 49">
                <a:extLst>
                  <a:ext uri="{FF2B5EF4-FFF2-40B4-BE49-F238E27FC236}">
                    <a16:creationId xmlns:a16="http://schemas.microsoft.com/office/drawing/2014/main" id="{3B01A651-392C-41B4-8AA3-03D18500294F}"/>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1" name="Rechteck 50">
                <a:extLst>
                  <a:ext uri="{FF2B5EF4-FFF2-40B4-BE49-F238E27FC236}">
                    <a16:creationId xmlns:a16="http://schemas.microsoft.com/office/drawing/2014/main" id="{203CCFBB-7D5B-4F67-BFE5-58520F8021E9}"/>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2" name="Rechteck 51">
                <a:extLst>
                  <a:ext uri="{FF2B5EF4-FFF2-40B4-BE49-F238E27FC236}">
                    <a16:creationId xmlns:a16="http://schemas.microsoft.com/office/drawing/2014/main" id="{F672306A-E423-40F0-839A-107962FA75C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3" name="Rechteck 52">
                <a:extLst>
                  <a:ext uri="{FF2B5EF4-FFF2-40B4-BE49-F238E27FC236}">
                    <a16:creationId xmlns:a16="http://schemas.microsoft.com/office/drawing/2014/main" id="{AA38E3F1-A65A-4E03-A985-F52E20F38C07}"/>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nvGrpSpPr>
            <p:cNvPr id="54" name="Gruppieren 53">
              <a:extLst>
                <a:ext uri="{FF2B5EF4-FFF2-40B4-BE49-F238E27FC236}">
                  <a16:creationId xmlns:a16="http://schemas.microsoft.com/office/drawing/2014/main" id="{708E9E37-C1B5-4522-9A76-C58D8497A38D}"/>
                </a:ext>
              </a:extLst>
            </p:cNvPr>
            <p:cNvGrpSpPr/>
            <p:nvPr/>
          </p:nvGrpSpPr>
          <p:grpSpPr>
            <a:xfrm>
              <a:off x="5094009" y="5844601"/>
              <a:ext cx="3355404" cy="423067"/>
              <a:chOff x="981307" y="3836020"/>
              <a:chExt cx="3520986" cy="458780"/>
            </a:xfrm>
            <a:noFill/>
          </p:grpSpPr>
          <p:sp>
            <p:nvSpPr>
              <p:cNvPr id="55" name="Rechteck 54">
                <a:extLst>
                  <a:ext uri="{FF2B5EF4-FFF2-40B4-BE49-F238E27FC236}">
                    <a16:creationId xmlns:a16="http://schemas.microsoft.com/office/drawing/2014/main" id="{21865CD5-7690-4357-95B1-6794E234EB4F}"/>
                  </a:ext>
                </a:extLst>
              </p:cNvPr>
              <p:cNvSpPr/>
              <p:nvPr/>
            </p:nvSpPr>
            <p:spPr>
              <a:xfrm>
                <a:off x="98130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6" name="Rechteck 55">
                <a:extLst>
                  <a:ext uri="{FF2B5EF4-FFF2-40B4-BE49-F238E27FC236}">
                    <a16:creationId xmlns:a16="http://schemas.microsoft.com/office/drawing/2014/main" id="{48B17E2C-4F99-4359-9E30-646095D8CD8A}"/>
                  </a:ext>
                </a:extLst>
              </p:cNvPr>
              <p:cNvSpPr/>
              <p:nvPr/>
            </p:nvSpPr>
            <p:spPr>
              <a:xfrm>
                <a:off x="1486364" y="383760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7" name="Rechteck 56">
                <a:extLst>
                  <a:ext uri="{FF2B5EF4-FFF2-40B4-BE49-F238E27FC236}">
                    <a16:creationId xmlns:a16="http://schemas.microsoft.com/office/drawing/2014/main" id="{CECF606C-8452-425B-85F2-54C9044B154C}"/>
                  </a:ext>
                </a:extLst>
              </p:cNvPr>
              <p:cNvSpPr/>
              <p:nvPr/>
            </p:nvSpPr>
            <p:spPr>
              <a:xfrm>
                <a:off x="3989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8" name="Rechteck 57">
                <a:extLst>
                  <a:ext uri="{FF2B5EF4-FFF2-40B4-BE49-F238E27FC236}">
                    <a16:creationId xmlns:a16="http://schemas.microsoft.com/office/drawing/2014/main" id="{43A043B3-EE04-454A-921D-7AC1AB2C476E}"/>
                  </a:ext>
                </a:extLst>
              </p:cNvPr>
              <p:cNvSpPr/>
              <p:nvPr/>
            </p:nvSpPr>
            <p:spPr>
              <a:xfrm>
                <a:off x="34930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59" name="Rechteck 58">
                <a:extLst>
                  <a:ext uri="{FF2B5EF4-FFF2-40B4-BE49-F238E27FC236}">
                    <a16:creationId xmlns:a16="http://schemas.microsoft.com/office/drawing/2014/main" id="{E07750ED-010D-4423-BA1A-B9A448324385}"/>
                  </a:ext>
                </a:extLst>
              </p:cNvPr>
              <p:cNvSpPr/>
              <p:nvPr/>
            </p:nvSpPr>
            <p:spPr>
              <a:xfrm>
                <a:off x="29968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0" name="Rechteck 59">
                <a:extLst>
                  <a:ext uri="{FF2B5EF4-FFF2-40B4-BE49-F238E27FC236}">
                    <a16:creationId xmlns:a16="http://schemas.microsoft.com/office/drawing/2014/main" id="{8A63CAC5-5AB5-48C0-A11F-EB41FDE5A342}"/>
                  </a:ext>
                </a:extLst>
              </p:cNvPr>
              <p:cNvSpPr/>
              <p:nvPr/>
            </p:nvSpPr>
            <p:spPr>
              <a:xfrm>
                <a:off x="200433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sp>
            <p:nvSpPr>
              <p:cNvPr id="61" name="Rechteck 60">
                <a:extLst>
                  <a:ext uri="{FF2B5EF4-FFF2-40B4-BE49-F238E27FC236}">
                    <a16:creationId xmlns:a16="http://schemas.microsoft.com/office/drawing/2014/main" id="{504F1EEF-8CEE-4A34-8EF6-620682F907DF}"/>
                  </a:ext>
                </a:extLst>
              </p:cNvPr>
              <p:cNvSpPr/>
              <p:nvPr/>
            </p:nvSpPr>
            <p:spPr>
              <a:xfrm>
                <a:off x="2500587" y="3836020"/>
                <a:ext cx="512956" cy="4572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tx1"/>
                    </a:solidFill>
                  </a:ln>
                  <a:solidFill>
                    <a:schemeClr val="bg1"/>
                  </a:solidFill>
                </a:endParaRPr>
              </a:p>
            </p:txBody>
          </p:sp>
        </p:grpSp>
      </p:grpSp>
      <p:sp>
        <p:nvSpPr>
          <p:cNvPr id="65" name="Geschweifte Klammer rechts 64">
            <a:extLst>
              <a:ext uri="{FF2B5EF4-FFF2-40B4-BE49-F238E27FC236}">
                <a16:creationId xmlns:a16="http://schemas.microsoft.com/office/drawing/2014/main" id="{A5BF6B33-BE2B-493A-9964-06DA967B81B9}"/>
              </a:ext>
            </a:extLst>
          </p:cNvPr>
          <p:cNvSpPr/>
          <p:nvPr/>
        </p:nvSpPr>
        <p:spPr>
          <a:xfrm>
            <a:off x="4090762" y="3297178"/>
            <a:ext cx="400050" cy="29859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Geschweifte Klammer rechts 65">
            <a:extLst>
              <a:ext uri="{FF2B5EF4-FFF2-40B4-BE49-F238E27FC236}">
                <a16:creationId xmlns:a16="http://schemas.microsoft.com/office/drawing/2014/main" id="{244EC975-AD01-429D-8DBF-8777344E0542}"/>
              </a:ext>
            </a:extLst>
          </p:cNvPr>
          <p:cNvSpPr/>
          <p:nvPr/>
        </p:nvSpPr>
        <p:spPr>
          <a:xfrm rot="5400000">
            <a:off x="2146854" y="4846205"/>
            <a:ext cx="299435" cy="33554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7" name="Rechteck 66">
            <a:extLst>
              <a:ext uri="{FF2B5EF4-FFF2-40B4-BE49-F238E27FC236}">
                <a16:creationId xmlns:a16="http://schemas.microsoft.com/office/drawing/2014/main" id="{6C5B901E-2FDC-4730-A1F6-4DC1B3278433}"/>
              </a:ext>
            </a:extLst>
          </p:cNvPr>
          <p:cNvSpPr/>
          <p:nvPr/>
        </p:nvSpPr>
        <p:spPr>
          <a:xfrm>
            <a:off x="5829300" y="3429000"/>
            <a:ext cx="1520190" cy="2754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i="0" u="none" strike="noStrike" baseline="0" dirty="0">
                <a:solidFill>
                  <a:srgbClr val="F0F0F0"/>
                </a:solidFill>
                <a:latin typeface="ArialMT"/>
              </a:rPr>
              <a:t>(</a:t>
            </a:r>
            <a:r>
              <a:rPr lang="de-DE" sz="2000" b="1" i="0" u="none" strike="noStrike" baseline="0" dirty="0" err="1">
                <a:solidFill>
                  <a:srgbClr val="F0F0F0"/>
                </a:solidFill>
                <a:latin typeface="ArialMT"/>
              </a:rPr>
              <a:t>x,y</a:t>
            </a:r>
            <a:r>
              <a:rPr lang="de-DE" sz="2000" b="1" i="0" u="none" strike="noStrike" baseline="0" dirty="0">
                <a:solidFill>
                  <a:srgbClr val="F0F0F0"/>
                </a:solidFill>
                <a:latin typeface="ArialMT"/>
              </a:rPr>
              <a:t>)</a:t>
            </a:r>
            <a:endParaRPr lang="de-DE" sz="2000" b="1" dirty="0"/>
          </a:p>
        </p:txBody>
      </p:sp>
      <p:sp>
        <p:nvSpPr>
          <p:cNvPr id="69" name="Textfeld 68">
            <a:extLst>
              <a:ext uri="{FF2B5EF4-FFF2-40B4-BE49-F238E27FC236}">
                <a16:creationId xmlns:a16="http://schemas.microsoft.com/office/drawing/2014/main" id="{30AD177F-D072-45C9-B1E0-AAE06B524353}"/>
              </a:ext>
            </a:extLst>
          </p:cNvPr>
          <p:cNvSpPr txBox="1"/>
          <p:nvPr/>
        </p:nvSpPr>
        <p:spPr>
          <a:xfrm>
            <a:off x="6106964" y="3056215"/>
            <a:ext cx="964862" cy="369332"/>
          </a:xfrm>
          <a:prstGeom prst="rect">
            <a:avLst/>
          </a:prstGeom>
          <a:noFill/>
        </p:spPr>
        <p:txBody>
          <a:bodyPr wrap="square">
            <a:spAutoFit/>
          </a:bodyPr>
          <a:lstStyle/>
          <a:p>
            <a:r>
              <a:rPr lang="de-DE" sz="1800" b="0" i="0" u="none" strike="noStrike" baseline="0" dirty="0" err="1">
                <a:latin typeface="ArialMT"/>
              </a:rPr>
              <a:t>width</a:t>
            </a:r>
            <a:endParaRPr lang="de-DE" dirty="0"/>
          </a:p>
        </p:txBody>
      </p:sp>
      <p:sp>
        <p:nvSpPr>
          <p:cNvPr id="71" name="Textfeld 70">
            <a:extLst>
              <a:ext uri="{FF2B5EF4-FFF2-40B4-BE49-F238E27FC236}">
                <a16:creationId xmlns:a16="http://schemas.microsoft.com/office/drawing/2014/main" id="{9AA53CB1-2902-4FFB-9EBC-968DCDA8FFB2}"/>
              </a:ext>
            </a:extLst>
          </p:cNvPr>
          <p:cNvSpPr txBox="1"/>
          <p:nvPr/>
        </p:nvSpPr>
        <p:spPr>
          <a:xfrm rot="16200000">
            <a:off x="4962227" y="4332035"/>
            <a:ext cx="1161090" cy="369332"/>
          </a:xfrm>
          <a:prstGeom prst="rect">
            <a:avLst/>
          </a:prstGeom>
          <a:noFill/>
        </p:spPr>
        <p:txBody>
          <a:bodyPr wrap="square">
            <a:spAutoFit/>
          </a:bodyPr>
          <a:lstStyle/>
          <a:p>
            <a:r>
              <a:rPr lang="de-DE" sz="1800" b="0" i="0" u="none" strike="noStrike" baseline="0" dirty="0" err="1">
                <a:latin typeface="ArialMT"/>
              </a:rPr>
              <a:t>height</a:t>
            </a:r>
            <a:endParaRPr lang="de-DE" dirty="0"/>
          </a:p>
        </p:txBody>
      </p:sp>
      <p:pic>
        <p:nvPicPr>
          <p:cNvPr id="72" name="Grafik 71">
            <a:extLst>
              <a:ext uri="{FF2B5EF4-FFF2-40B4-BE49-F238E27FC236}">
                <a16:creationId xmlns:a16="http://schemas.microsoft.com/office/drawing/2014/main" id="{80267DAC-7A98-4167-BF2F-E056F61041F0}"/>
              </a:ext>
            </a:extLst>
          </p:cNvPr>
          <p:cNvPicPr>
            <a:picLocks noChangeAspect="1"/>
          </p:cNvPicPr>
          <p:nvPr/>
        </p:nvPicPr>
        <p:blipFill>
          <a:blip r:embed="rId3"/>
          <a:stretch>
            <a:fillRect/>
          </a:stretch>
        </p:blipFill>
        <p:spPr>
          <a:xfrm>
            <a:off x="8408474" y="3132499"/>
            <a:ext cx="3330135" cy="2889007"/>
          </a:xfrm>
          <a:prstGeom prst="rect">
            <a:avLst/>
          </a:prstGeom>
        </p:spPr>
      </p:pic>
      <p:sp>
        <p:nvSpPr>
          <p:cNvPr id="74" name="Textfeld 73">
            <a:extLst>
              <a:ext uri="{FF2B5EF4-FFF2-40B4-BE49-F238E27FC236}">
                <a16:creationId xmlns:a16="http://schemas.microsoft.com/office/drawing/2014/main" id="{A56B42D8-A64D-40A8-AA45-9756FB8F7B1D}"/>
              </a:ext>
            </a:extLst>
          </p:cNvPr>
          <p:cNvSpPr txBox="1"/>
          <p:nvPr/>
        </p:nvSpPr>
        <p:spPr>
          <a:xfrm>
            <a:off x="8654080" y="2713089"/>
            <a:ext cx="2838924" cy="369332"/>
          </a:xfrm>
          <a:prstGeom prst="rect">
            <a:avLst/>
          </a:prstGeom>
          <a:noFill/>
        </p:spPr>
        <p:txBody>
          <a:bodyPr wrap="square">
            <a:spAutoFit/>
          </a:bodyPr>
          <a:lstStyle/>
          <a:p>
            <a:r>
              <a:rPr lang="de-DE" sz="1800" b="1" i="0" u="none" strike="noStrike" baseline="0" dirty="0">
                <a:latin typeface="ArialMT"/>
              </a:rPr>
              <a:t>Intersection over Union</a:t>
            </a:r>
            <a:endParaRPr lang="de-DE" b="1" dirty="0"/>
          </a:p>
        </p:txBody>
      </p:sp>
      <p:sp>
        <p:nvSpPr>
          <p:cNvPr id="75" name="Rechteck 74">
            <a:extLst>
              <a:ext uri="{FF2B5EF4-FFF2-40B4-BE49-F238E27FC236}">
                <a16:creationId xmlns:a16="http://schemas.microsoft.com/office/drawing/2014/main" id="{F795B4E3-A4C8-4844-B07B-A64D466E8E14}"/>
              </a:ext>
            </a:extLst>
          </p:cNvPr>
          <p:cNvSpPr/>
          <p:nvPr/>
        </p:nvSpPr>
        <p:spPr>
          <a:xfrm>
            <a:off x="10293542" y="3425547"/>
            <a:ext cx="790175" cy="1061191"/>
          </a:xfrm>
          <a:prstGeom prst="rect">
            <a:avLst/>
          </a:prstGeom>
          <a:no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977E33BE-867C-4AE1-AFA5-441A62A6C616}"/>
              </a:ext>
            </a:extLst>
          </p:cNvPr>
          <p:cNvSpPr/>
          <p:nvPr/>
        </p:nvSpPr>
        <p:spPr>
          <a:xfrm>
            <a:off x="10462740" y="3722799"/>
            <a:ext cx="702259" cy="1029268"/>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8" name="Gerade Verbindung mit Pfeil 77">
            <a:extLst>
              <a:ext uri="{FF2B5EF4-FFF2-40B4-BE49-F238E27FC236}">
                <a16:creationId xmlns:a16="http://schemas.microsoft.com/office/drawing/2014/main" id="{CA825EA8-BD67-441C-915A-D21A04E3B15C}"/>
              </a:ext>
            </a:extLst>
          </p:cNvPr>
          <p:cNvCxnSpPr>
            <a:cxnSpLocks/>
          </p:cNvCxnSpPr>
          <p:nvPr/>
        </p:nvCxnSpPr>
        <p:spPr>
          <a:xfrm flipV="1">
            <a:off x="8973438" y="4314448"/>
            <a:ext cx="1320103" cy="1865230"/>
          </a:xfrm>
          <a:prstGeom prst="straightConnector1">
            <a:avLst/>
          </a:prstGeom>
          <a:ln w="349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67412B94-5238-4992-9202-E611D4841667}"/>
              </a:ext>
            </a:extLst>
          </p:cNvPr>
          <p:cNvCxnSpPr>
            <a:cxnSpLocks/>
          </p:cNvCxnSpPr>
          <p:nvPr/>
        </p:nvCxnSpPr>
        <p:spPr>
          <a:xfrm flipV="1">
            <a:off x="10711623" y="4827181"/>
            <a:ext cx="0" cy="1334496"/>
          </a:xfrm>
          <a:prstGeom prst="straightConnector1">
            <a:avLst/>
          </a:prstGeom>
          <a:ln w="349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E458DD4A-C396-4369-8923-B457BD27EF37}"/>
              </a:ext>
            </a:extLst>
          </p:cNvPr>
          <p:cNvSpPr txBox="1"/>
          <p:nvPr/>
        </p:nvSpPr>
        <p:spPr>
          <a:xfrm>
            <a:off x="7690402" y="6161677"/>
            <a:ext cx="2080759" cy="584775"/>
          </a:xfrm>
          <a:prstGeom prst="rect">
            <a:avLst/>
          </a:prstGeom>
          <a:noFill/>
        </p:spPr>
        <p:txBody>
          <a:bodyPr wrap="square">
            <a:spAutoFit/>
          </a:bodyPr>
          <a:lstStyle/>
          <a:p>
            <a:r>
              <a:rPr lang="de-DE" sz="1600" b="1" i="1" dirty="0">
                <a:solidFill>
                  <a:schemeClr val="tx1">
                    <a:lumMod val="95000"/>
                    <a:lumOff val="5000"/>
                  </a:schemeClr>
                </a:solidFill>
                <a:latin typeface="Arial" panose="020B0604020202020204" pitchFamily="34" charset="0"/>
                <a:cs typeface="Arial" panose="020B0604020202020204" pitchFamily="34" charset="0"/>
              </a:rPr>
              <a:t>Ground truth </a:t>
            </a:r>
            <a:r>
              <a:rPr lang="de-DE" sz="1600" b="1" i="1" dirty="0" err="1">
                <a:solidFill>
                  <a:schemeClr val="tx1">
                    <a:lumMod val="95000"/>
                    <a:lumOff val="5000"/>
                  </a:schemeClr>
                </a:solidFill>
                <a:latin typeface="Arial" panose="020B0604020202020204" pitchFamily="34" charset="0"/>
                <a:cs typeface="Arial" panose="020B0604020202020204" pitchFamily="34" charset="0"/>
              </a:rPr>
              <a:t>bounding</a:t>
            </a:r>
            <a:r>
              <a:rPr lang="de-DE" sz="1600" b="1" i="1" dirty="0">
                <a:solidFill>
                  <a:schemeClr val="tx1">
                    <a:lumMod val="95000"/>
                    <a:lumOff val="5000"/>
                  </a:schemeClr>
                </a:solidFill>
                <a:latin typeface="Arial" panose="020B0604020202020204" pitchFamily="34" charset="0"/>
                <a:cs typeface="Arial" panose="020B0604020202020204" pitchFamily="34" charset="0"/>
              </a:rPr>
              <a:t> boxes</a:t>
            </a:r>
          </a:p>
        </p:txBody>
      </p:sp>
      <p:sp>
        <p:nvSpPr>
          <p:cNvPr id="87" name="Textfeld 86">
            <a:extLst>
              <a:ext uri="{FF2B5EF4-FFF2-40B4-BE49-F238E27FC236}">
                <a16:creationId xmlns:a16="http://schemas.microsoft.com/office/drawing/2014/main" id="{02FEAB6C-0A92-43F9-BB3B-464220CEA3F0}"/>
              </a:ext>
            </a:extLst>
          </p:cNvPr>
          <p:cNvSpPr txBox="1"/>
          <p:nvPr/>
        </p:nvSpPr>
        <p:spPr>
          <a:xfrm>
            <a:off x="10043337" y="6179678"/>
            <a:ext cx="2080759" cy="523220"/>
          </a:xfrm>
          <a:prstGeom prst="rect">
            <a:avLst/>
          </a:prstGeom>
          <a:noFill/>
        </p:spPr>
        <p:txBody>
          <a:bodyPr wrap="square">
            <a:spAutoFit/>
          </a:bodyPr>
          <a:lstStyle/>
          <a:p>
            <a:pPr algn="ctr"/>
            <a:r>
              <a:rPr lang="de-DE" sz="1400" b="1" i="1" dirty="0">
                <a:solidFill>
                  <a:schemeClr val="tx1">
                    <a:lumMod val="95000"/>
                    <a:lumOff val="5000"/>
                  </a:schemeClr>
                </a:solidFill>
                <a:latin typeface="Arial" panose="020B0604020202020204" pitchFamily="34" charset="0"/>
                <a:cs typeface="Arial" panose="020B0604020202020204" pitchFamily="34" charset="0"/>
              </a:rPr>
              <a:t>Predicted </a:t>
            </a:r>
            <a:r>
              <a:rPr lang="de-DE" sz="1400" b="1" i="1" dirty="0" err="1">
                <a:solidFill>
                  <a:schemeClr val="tx1">
                    <a:lumMod val="95000"/>
                    <a:lumOff val="5000"/>
                  </a:schemeClr>
                </a:solidFill>
                <a:latin typeface="Arial" panose="020B0604020202020204" pitchFamily="34" charset="0"/>
                <a:cs typeface="Arial" panose="020B0604020202020204" pitchFamily="34" charset="0"/>
              </a:rPr>
              <a:t>bounding</a:t>
            </a:r>
            <a:r>
              <a:rPr lang="de-DE" sz="1400" b="1" i="1" dirty="0">
                <a:solidFill>
                  <a:schemeClr val="tx1">
                    <a:lumMod val="95000"/>
                    <a:lumOff val="5000"/>
                  </a:schemeClr>
                </a:solidFill>
                <a:latin typeface="Arial" panose="020B0604020202020204" pitchFamily="34" charset="0"/>
                <a:cs typeface="Arial" panose="020B0604020202020204" pitchFamily="34" charset="0"/>
              </a:rPr>
              <a:t> boxes</a:t>
            </a:r>
          </a:p>
        </p:txBody>
      </p:sp>
      <p:sp>
        <p:nvSpPr>
          <p:cNvPr id="90" name="Textfeld 89">
            <a:extLst>
              <a:ext uri="{FF2B5EF4-FFF2-40B4-BE49-F238E27FC236}">
                <a16:creationId xmlns:a16="http://schemas.microsoft.com/office/drawing/2014/main" id="{0BC21944-7A4D-47A0-A364-2CE4B074DF1E}"/>
              </a:ext>
            </a:extLst>
          </p:cNvPr>
          <p:cNvSpPr txBox="1"/>
          <p:nvPr/>
        </p:nvSpPr>
        <p:spPr>
          <a:xfrm>
            <a:off x="4383247" y="4369994"/>
            <a:ext cx="740135" cy="369332"/>
          </a:xfrm>
          <a:prstGeom prst="rect">
            <a:avLst/>
          </a:prstGeom>
          <a:noFill/>
        </p:spPr>
        <p:txBody>
          <a:bodyPr wrap="square">
            <a:spAutoFit/>
          </a:bodyPr>
          <a:lstStyle/>
          <a:p>
            <a:r>
              <a:rPr lang="de-DE" sz="1800" b="0" i="0" u="none" strike="noStrike" baseline="0" dirty="0">
                <a:latin typeface="ArialMT"/>
              </a:rPr>
              <a:t>7</a:t>
            </a:r>
            <a:endParaRPr lang="de-DE" dirty="0"/>
          </a:p>
        </p:txBody>
      </p:sp>
      <p:sp>
        <p:nvSpPr>
          <p:cNvPr id="91" name="Textfeld 90">
            <a:extLst>
              <a:ext uri="{FF2B5EF4-FFF2-40B4-BE49-F238E27FC236}">
                <a16:creationId xmlns:a16="http://schemas.microsoft.com/office/drawing/2014/main" id="{CE1F92CF-F1E9-4707-B390-058C732DD266}"/>
              </a:ext>
            </a:extLst>
          </p:cNvPr>
          <p:cNvSpPr txBox="1"/>
          <p:nvPr/>
        </p:nvSpPr>
        <p:spPr>
          <a:xfrm>
            <a:off x="2422070" y="6495391"/>
            <a:ext cx="740135" cy="369332"/>
          </a:xfrm>
          <a:prstGeom prst="rect">
            <a:avLst/>
          </a:prstGeom>
          <a:noFill/>
        </p:spPr>
        <p:txBody>
          <a:bodyPr wrap="square">
            <a:spAutoFit/>
          </a:bodyPr>
          <a:lstStyle/>
          <a:p>
            <a:r>
              <a:rPr lang="de-DE" sz="1800" b="0" i="0" u="none" strike="noStrike" baseline="0" dirty="0">
                <a:latin typeface="ArialMT"/>
              </a:rPr>
              <a:t>7</a:t>
            </a:r>
            <a:endParaRPr lang="de-DE" dirty="0"/>
          </a:p>
        </p:txBody>
      </p:sp>
      <p:pic>
        <p:nvPicPr>
          <p:cNvPr id="93" name="Grafik 92">
            <a:extLst>
              <a:ext uri="{FF2B5EF4-FFF2-40B4-BE49-F238E27FC236}">
                <a16:creationId xmlns:a16="http://schemas.microsoft.com/office/drawing/2014/main" id="{4951B604-7573-4680-807D-35FEB6000B35}"/>
              </a:ext>
            </a:extLst>
          </p:cNvPr>
          <p:cNvPicPr>
            <a:picLocks noChangeAspect="1"/>
          </p:cNvPicPr>
          <p:nvPr/>
        </p:nvPicPr>
        <p:blipFill>
          <a:blip r:embed="rId4"/>
          <a:stretch>
            <a:fillRect/>
          </a:stretch>
        </p:blipFill>
        <p:spPr>
          <a:xfrm>
            <a:off x="7349490" y="726948"/>
            <a:ext cx="1477159" cy="1707740"/>
          </a:xfrm>
          <a:prstGeom prst="rect">
            <a:avLst/>
          </a:prstGeom>
        </p:spPr>
      </p:pic>
    </p:spTree>
    <p:extLst>
      <p:ext uri="{BB962C8B-B14F-4D97-AF65-F5344CB8AC3E}">
        <p14:creationId xmlns:p14="http://schemas.microsoft.com/office/powerpoint/2010/main" val="3114516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D352B25B-326A-44A8-8619-45F6A391E645}"/>
              </a:ext>
            </a:extLst>
          </p:cNvPr>
          <p:cNvSpPr/>
          <p:nvPr/>
        </p:nvSpPr>
        <p:spPr>
          <a:xfrm>
            <a:off x="3734653" y="1182548"/>
            <a:ext cx="2507214" cy="207366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6" name="Rechteck 35">
            <a:extLst>
              <a:ext uri="{FF2B5EF4-FFF2-40B4-BE49-F238E27FC236}">
                <a16:creationId xmlns:a16="http://schemas.microsoft.com/office/drawing/2014/main" id="{BB6E191C-3071-46C8-AF82-BAC2FD704086}"/>
              </a:ext>
            </a:extLst>
          </p:cNvPr>
          <p:cNvSpPr/>
          <p:nvPr/>
        </p:nvSpPr>
        <p:spPr>
          <a:xfrm>
            <a:off x="3730389" y="3712183"/>
            <a:ext cx="2507214" cy="207366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graphicFrame>
        <p:nvGraphicFramePr>
          <p:cNvPr id="3" name="Tabelle 3">
            <a:extLst>
              <a:ext uri="{FF2B5EF4-FFF2-40B4-BE49-F238E27FC236}">
                <a16:creationId xmlns:a16="http://schemas.microsoft.com/office/drawing/2014/main" id="{E8104B82-9CC3-4F93-8FA4-810537A543E1}"/>
              </a:ext>
            </a:extLst>
          </p:cNvPr>
          <p:cNvGraphicFramePr>
            <a:graphicFrameLocks noGrp="1"/>
          </p:cNvGraphicFramePr>
          <p:nvPr>
            <p:extLst>
              <p:ext uri="{D42A27DB-BD31-4B8C-83A1-F6EECF244321}">
                <p14:modId xmlns:p14="http://schemas.microsoft.com/office/powerpoint/2010/main" val="4239081950"/>
              </p:ext>
            </p:extLst>
          </p:nvPr>
        </p:nvGraphicFramePr>
        <p:xfrm>
          <a:off x="3811233" y="1219547"/>
          <a:ext cx="2369360" cy="2046032"/>
        </p:xfrm>
        <a:graphic>
          <a:graphicData uri="http://schemas.openxmlformats.org/drawingml/2006/table">
            <a:tbl>
              <a:tblPr firstRow="1" bandRow="1"/>
              <a:tblGrid>
                <a:gridCol w="592340">
                  <a:extLst>
                    <a:ext uri="{9D8B030D-6E8A-4147-A177-3AD203B41FA5}">
                      <a16:colId xmlns:a16="http://schemas.microsoft.com/office/drawing/2014/main" val="1895197001"/>
                    </a:ext>
                  </a:extLst>
                </a:gridCol>
                <a:gridCol w="592340">
                  <a:extLst>
                    <a:ext uri="{9D8B030D-6E8A-4147-A177-3AD203B41FA5}">
                      <a16:colId xmlns:a16="http://schemas.microsoft.com/office/drawing/2014/main" val="1508159267"/>
                    </a:ext>
                  </a:extLst>
                </a:gridCol>
                <a:gridCol w="592340">
                  <a:extLst>
                    <a:ext uri="{9D8B030D-6E8A-4147-A177-3AD203B41FA5}">
                      <a16:colId xmlns:a16="http://schemas.microsoft.com/office/drawing/2014/main" val="2294578419"/>
                    </a:ext>
                  </a:extLst>
                </a:gridCol>
                <a:gridCol w="592340">
                  <a:extLst>
                    <a:ext uri="{9D8B030D-6E8A-4147-A177-3AD203B41FA5}">
                      <a16:colId xmlns:a16="http://schemas.microsoft.com/office/drawing/2014/main" val="498098127"/>
                    </a:ext>
                  </a:extLst>
                </a:gridCol>
              </a:tblGrid>
              <a:tr h="511508">
                <a:tc>
                  <a:txBody>
                    <a:bodyPr/>
                    <a:lstStyle/>
                    <a:p>
                      <a:r>
                        <a:rPr lang="de-DE" sz="2400" dirty="0"/>
                        <a:t>14</a:t>
                      </a:r>
                    </a:p>
                  </a:txBody>
                  <a:tcPr marL="121920" marR="121920" marT="60960" marB="60960">
                    <a:solidFill>
                      <a:schemeClr val="bg1">
                        <a:lumMod val="95000"/>
                      </a:schemeClr>
                    </a:solidFill>
                  </a:tcPr>
                </a:tc>
                <a:tc>
                  <a:txBody>
                    <a:bodyPr/>
                    <a:lstStyle/>
                    <a:p>
                      <a:r>
                        <a:rPr lang="de-DE" sz="2400" dirty="0"/>
                        <a:t>21</a:t>
                      </a:r>
                    </a:p>
                  </a:txBody>
                  <a:tcPr marL="121920" marR="121920" marT="60960" marB="60960">
                    <a:solidFill>
                      <a:schemeClr val="bg1">
                        <a:lumMod val="95000"/>
                      </a:schemeClr>
                    </a:solidFill>
                  </a:tcPr>
                </a:tc>
                <a:tc>
                  <a:txBody>
                    <a:bodyPr/>
                    <a:lstStyle/>
                    <a:p>
                      <a:r>
                        <a:rPr lang="de-DE" sz="2400" dirty="0"/>
                        <a:t>20</a:t>
                      </a:r>
                    </a:p>
                  </a:txBody>
                  <a:tcPr marL="121920" marR="121920" marT="60960" marB="60960">
                    <a:solidFill>
                      <a:schemeClr val="bg1">
                        <a:lumMod val="95000"/>
                      </a:schemeClr>
                    </a:solidFill>
                  </a:tcPr>
                </a:tc>
                <a:tc>
                  <a:txBody>
                    <a:bodyPr/>
                    <a:lstStyle/>
                    <a:p>
                      <a:r>
                        <a:rPr lang="de-DE" sz="2400" dirty="0"/>
                        <a:t>5</a:t>
                      </a:r>
                    </a:p>
                  </a:txBody>
                  <a:tcPr marL="121920" marR="121920" marT="60960" marB="60960">
                    <a:solidFill>
                      <a:schemeClr val="bg1">
                        <a:lumMod val="95000"/>
                      </a:schemeClr>
                    </a:solidFill>
                  </a:tcPr>
                </a:tc>
                <a:extLst>
                  <a:ext uri="{0D108BD9-81ED-4DB2-BD59-A6C34878D82A}">
                    <a16:rowId xmlns:a16="http://schemas.microsoft.com/office/drawing/2014/main" val="612281068"/>
                  </a:ext>
                </a:extLst>
              </a:tr>
              <a:tr h="511508">
                <a:tc>
                  <a:txBody>
                    <a:bodyPr/>
                    <a:lstStyle/>
                    <a:p>
                      <a:r>
                        <a:rPr lang="de-DE" sz="2400" dirty="0"/>
                        <a:t>8</a:t>
                      </a:r>
                    </a:p>
                  </a:txBody>
                  <a:tcPr marL="121920" marR="121920" marT="60960" marB="60960">
                    <a:solidFill>
                      <a:schemeClr val="bg1">
                        <a:lumMod val="95000"/>
                      </a:schemeClr>
                    </a:solidFill>
                  </a:tcPr>
                </a:tc>
                <a:tc>
                  <a:txBody>
                    <a:bodyPr/>
                    <a:lstStyle/>
                    <a:p>
                      <a:r>
                        <a:rPr lang="de-DE" sz="2400" dirty="0"/>
                        <a:t>12</a:t>
                      </a:r>
                    </a:p>
                  </a:txBody>
                  <a:tcPr marL="121920" marR="121920" marT="60960" marB="60960">
                    <a:solidFill>
                      <a:schemeClr val="bg1">
                        <a:lumMod val="95000"/>
                      </a:schemeClr>
                    </a:solidFill>
                  </a:tcPr>
                </a:tc>
                <a:tc>
                  <a:txBody>
                    <a:bodyPr/>
                    <a:lstStyle/>
                    <a:p>
                      <a:r>
                        <a:rPr lang="de-DE" sz="2400" dirty="0"/>
                        <a:t>3</a:t>
                      </a:r>
                    </a:p>
                  </a:txBody>
                  <a:tcPr marL="121920" marR="121920" marT="60960" marB="60960">
                    <a:solidFill>
                      <a:schemeClr val="bg1">
                        <a:lumMod val="95000"/>
                      </a:schemeClr>
                    </a:solidFill>
                  </a:tcPr>
                </a:tc>
                <a:tc>
                  <a:txBody>
                    <a:bodyPr/>
                    <a:lstStyle/>
                    <a:p>
                      <a:r>
                        <a:rPr lang="de-DE" sz="2400" dirty="0"/>
                        <a:t>0</a:t>
                      </a:r>
                    </a:p>
                  </a:txBody>
                  <a:tcPr marL="121920" marR="121920" marT="60960" marB="60960">
                    <a:solidFill>
                      <a:schemeClr val="bg1">
                        <a:lumMod val="95000"/>
                      </a:schemeClr>
                    </a:solidFill>
                  </a:tcPr>
                </a:tc>
                <a:extLst>
                  <a:ext uri="{0D108BD9-81ED-4DB2-BD59-A6C34878D82A}">
                    <a16:rowId xmlns:a16="http://schemas.microsoft.com/office/drawing/2014/main" val="2239438095"/>
                  </a:ext>
                </a:extLst>
              </a:tr>
              <a:tr h="511508">
                <a:tc>
                  <a:txBody>
                    <a:bodyPr/>
                    <a:lstStyle/>
                    <a:p>
                      <a:r>
                        <a:rPr lang="de-DE" sz="2400" dirty="0"/>
                        <a:t>57</a:t>
                      </a:r>
                    </a:p>
                  </a:txBody>
                  <a:tcPr marL="121920" marR="121920" marT="60960" marB="60960">
                    <a:solidFill>
                      <a:schemeClr val="bg1">
                        <a:lumMod val="95000"/>
                      </a:schemeClr>
                    </a:solidFill>
                  </a:tcPr>
                </a:tc>
                <a:tc>
                  <a:txBody>
                    <a:bodyPr/>
                    <a:lstStyle/>
                    <a:p>
                      <a:r>
                        <a:rPr lang="de-DE" sz="2400" dirty="0"/>
                        <a:t>79</a:t>
                      </a:r>
                    </a:p>
                  </a:txBody>
                  <a:tcPr marL="121920" marR="121920" marT="60960" marB="60960">
                    <a:solidFill>
                      <a:schemeClr val="bg1">
                        <a:lumMod val="95000"/>
                      </a:schemeClr>
                    </a:solidFill>
                  </a:tcPr>
                </a:tc>
                <a:tc>
                  <a:txBody>
                    <a:bodyPr/>
                    <a:lstStyle/>
                    <a:p>
                      <a:r>
                        <a:rPr lang="de-DE" sz="2400" dirty="0"/>
                        <a:t>55</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extLst>
                  <a:ext uri="{0D108BD9-81ED-4DB2-BD59-A6C34878D82A}">
                    <a16:rowId xmlns:a16="http://schemas.microsoft.com/office/drawing/2014/main" val="1670379994"/>
                  </a:ext>
                </a:extLst>
              </a:tr>
              <a:tr h="511508">
                <a:tc>
                  <a:txBody>
                    <a:bodyPr/>
                    <a:lstStyle/>
                    <a:p>
                      <a:r>
                        <a:rPr lang="de-DE" sz="2400" dirty="0"/>
                        <a:t>98</a:t>
                      </a:r>
                    </a:p>
                  </a:txBody>
                  <a:tcPr marL="121920" marR="121920" marT="60960" marB="60960">
                    <a:solidFill>
                      <a:schemeClr val="bg1">
                        <a:lumMod val="95000"/>
                      </a:schemeClr>
                    </a:solidFill>
                  </a:tcPr>
                </a:tc>
                <a:tc>
                  <a:txBody>
                    <a:bodyPr/>
                    <a:lstStyle/>
                    <a:p>
                      <a:r>
                        <a:rPr lang="de-DE" sz="2400" dirty="0"/>
                        <a:t>90</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tc>
                  <a:txBody>
                    <a:bodyPr/>
                    <a:lstStyle/>
                    <a:p>
                      <a:r>
                        <a:rPr lang="de-DE" sz="2400" dirty="0"/>
                        <a:t>74</a:t>
                      </a:r>
                    </a:p>
                  </a:txBody>
                  <a:tcPr marL="121920" marR="121920" marT="60960" marB="60960">
                    <a:solidFill>
                      <a:schemeClr val="bg1">
                        <a:lumMod val="95000"/>
                      </a:schemeClr>
                    </a:solidFill>
                  </a:tcPr>
                </a:tc>
                <a:extLst>
                  <a:ext uri="{0D108BD9-81ED-4DB2-BD59-A6C34878D82A}">
                    <a16:rowId xmlns:a16="http://schemas.microsoft.com/office/drawing/2014/main" val="411563454"/>
                  </a:ext>
                </a:extLst>
              </a:tr>
            </a:tbl>
          </a:graphicData>
        </a:graphic>
      </p:graphicFrame>
      <p:graphicFrame>
        <p:nvGraphicFramePr>
          <p:cNvPr id="4" name="Tabelle 4">
            <a:extLst>
              <a:ext uri="{FF2B5EF4-FFF2-40B4-BE49-F238E27FC236}">
                <a16:creationId xmlns:a16="http://schemas.microsoft.com/office/drawing/2014/main" id="{7DEC0834-A6B6-4C4F-BBC9-31E71AEAE22B}"/>
              </a:ext>
            </a:extLst>
          </p:cNvPr>
          <p:cNvGraphicFramePr>
            <a:graphicFrameLocks noGrp="1"/>
          </p:cNvGraphicFramePr>
          <p:nvPr>
            <p:extLst>
              <p:ext uri="{D42A27DB-BD31-4B8C-83A1-F6EECF244321}">
                <p14:modId xmlns:p14="http://schemas.microsoft.com/office/powerpoint/2010/main" val="194697348"/>
              </p:ext>
            </p:extLst>
          </p:nvPr>
        </p:nvGraphicFramePr>
        <p:xfrm>
          <a:off x="9261848" y="1498615"/>
          <a:ext cx="1288214" cy="989790"/>
        </p:xfrm>
        <a:graphic>
          <a:graphicData uri="http://schemas.openxmlformats.org/drawingml/2006/table">
            <a:tbl>
              <a:tblPr firstRow="1" bandRow="1"/>
              <a:tblGrid>
                <a:gridCol w="644107">
                  <a:extLst>
                    <a:ext uri="{9D8B030D-6E8A-4147-A177-3AD203B41FA5}">
                      <a16:colId xmlns:a16="http://schemas.microsoft.com/office/drawing/2014/main" val="1001796092"/>
                    </a:ext>
                  </a:extLst>
                </a:gridCol>
                <a:gridCol w="644107">
                  <a:extLst>
                    <a:ext uri="{9D8B030D-6E8A-4147-A177-3AD203B41FA5}">
                      <a16:colId xmlns:a16="http://schemas.microsoft.com/office/drawing/2014/main" val="1436574563"/>
                    </a:ext>
                  </a:extLst>
                </a:gridCol>
              </a:tblGrid>
              <a:tr h="494895">
                <a:tc>
                  <a:txBody>
                    <a:bodyPr/>
                    <a:lstStyle/>
                    <a:p>
                      <a:r>
                        <a:rPr lang="de-DE" sz="2400" dirty="0"/>
                        <a:t>21</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sz="2400" b="1" dirty="0"/>
                        <a:t>20</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148000934"/>
                  </a:ext>
                </a:extLst>
              </a:tr>
              <a:tr h="494895">
                <a:tc>
                  <a:txBody>
                    <a:bodyPr/>
                    <a:lstStyle/>
                    <a:p>
                      <a:r>
                        <a:rPr lang="de-DE" sz="2400" dirty="0"/>
                        <a:t>98</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de-DE" sz="2400" dirty="0"/>
                        <a:t>74</a:t>
                      </a:r>
                    </a:p>
                  </a:txBody>
                  <a:tcPr marL="121920" marR="121920" marT="60960" marB="6096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606046191"/>
                  </a:ext>
                </a:extLst>
              </a:tr>
            </a:tbl>
          </a:graphicData>
        </a:graphic>
      </p:graphicFrame>
      <p:graphicFrame>
        <p:nvGraphicFramePr>
          <p:cNvPr id="5" name="Tabelle 4">
            <a:extLst>
              <a:ext uri="{FF2B5EF4-FFF2-40B4-BE49-F238E27FC236}">
                <a16:creationId xmlns:a16="http://schemas.microsoft.com/office/drawing/2014/main" id="{51478459-1486-4588-9661-31B13FDEC70E}"/>
              </a:ext>
            </a:extLst>
          </p:cNvPr>
          <p:cNvGraphicFramePr>
            <a:graphicFrameLocks noGrp="1"/>
          </p:cNvGraphicFramePr>
          <p:nvPr>
            <p:extLst>
              <p:ext uri="{D42A27DB-BD31-4B8C-83A1-F6EECF244321}">
                <p14:modId xmlns:p14="http://schemas.microsoft.com/office/powerpoint/2010/main" val="2967126520"/>
              </p:ext>
            </p:extLst>
          </p:nvPr>
        </p:nvGraphicFramePr>
        <p:xfrm>
          <a:off x="9371329" y="4053286"/>
          <a:ext cx="1524002" cy="1138786"/>
        </p:xfrm>
        <a:graphic>
          <a:graphicData uri="http://schemas.openxmlformats.org/drawingml/2006/table">
            <a:tbl>
              <a:tblPr firstRow="1" bandRow="1"/>
              <a:tblGrid>
                <a:gridCol w="762001">
                  <a:extLst>
                    <a:ext uri="{9D8B030D-6E8A-4147-A177-3AD203B41FA5}">
                      <a16:colId xmlns:a16="http://schemas.microsoft.com/office/drawing/2014/main" val="1001796092"/>
                    </a:ext>
                  </a:extLst>
                </a:gridCol>
                <a:gridCol w="762001">
                  <a:extLst>
                    <a:ext uri="{9D8B030D-6E8A-4147-A177-3AD203B41FA5}">
                      <a16:colId xmlns:a16="http://schemas.microsoft.com/office/drawing/2014/main" val="1436574563"/>
                    </a:ext>
                  </a:extLst>
                </a:gridCol>
              </a:tblGrid>
              <a:tr h="547057">
                <a:tc>
                  <a:txBody>
                    <a:bodyPr/>
                    <a:lstStyle/>
                    <a:p>
                      <a:r>
                        <a:rPr lang="de-DE" sz="1400" b="1" dirty="0"/>
                        <a:t>55</a:t>
                      </a:r>
                      <a:endParaRPr lang="de-DE" sz="1200" b="1" dirty="0"/>
                    </a:p>
                  </a:txBody>
                  <a:tcPr marL="121920" marR="121920" marT="60960" marB="60960">
                    <a:blipFill>
                      <a:blip r:embed="rId3"/>
                      <a:tile tx="0" ty="0" sx="100000" sy="100000" flip="none" algn="tl"/>
                    </a:blipFill>
                  </a:tcPr>
                </a:tc>
                <a:tc>
                  <a:txBody>
                    <a:bodyPr/>
                    <a:lstStyle/>
                    <a:p>
                      <a:r>
                        <a:rPr lang="de-DE" sz="2100" b="1" dirty="0"/>
                        <a:t>28</a:t>
                      </a:r>
                    </a:p>
                  </a:txBody>
                  <a:tcPr marL="121920" marR="121920" marT="60960" marB="60960">
                    <a:blipFill>
                      <a:blip r:embed="rId3"/>
                      <a:tile tx="0" ty="0" sx="100000" sy="100000" flip="none" algn="tl"/>
                    </a:blipFill>
                  </a:tcPr>
                </a:tc>
                <a:extLst>
                  <a:ext uri="{0D108BD9-81ED-4DB2-BD59-A6C34878D82A}">
                    <a16:rowId xmlns:a16="http://schemas.microsoft.com/office/drawing/2014/main" val="1148000934"/>
                  </a:ext>
                </a:extLst>
              </a:tr>
              <a:tr h="591729">
                <a:tc>
                  <a:txBody>
                    <a:bodyPr/>
                    <a:lstStyle/>
                    <a:p>
                      <a:r>
                        <a:rPr lang="de-DE" sz="2400" dirty="0"/>
                        <a:t>324</a:t>
                      </a:r>
                    </a:p>
                  </a:txBody>
                  <a:tcPr marL="121920" marR="121920" marT="60960" marB="60960">
                    <a:blipFill>
                      <a:blip r:embed="rId3"/>
                      <a:tile tx="0" ty="0" sx="100000" sy="100000" flip="none" algn="tl"/>
                    </a:blipFill>
                  </a:tcPr>
                </a:tc>
                <a:tc>
                  <a:txBody>
                    <a:bodyPr/>
                    <a:lstStyle/>
                    <a:p>
                      <a:r>
                        <a:rPr lang="de-DE" sz="1600" b="1" dirty="0"/>
                        <a:t>143</a:t>
                      </a:r>
                    </a:p>
                  </a:txBody>
                  <a:tcPr marL="121920" marR="121920" marT="60960" marB="60960">
                    <a:blipFill>
                      <a:blip r:embed="rId3"/>
                      <a:tile tx="0" ty="0" sx="100000" sy="100000" flip="none" algn="tl"/>
                    </a:blipFill>
                  </a:tcPr>
                </a:tc>
                <a:extLst>
                  <a:ext uri="{0D108BD9-81ED-4DB2-BD59-A6C34878D82A}">
                    <a16:rowId xmlns:a16="http://schemas.microsoft.com/office/drawing/2014/main" val="606046191"/>
                  </a:ext>
                </a:extLst>
              </a:tr>
            </a:tbl>
          </a:graphicData>
        </a:graphic>
      </p:graphicFrame>
      <p:sp>
        <p:nvSpPr>
          <p:cNvPr id="6" name="Rechteck 5">
            <a:extLst>
              <a:ext uri="{FF2B5EF4-FFF2-40B4-BE49-F238E27FC236}">
                <a16:creationId xmlns:a16="http://schemas.microsoft.com/office/drawing/2014/main" id="{CA3B02B2-ABB2-4622-A8B0-C1DB30572DF7}"/>
              </a:ext>
            </a:extLst>
          </p:cNvPr>
          <p:cNvSpPr/>
          <p:nvPr/>
        </p:nvSpPr>
        <p:spPr>
          <a:xfrm>
            <a:off x="4941971" y="1249184"/>
            <a:ext cx="1220912" cy="983993"/>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8" name="Rechteck 7">
            <a:extLst>
              <a:ext uri="{FF2B5EF4-FFF2-40B4-BE49-F238E27FC236}">
                <a16:creationId xmlns:a16="http://schemas.microsoft.com/office/drawing/2014/main" id="{02D832E6-010D-4398-8D1C-8DD6C443DC0D}"/>
              </a:ext>
            </a:extLst>
          </p:cNvPr>
          <p:cNvSpPr/>
          <p:nvPr/>
        </p:nvSpPr>
        <p:spPr>
          <a:xfrm>
            <a:off x="9261848" y="1500516"/>
            <a:ext cx="609600" cy="46638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0" name="Rechteck 9">
            <a:extLst>
              <a:ext uri="{FF2B5EF4-FFF2-40B4-BE49-F238E27FC236}">
                <a16:creationId xmlns:a16="http://schemas.microsoft.com/office/drawing/2014/main" id="{ACF3C472-2051-44A4-B22F-327CB2A80619}"/>
              </a:ext>
            </a:extLst>
          </p:cNvPr>
          <p:cNvSpPr/>
          <p:nvPr/>
        </p:nvSpPr>
        <p:spPr>
          <a:xfrm>
            <a:off x="9936623" y="1498615"/>
            <a:ext cx="613437" cy="506083"/>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1" name="Rechteck 10">
            <a:extLst>
              <a:ext uri="{FF2B5EF4-FFF2-40B4-BE49-F238E27FC236}">
                <a16:creationId xmlns:a16="http://schemas.microsoft.com/office/drawing/2014/main" id="{1F0A9506-8482-4422-95CA-F5D7C790F968}"/>
              </a:ext>
            </a:extLst>
          </p:cNvPr>
          <p:cNvSpPr/>
          <p:nvPr/>
        </p:nvSpPr>
        <p:spPr>
          <a:xfrm>
            <a:off x="10166877" y="4091080"/>
            <a:ext cx="703528" cy="506628"/>
          </a:xfrm>
          <a:prstGeom prst="rect">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3" name="Rechteck 12">
            <a:extLst>
              <a:ext uri="{FF2B5EF4-FFF2-40B4-BE49-F238E27FC236}">
                <a16:creationId xmlns:a16="http://schemas.microsoft.com/office/drawing/2014/main" id="{36AEE4BF-8113-46B9-A7D5-69B2BE02E57A}"/>
              </a:ext>
            </a:extLst>
          </p:cNvPr>
          <p:cNvSpPr/>
          <p:nvPr/>
        </p:nvSpPr>
        <p:spPr>
          <a:xfrm>
            <a:off x="9409674" y="4647651"/>
            <a:ext cx="674775" cy="502225"/>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5" name="Rechteck 14">
            <a:extLst>
              <a:ext uri="{FF2B5EF4-FFF2-40B4-BE49-F238E27FC236}">
                <a16:creationId xmlns:a16="http://schemas.microsoft.com/office/drawing/2014/main" id="{F99BA18C-25E7-4276-B843-A0379C88E45E}"/>
              </a:ext>
            </a:extLst>
          </p:cNvPr>
          <p:cNvSpPr/>
          <p:nvPr/>
        </p:nvSpPr>
        <p:spPr>
          <a:xfrm>
            <a:off x="9951964" y="2038100"/>
            <a:ext cx="613437" cy="45030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6" name="Rechteck 15">
            <a:extLst>
              <a:ext uri="{FF2B5EF4-FFF2-40B4-BE49-F238E27FC236}">
                <a16:creationId xmlns:a16="http://schemas.microsoft.com/office/drawing/2014/main" id="{B65CED31-CFBB-4BAE-B889-390DC8C7A58B}"/>
              </a:ext>
            </a:extLst>
          </p:cNvPr>
          <p:cNvSpPr/>
          <p:nvPr/>
        </p:nvSpPr>
        <p:spPr>
          <a:xfrm>
            <a:off x="10113202" y="4644552"/>
            <a:ext cx="757203" cy="50662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7" name="Rechteck 16">
            <a:extLst>
              <a:ext uri="{FF2B5EF4-FFF2-40B4-BE49-F238E27FC236}">
                <a16:creationId xmlns:a16="http://schemas.microsoft.com/office/drawing/2014/main" id="{A92F0E14-DAD5-4B39-AF48-BAB554295BDD}"/>
              </a:ext>
            </a:extLst>
          </p:cNvPr>
          <p:cNvSpPr/>
          <p:nvPr/>
        </p:nvSpPr>
        <p:spPr>
          <a:xfrm>
            <a:off x="9385706" y="4085935"/>
            <a:ext cx="1495248" cy="109763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8" name="Rechteck 17">
            <a:extLst>
              <a:ext uri="{FF2B5EF4-FFF2-40B4-BE49-F238E27FC236}">
                <a16:creationId xmlns:a16="http://schemas.microsoft.com/office/drawing/2014/main" id="{7F610D28-B2BD-497D-8280-DCE2D4682E57}"/>
              </a:ext>
            </a:extLst>
          </p:cNvPr>
          <p:cNvSpPr/>
          <p:nvPr/>
        </p:nvSpPr>
        <p:spPr>
          <a:xfrm>
            <a:off x="9233093" y="1498615"/>
            <a:ext cx="1366813" cy="1017104"/>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9" name="Rechteck 18">
            <a:extLst>
              <a:ext uri="{FF2B5EF4-FFF2-40B4-BE49-F238E27FC236}">
                <a16:creationId xmlns:a16="http://schemas.microsoft.com/office/drawing/2014/main" id="{C4163303-3C0B-42A8-B9FD-27FDC1A053CC}"/>
              </a:ext>
            </a:extLst>
          </p:cNvPr>
          <p:cNvSpPr/>
          <p:nvPr/>
        </p:nvSpPr>
        <p:spPr>
          <a:xfrm>
            <a:off x="9261848" y="2022017"/>
            <a:ext cx="655611" cy="466387"/>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0" name="Rechteck 19">
            <a:extLst>
              <a:ext uri="{FF2B5EF4-FFF2-40B4-BE49-F238E27FC236}">
                <a16:creationId xmlns:a16="http://schemas.microsoft.com/office/drawing/2014/main" id="{4B88D2B9-51C2-4601-8687-623433D13D6D}"/>
              </a:ext>
            </a:extLst>
          </p:cNvPr>
          <p:cNvSpPr/>
          <p:nvPr/>
        </p:nvSpPr>
        <p:spPr>
          <a:xfrm>
            <a:off x="9409674" y="4101348"/>
            <a:ext cx="665185" cy="48553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cxnSp>
        <p:nvCxnSpPr>
          <p:cNvPr id="22" name="Gerade Verbindung mit Pfeil 21">
            <a:extLst>
              <a:ext uri="{FF2B5EF4-FFF2-40B4-BE49-F238E27FC236}">
                <a16:creationId xmlns:a16="http://schemas.microsoft.com/office/drawing/2014/main" id="{3E21AD5F-30DB-4395-852C-21A99BBF8448}"/>
              </a:ext>
            </a:extLst>
          </p:cNvPr>
          <p:cNvCxnSpPr>
            <a:cxnSpLocks/>
          </p:cNvCxnSpPr>
          <p:nvPr/>
        </p:nvCxnSpPr>
        <p:spPr>
          <a:xfrm>
            <a:off x="7081352" y="2038100"/>
            <a:ext cx="1945690"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D46F1487-60ED-4717-B701-771182CB5704}"/>
              </a:ext>
            </a:extLst>
          </p:cNvPr>
          <p:cNvSpPr txBox="1"/>
          <p:nvPr/>
        </p:nvSpPr>
        <p:spPr>
          <a:xfrm>
            <a:off x="6829303" y="1566320"/>
            <a:ext cx="2580371" cy="338554"/>
          </a:xfrm>
          <a:prstGeom prst="rect">
            <a:avLst/>
          </a:prstGeom>
          <a:noFill/>
        </p:spPr>
        <p:txBody>
          <a:bodyPr wrap="square">
            <a:spAutoFit/>
          </a:bodyPr>
          <a:lstStyle/>
          <a:p>
            <a:r>
              <a:rPr lang="de-DE" sz="1600" dirty="0">
                <a:solidFill>
                  <a:schemeClr val="accent2"/>
                </a:solidFill>
                <a:latin typeface="arial" panose="020B0604020202020204" pitchFamily="34" charset="0"/>
              </a:rPr>
              <a:t>Filters  2x2 Stride 2</a:t>
            </a:r>
            <a:endParaRPr lang="de-DE" sz="1600" dirty="0">
              <a:solidFill>
                <a:schemeClr val="accent2"/>
              </a:solidFill>
            </a:endParaRPr>
          </a:p>
        </p:txBody>
      </p:sp>
      <p:sp>
        <p:nvSpPr>
          <p:cNvPr id="33" name="Textfeld 32">
            <a:extLst>
              <a:ext uri="{FF2B5EF4-FFF2-40B4-BE49-F238E27FC236}">
                <a16:creationId xmlns:a16="http://schemas.microsoft.com/office/drawing/2014/main" id="{A0BE2AB1-EC86-4ACF-8D02-736C258F6703}"/>
              </a:ext>
            </a:extLst>
          </p:cNvPr>
          <p:cNvSpPr txBox="1"/>
          <p:nvPr/>
        </p:nvSpPr>
        <p:spPr>
          <a:xfrm>
            <a:off x="7500918" y="5175247"/>
            <a:ext cx="1870412" cy="307777"/>
          </a:xfrm>
          <a:prstGeom prst="rect">
            <a:avLst/>
          </a:prstGeom>
          <a:noFill/>
        </p:spPr>
        <p:txBody>
          <a:bodyPr wrap="square">
            <a:spAutoFit/>
          </a:bodyPr>
          <a:lstStyle/>
          <a:p>
            <a:r>
              <a:rPr lang="de-DE" sz="1400" dirty="0">
                <a:solidFill>
                  <a:schemeClr val="accent2"/>
                </a:solidFill>
                <a:latin typeface="arial" panose="020B0604020202020204" pitchFamily="34" charset="0"/>
              </a:rPr>
              <a:t>Filter  2x2 Stride 2</a:t>
            </a:r>
            <a:endParaRPr lang="de-DE" sz="1400" dirty="0">
              <a:solidFill>
                <a:schemeClr val="accent2"/>
              </a:solidFill>
            </a:endParaRPr>
          </a:p>
        </p:txBody>
      </p:sp>
      <p:sp>
        <p:nvSpPr>
          <p:cNvPr id="9" name="Foliennummernplatzhalter 8">
            <a:extLst>
              <a:ext uri="{FF2B5EF4-FFF2-40B4-BE49-F238E27FC236}">
                <a16:creationId xmlns:a16="http://schemas.microsoft.com/office/drawing/2014/main" id="{8D53C2BF-E445-4832-8106-95D249A44204}"/>
              </a:ext>
            </a:extLst>
          </p:cNvPr>
          <p:cNvSpPr>
            <a:spLocks noGrp="1"/>
          </p:cNvSpPr>
          <p:nvPr>
            <p:ph type="sldNum" idx="12"/>
          </p:nvPr>
        </p:nvSpPr>
        <p:spPr/>
        <p:txBody>
          <a:bodyPr/>
          <a:lstStyle/>
          <a:p>
            <a:fld id="{00000000-1234-1234-1234-123412341234}" type="slidenum">
              <a:rPr lang="de-DE" smtClean="0"/>
              <a:pPr/>
              <a:t>33</a:t>
            </a:fld>
            <a:endParaRPr lang="de-DE"/>
          </a:p>
        </p:txBody>
      </p:sp>
      <p:graphicFrame>
        <p:nvGraphicFramePr>
          <p:cNvPr id="26" name="Tabelle 26">
            <a:extLst>
              <a:ext uri="{FF2B5EF4-FFF2-40B4-BE49-F238E27FC236}">
                <a16:creationId xmlns:a16="http://schemas.microsoft.com/office/drawing/2014/main" id="{71799181-6E16-4443-8CEC-CAE3CF5D84C6}"/>
              </a:ext>
            </a:extLst>
          </p:cNvPr>
          <p:cNvGraphicFramePr>
            <a:graphicFrameLocks noGrp="1"/>
          </p:cNvGraphicFramePr>
          <p:nvPr>
            <p:extLst>
              <p:ext uri="{D42A27DB-BD31-4B8C-83A1-F6EECF244321}">
                <p14:modId xmlns:p14="http://schemas.microsoft.com/office/powerpoint/2010/main" val="2912055016"/>
              </p:ext>
            </p:extLst>
          </p:nvPr>
        </p:nvGraphicFramePr>
        <p:xfrm>
          <a:off x="6719776" y="4000769"/>
          <a:ext cx="1130162" cy="1037772"/>
        </p:xfrm>
        <a:graphic>
          <a:graphicData uri="http://schemas.openxmlformats.org/drawingml/2006/table">
            <a:tbl>
              <a:tblPr firstRow="1" bandRow="1">
                <a:tableStyleId>{D7AC3CCA-C797-4891-BE02-D94E43425B78}</a:tableStyleId>
              </a:tblPr>
              <a:tblGrid>
                <a:gridCol w="565081">
                  <a:extLst>
                    <a:ext uri="{9D8B030D-6E8A-4147-A177-3AD203B41FA5}">
                      <a16:colId xmlns:a16="http://schemas.microsoft.com/office/drawing/2014/main" val="1969626737"/>
                    </a:ext>
                  </a:extLst>
                </a:gridCol>
                <a:gridCol w="565081">
                  <a:extLst>
                    <a:ext uri="{9D8B030D-6E8A-4147-A177-3AD203B41FA5}">
                      <a16:colId xmlns:a16="http://schemas.microsoft.com/office/drawing/2014/main" val="2610083568"/>
                    </a:ext>
                  </a:extLst>
                </a:gridCol>
              </a:tblGrid>
              <a:tr h="518886">
                <a:tc>
                  <a:txBody>
                    <a:bodyPr/>
                    <a:lstStyle/>
                    <a:p>
                      <a:r>
                        <a:rPr lang="de-DE" dirty="0"/>
                        <a:t>1</a:t>
                      </a:r>
                    </a:p>
                  </a:txBody>
                  <a:tcPr/>
                </a:tc>
                <a:tc>
                  <a:txBody>
                    <a:bodyPr/>
                    <a:lstStyle/>
                    <a:p>
                      <a:r>
                        <a:rPr lang="de-DE" dirty="0"/>
                        <a:t>1</a:t>
                      </a:r>
                    </a:p>
                  </a:txBody>
                  <a:tcPr/>
                </a:tc>
                <a:extLst>
                  <a:ext uri="{0D108BD9-81ED-4DB2-BD59-A6C34878D82A}">
                    <a16:rowId xmlns:a16="http://schemas.microsoft.com/office/drawing/2014/main" val="136765272"/>
                  </a:ext>
                </a:extLst>
              </a:tr>
              <a:tr h="518886">
                <a:tc>
                  <a:txBody>
                    <a:bodyPr/>
                    <a:lstStyle/>
                    <a:p>
                      <a:r>
                        <a:rPr lang="de-DE" dirty="0"/>
                        <a:t>1</a:t>
                      </a:r>
                    </a:p>
                  </a:txBody>
                  <a:tcPr/>
                </a:tc>
                <a:tc>
                  <a:txBody>
                    <a:bodyPr/>
                    <a:lstStyle/>
                    <a:p>
                      <a:r>
                        <a:rPr lang="de-DE" dirty="0"/>
                        <a:t>1</a:t>
                      </a:r>
                    </a:p>
                  </a:txBody>
                  <a:tcPr/>
                </a:tc>
                <a:extLst>
                  <a:ext uri="{0D108BD9-81ED-4DB2-BD59-A6C34878D82A}">
                    <a16:rowId xmlns:a16="http://schemas.microsoft.com/office/drawing/2014/main" val="2651999332"/>
                  </a:ext>
                </a:extLst>
              </a:tr>
            </a:tbl>
          </a:graphicData>
        </a:graphic>
      </p:graphicFrame>
      <p:graphicFrame>
        <p:nvGraphicFramePr>
          <p:cNvPr id="32" name="Tabelle 3">
            <a:extLst>
              <a:ext uri="{FF2B5EF4-FFF2-40B4-BE49-F238E27FC236}">
                <a16:creationId xmlns:a16="http://schemas.microsoft.com/office/drawing/2014/main" id="{4FEB559E-FAC9-4CD7-9D9A-12A046E8E54D}"/>
              </a:ext>
            </a:extLst>
          </p:cNvPr>
          <p:cNvGraphicFramePr>
            <a:graphicFrameLocks noGrp="1"/>
          </p:cNvGraphicFramePr>
          <p:nvPr>
            <p:extLst>
              <p:ext uri="{D42A27DB-BD31-4B8C-83A1-F6EECF244321}">
                <p14:modId xmlns:p14="http://schemas.microsoft.com/office/powerpoint/2010/main" val="2044999926"/>
              </p:ext>
            </p:extLst>
          </p:nvPr>
        </p:nvGraphicFramePr>
        <p:xfrm>
          <a:off x="3765658" y="3739811"/>
          <a:ext cx="2369360" cy="2046032"/>
        </p:xfrm>
        <a:graphic>
          <a:graphicData uri="http://schemas.openxmlformats.org/drawingml/2006/table">
            <a:tbl>
              <a:tblPr firstRow="1" bandRow="1"/>
              <a:tblGrid>
                <a:gridCol w="592340">
                  <a:extLst>
                    <a:ext uri="{9D8B030D-6E8A-4147-A177-3AD203B41FA5}">
                      <a16:colId xmlns:a16="http://schemas.microsoft.com/office/drawing/2014/main" val="1895197001"/>
                    </a:ext>
                  </a:extLst>
                </a:gridCol>
                <a:gridCol w="592340">
                  <a:extLst>
                    <a:ext uri="{9D8B030D-6E8A-4147-A177-3AD203B41FA5}">
                      <a16:colId xmlns:a16="http://schemas.microsoft.com/office/drawing/2014/main" val="1508159267"/>
                    </a:ext>
                  </a:extLst>
                </a:gridCol>
                <a:gridCol w="592340">
                  <a:extLst>
                    <a:ext uri="{9D8B030D-6E8A-4147-A177-3AD203B41FA5}">
                      <a16:colId xmlns:a16="http://schemas.microsoft.com/office/drawing/2014/main" val="2294578419"/>
                    </a:ext>
                  </a:extLst>
                </a:gridCol>
                <a:gridCol w="592340">
                  <a:extLst>
                    <a:ext uri="{9D8B030D-6E8A-4147-A177-3AD203B41FA5}">
                      <a16:colId xmlns:a16="http://schemas.microsoft.com/office/drawing/2014/main" val="498098127"/>
                    </a:ext>
                  </a:extLst>
                </a:gridCol>
              </a:tblGrid>
              <a:tr h="511508">
                <a:tc>
                  <a:txBody>
                    <a:bodyPr/>
                    <a:lstStyle/>
                    <a:p>
                      <a:r>
                        <a:rPr lang="de-DE" sz="2400" dirty="0"/>
                        <a:t>14</a:t>
                      </a:r>
                    </a:p>
                  </a:txBody>
                  <a:tcPr marL="121920" marR="121920" marT="60960" marB="60960">
                    <a:solidFill>
                      <a:schemeClr val="bg1">
                        <a:lumMod val="95000"/>
                      </a:schemeClr>
                    </a:solidFill>
                  </a:tcPr>
                </a:tc>
                <a:tc>
                  <a:txBody>
                    <a:bodyPr/>
                    <a:lstStyle/>
                    <a:p>
                      <a:r>
                        <a:rPr lang="de-DE" sz="2400" dirty="0"/>
                        <a:t>21</a:t>
                      </a:r>
                    </a:p>
                  </a:txBody>
                  <a:tcPr marL="121920" marR="121920" marT="60960" marB="60960">
                    <a:solidFill>
                      <a:schemeClr val="bg1">
                        <a:lumMod val="95000"/>
                      </a:schemeClr>
                    </a:solidFill>
                  </a:tcPr>
                </a:tc>
                <a:tc>
                  <a:txBody>
                    <a:bodyPr/>
                    <a:lstStyle/>
                    <a:p>
                      <a:r>
                        <a:rPr lang="de-DE" sz="2400" dirty="0"/>
                        <a:t>20</a:t>
                      </a:r>
                    </a:p>
                  </a:txBody>
                  <a:tcPr marL="121920" marR="121920" marT="60960" marB="60960">
                    <a:solidFill>
                      <a:schemeClr val="bg1">
                        <a:lumMod val="95000"/>
                      </a:schemeClr>
                    </a:solidFill>
                  </a:tcPr>
                </a:tc>
                <a:tc>
                  <a:txBody>
                    <a:bodyPr/>
                    <a:lstStyle/>
                    <a:p>
                      <a:r>
                        <a:rPr lang="de-DE" sz="2400" dirty="0"/>
                        <a:t>5</a:t>
                      </a:r>
                    </a:p>
                  </a:txBody>
                  <a:tcPr marL="121920" marR="121920" marT="60960" marB="60960">
                    <a:solidFill>
                      <a:schemeClr val="bg1">
                        <a:lumMod val="95000"/>
                      </a:schemeClr>
                    </a:solidFill>
                  </a:tcPr>
                </a:tc>
                <a:extLst>
                  <a:ext uri="{0D108BD9-81ED-4DB2-BD59-A6C34878D82A}">
                    <a16:rowId xmlns:a16="http://schemas.microsoft.com/office/drawing/2014/main" val="612281068"/>
                  </a:ext>
                </a:extLst>
              </a:tr>
              <a:tr h="511508">
                <a:tc>
                  <a:txBody>
                    <a:bodyPr/>
                    <a:lstStyle/>
                    <a:p>
                      <a:r>
                        <a:rPr lang="de-DE" sz="2400" dirty="0"/>
                        <a:t>8</a:t>
                      </a:r>
                    </a:p>
                  </a:txBody>
                  <a:tcPr marL="121920" marR="121920" marT="60960" marB="60960">
                    <a:solidFill>
                      <a:schemeClr val="bg1">
                        <a:lumMod val="95000"/>
                      </a:schemeClr>
                    </a:solidFill>
                  </a:tcPr>
                </a:tc>
                <a:tc>
                  <a:txBody>
                    <a:bodyPr/>
                    <a:lstStyle/>
                    <a:p>
                      <a:r>
                        <a:rPr lang="de-DE" sz="2400" dirty="0"/>
                        <a:t>12</a:t>
                      </a:r>
                    </a:p>
                  </a:txBody>
                  <a:tcPr marL="121920" marR="121920" marT="60960" marB="60960">
                    <a:solidFill>
                      <a:schemeClr val="bg1">
                        <a:lumMod val="95000"/>
                      </a:schemeClr>
                    </a:solidFill>
                  </a:tcPr>
                </a:tc>
                <a:tc>
                  <a:txBody>
                    <a:bodyPr/>
                    <a:lstStyle/>
                    <a:p>
                      <a:r>
                        <a:rPr lang="de-DE" sz="2400" dirty="0"/>
                        <a:t>3</a:t>
                      </a:r>
                    </a:p>
                  </a:txBody>
                  <a:tcPr marL="121920" marR="121920" marT="60960" marB="60960">
                    <a:solidFill>
                      <a:schemeClr val="bg1">
                        <a:lumMod val="95000"/>
                      </a:schemeClr>
                    </a:solidFill>
                  </a:tcPr>
                </a:tc>
                <a:tc>
                  <a:txBody>
                    <a:bodyPr/>
                    <a:lstStyle/>
                    <a:p>
                      <a:r>
                        <a:rPr lang="de-DE" sz="2400" dirty="0"/>
                        <a:t>0</a:t>
                      </a:r>
                    </a:p>
                  </a:txBody>
                  <a:tcPr marL="121920" marR="121920" marT="60960" marB="60960">
                    <a:solidFill>
                      <a:schemeClr val="bg1">
                        <a:lumMod val="95000"/>
                      </a:schemeClr>
                    </a:solidFill>
                  </a:tcPr>
                </a:tc>
                <a:extLst>
                  <a:ext uri="{0D108BD9-81ED-4DB2-BD59-A6C34878D82A}">
                    <a16:rowId xmlns:a16="http://schemas.microsoft.com/office/drawing/2014/main" val="2239438095"/>
                  </a:ext>
                </a:extLst>
              </a:tr>
              <a:tr h="511508">
                <a:tc>
                  <a:txBody>
                    <a:bodyPr/>
                    <a:lstStyle/>
                    <a:p>
                      <a:r>
                        <a:rPr lang="de-DE" sz="2400" dirty="0"/>
                        <a:t>57</a:t>
                      </a:r>
                    </a:p>
                  </a:txBody>
                  <a:tcPr marL="121920" marR="121920" marT="60960" marB="60960">
                    <a:solidFill>
                      <a:schemeClr val="bg1">
                        <a:lumMod val="95000"/>
                      </a:schemeClr>
                    </a:solidFill>
                  </a:tcPr>
                </a:tc>
                <a:tc>
                  <a:txBody>
                    <a:bodyPr/>
                    <a:lstStyle/>
                    <a:p>
                      <a:r>
                        <a:rPr lang="de-DE" sz="2400" dirty="0"/>
                        <a:t>79</a:t>
                      </a:r>
                    </a:p>
                  </a:txBody>
                  <a:tcPr marL="121920" marR="121920" marT="60960" marB="60960">
                    <a:solidFill>
                      <a:schemeClr val="bg1">
                        <a:lumMod val="95000"/>
                      </a:schemeClr>
                    </a:solidFill>
                  </a:tcPr>
                </a:tc>
                <a:tc>
                  <a:txBody>
                    <a:bodyPr/>
                    <a:lstStyle/>
                    <a:p>
                      <a:r>
                        <a:rPr lang="de-DE" sz="2400" dirty="0"/>
                        <a:t>55</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extLst>
                  <a:ext uri="{0D108BD9-81ED-4DB2-BD59-A6C34878D82A}">
                    <a16:rowId xmlns:a16="http://schemas.microsoft.com/office/drawing/2014/main" val="1670379994"/>
                  </a:ext>
                </a:extLst>
              </a:tr>
              <a:tr h="511508">
                <a:tc>
                  <a:txBody>
                    <a:bodyPr/>
                    <a:lstStyle/>
                    <a:p>
                      <a:r>
                        <a:rPr lang="de-DE" sz="2400" dirty="0"/>
                        <a:t>98</a:t>
                      </a:r>
                    </a:p>
                  </a:txBody>
                  <a:tcPr marL="121920" marR="121920" marT="60960" marB="60960">
                    <a:solidFill>
                      <a:schemeClr val="bg1">
                        <a:lumMod val="95000"/>
                      </a:schemeClr>
                    </a:solidFill>
                  </a:tcPr>
                </a:tc>
                <a:tc>
                  <a:txBody>
                    <a:bodyPr/>
                    <a:lstStyle/>
                    <a:p>
                      <a:r>
                        <a:rPr lang="de-DE" sz="2400" dirty="0"/>
                        <a:t>90</a:t>
                      </a:r>
                    </a:p>
                  </a:txBody>
                  <a:tcPr marL="121920" marR="121920" marT="60960" marB="60960">
                    <a:solidFill>
                      <a:schemeClr val="bg1">
                        <a:lumMod val="95000"/>
                      </a:schemeClr>
                    </a:solidFill>
                  </a:tcPr>
                </a:tc>
                <a:tc>
                  <a:txBody>
                    <a:bodyPr/>
                    <a:lstStyle/>
                    <a:p>
                      <a:r>
                        <a:rPr lang="de-DE" sz="2400" dirty="0"/>
                        <a:t>7</a:t>
                      </a:r>
                    </a:p>
                  </a:txBody>
                  <a:tcPr marL="121920" marR="121920" marT="60960" marB="60960">
                    <a:solidFill>
                      <a:schemeClr val="bg1">
                        <a:lumMod val="95000"/>
                      </a:schemeClr>
                    </a:solidFill>
                  </a:tcPr>
                </a:tc>
                <a:tc>
                  <a:txBody>
                    <a:bodyPr/>
                    <a:lstStyle/>
                    <a:p>
                      <a:r>
                        <a:rPr lang="de-DE" sz="2400" dirty="0"/>
                        <a:t>74</a:t>
                      </a:r>
                    </a:p>
                  </a:txBody>
                  <a:tcPr marL="121920" marR="121920" marT="60960" marB="60960">
                    <a:solidFill>
                      <a:schemeClr val="bg1">
                        <a:lumMod val="95000"/>
                      </a:schemeClr>
                    </a:solidFill>
                  </a:tcPr>
                </a:tc>
                <a:extLst>
                  <a:ext uri="{0D108BD9-81ED-4DB2-BD59-A6C34878D82A}">
                    <a16:rowId xmlns:a16="http://schemas.microsoft.com/office/drawing/2014/main" val="411563454"/>
                  </a:ext>
                </a:extLst>
              </a:tr>
            </a:tbl>
          </a:graphicData>
        </a:graphic>
      </p:graphicFrame>
      <p:sp>
        <p:nvSpPr>
          <p:cNvPr id="37" name="Rechteck 36">
            <a:extLst>
              <a:ext uri="{FF2B5EF4-FFF2-40B4-BE49-F238E27FC236}">
                <a16:creationId xmlns:a16="http://schemas.microsoft.com/office/drawing/2014/main" id="{280587EE-017A-4DD1-8E74-A0255C2F445C}"/>
              </a:ext>
            </a:extLst>
          </p:cNvPr>
          <p:cNvSpPr/>
          <p:nvPr/>
        </p:nvSpPr>
        <p:spPr>
          <a:xfrm>
            <a:off x="3764108" y="1205052"/>
            <a:ext cx="1149210" cy="10133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7" name="Rechteck 6">
            <a:extLst>
              <a:ext uri="{FF2B5EF4-FFF2-40B4-BE49-F238E27FC236}">
                <a16:creationId xmlns:a16="http://schemas.microsoft.com/office/drawing/2014/main" id="{0DDC1579-1D5E-46E7-BB06-401A7E4448CF}"/>
              </a:ext>
            </a:extLst>
          </p:cNvPr>
          <p:cNvSpPr/>
          <p:nvPr/>
        </p:nvSpPr>
        <p:spPr>
          <a:xfrm>
            <a:off x="3753203" y="3749509"/>
            <a:ext cx="1149210" cy="10133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4" name="Rechteck 13">
            <a:extLst>
              <a:ext uri="{FF2B5EF4-FFF2-40B4-BE49-F238E27FC236}">
                <a16:creationId xmlns:a16="http://schemas.microsoft.com/office/drawing/2014/main" id="{061CC0B1-99E9-4E3C-AF53-A2C9AAE9FE93}"/>
              </a:ext>
            </a:extLst>
          </p:cNvPr>
          <p:cNvSpPr/>
          <p:nvPr/>
        </p:nvSpPr>
        <p:spPr>
          <a:xfrm>
            <a:off x="4941970" y="2260442"/>
            <a:ext cx="1263439" cy="953848"/>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12" name="Rechteck 11">
            <a:extLst>
              <a:ext uri="{FF2B5EF4-FFF2-40B4-BE49-F238E27FC236}">
                <a16:creationId xmlns:a16="http://schemas.microsoft.com/office/drawing/2014/main" id="{4D5F93C8-7FA4-42D0-B916-593950404C5F}"/>
              </a:ext>
            </a:extLst>
          </p:cNvPr>
          <p:cNvSpPr/>
          <p:nvPr/>
        </p:nvSpPr>
        <p:spPr>
          <a:xfrm>
            <a:off x="3756753" y="2245370"/>
            <a:ext cx="1159851" cy="983993"/>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8" name="Rechteck 37">
            <a:extLst>
              <a:ext uri="{FF2B5EF4-FFF2-40B4-BE49-F238E27FC236}">
                <a16:creationId xmlns:a16="http://schemas.microsoft.com/office/drawing/2014/main" id="{4DDD77DC-9E19-463F-9684-9459ACBA33F4}"/>
              </a:ext>
            </a:extLst>
          </p:cNvPr>
          <p:cNvSpPr/>
          <p:nvPr/>
        </p:nvSpPr>
        <p:spPr>
          <a:xfrm>
            <a:off x="3764339" y="4748915"/>
            <a:ext cx="1159851" cy="1013318"/>
          </a:xfrm>
          <a:prstGeom prst="rect">
            <a:avLst/>
          </a:prstGeom>
          <a:no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40" name="Textfeld 39">
            <a:extLst>
              <a:ext uri="{FF2B5EF4-FFF2-40B4-BE49-F238E27FC236}">
                <a16:creationId xmlns:a16="http://schemas.microsoft.com/office/drawing/2014/main" id="{69FFC6B2-4542-41CD-BE89-3A628A51EC23}"/>
              </a:ext>
            </a:extLst>
          </p:cNvPr>
          <p:cNvSpPr txBox="1"/>
          <p:nvPr/>
        </p:nvSpPr>
        <p:spPr>
          <a:xfrm>
            <a:off x="6610347" y="3481350"/>
            <a:ext cx="2580371" cy="461665"/>
          </a:xfrm>
          <a:prstGeom prst="rect">
            <a:avLst/>
          </a:prstGeom>
          <a:noFill/>
        </p:spPr>
        <p:txBody>
          <a:bodyPr wrap="square">
            <a:spAutoFit/>
          </a:bodyPr>
          <a:lstStyle/>
          <a:p>
            <a:r>
              <a:rPr lang="de-DE" sz="2400" b="1" dirty="0" err="1"/>
              <a:t>Convolution</a:t>
            </a:r>
            <a:endParaRPr lang="de-DE" sz="2400" b="1" dirty="0"/>
          </a:p>
        </p:txBody>
      </p:sp>
      <p:grpSp>
        <p:nvGrpSpPr>
          <p:cNvPr id="61" name="Gruppieren 60">
            <a:extLst>
              <a:ext uri="{FF2B5EF4-FFF2-40B4-BE49-F238E27FC236}">
                <a16:creationId xmlns:a16="http://schemas.microsoft.com/office/drawing/2014/main" id="{3659B271-DC93-448F-8F76-4EA25DD9E032}"/>
              </a:ext>
            </a:extLst>
          </p:cNvPr>
          <p:cNvGrpSpPr/>
          <p:nvPr/>
        </p:nvGrpSpPr>
        <p:grpSpPr>
          <a:xfrm>
            <a:off x="4902413" y="5149876"/>
            <a:ext cx="5264465" cy="900490"/>
            <a:chOff x="3863193" y="5149876"/>
            <a:chExt cx="6303685" cy="900490"/>
          </a:xfrm>
        </p:grpSpPr>
        <p:cxnSp>
          <p:nvCxnSpPr>
            <p:cNvPr id="29" name="Gerade Verbindung mit Pfeil 28">
              <a:extLst>
                <a:ext uri="{FF2B5EF4-FFF2-40B4-BE49-F238E27FC236}">
                  <a16:creationId xmlns:a16="http://schemas.microsoft.com/office/drawing/2014/main" id="{95D1E181-5AE9-4BEA-8A2A-F58BE23A6419}"/>
                </a:ext>
              </a:extLst>
            </p:cNvPr>
            <p:cNvCxnSpPr>
              <a:cxnSpLocks/>
            </p:cNvCxnSpPr>
            <p:nvPr/>
          </p:nvCxnSpPr>
          <p:spPr>
            <a:xfrm flipV="1">
              <a:off x="6692373" y="5149876"/>
              <a:ext cx="0" cy="900490"/>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4C45E5B-F6AA-45FC-B944-D444B3E0FD2B}"/>
                </a:ext>
              </a:extLst>
            </p:cNvPr>
            <p:cNvCxnSpPr>
              <a:cxnSpLocks/>
            </p:cNvCxnSpPr>
            <p:nvPr/>
          </p:nvCxnSpPr>
          <p:spPr>
            <a:xfrm flipV="1">
              <a:off x="6853275" y="5149876"/>
              <a:ext cx="0" cy="900490"/>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742480C6-866C-40AC-9AE0-080C1A765C53}"/>
                </a:ext>
              </a:extLst>
            </p:cNvPr>
            <p:cNvCxnSpPr>
              <a:cxnSpLocks/>
            </p:cNvCxnSpPr>
            <p:nvPr/>
          </p:nvCxnSpPr>
          <p:spPr>
            <a:xfrm>
              <a:off x="3863195" y="6050366"/>
              <a:ext cx="2829178"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67FAFCC9-6853-426A-A2DE-91261D992406}"/>
                </a:ext>
              </a:extLst>
            </p:cNvPr>
            <p:cNvCxnSpPr>
              <a:cxnSpLocks/>
            </p:cNvCxnSpPr>
            <p:nvPr/>
          </p:nvCxnSpPr>
          <p:spPr>
            <a:xfrm>
              <a:off x="6853275" y="6050366"/>
              <a:ext cx="3313603"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A1DF4C3F-3FAA-4E14-9DDB-3C9AB73D8736}"/>
                </a:ext>
              </a:extLst>
            </p:cNvPr>
            <p:cNvCxnSpPr>
              <a:cxnSpLocks/>
            </p:cNvCxnSpPr>
            <p:nvPr/>
          </p:nvCxnSpPr>
          <p:spPr>
            <a:xfrm>
              <a:off x="10166877" y="5345064"/>
              <a:ext cx="1" cy="70530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6680CAE6-28CD-48AB-A896-A213828EF936}"/>
                </a:ext>
              </a:extLst>
            </p:cNvPr>
            <p:cNvCxnSpPr>
              <a:cxnSpLocks/>
            </p:cNvCxnSpPr>
            <p:nvPr/>
          </p:nvCxnSpPr>
          <p:spPr>
            <a:xfrm flipH="1">
              <a:off x="3863193" y="5778214"/>
              <a:ext cx="1" cy="27215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9" name="Gerader Verbinder 68">
            <a:extLst>
              <a:ext uri="{FF2B5EF4-FFF2-40B4-BE49-F238E27FC236}">
                <a16:creationId xmlns:a16="http://schemas.microsoft.com/office/drawing/2014/main" id="{D0877A00-A352-4092-873D-C252D59E5497}"/>
              </a:ext>
            </a:extLst>
          </p:cNvPr>
          <p:cNvCxnSpPr>
            <a:cxnSpLocks/>
          </p:cNvCxnSpPr>
          <p:nvPr/>
        </p:nvCxnSpPr>
        <p:spPr>
          <a:xfrm>
            <a:off x="3934047" y="3481350"/>
            <a:ext cx="67623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DC7276E0-152C-4463-8A4B-8ACFA3D1B8B5}"/>
              </a:ext>
            </a:extLst>
          </p:cNvPr>
          <p:cNvSpPr/>
          <p:nvPr/>
        </p:nvSpPr>
        <p:spPr>
          <a:xfrm>
            <a:off x="0" y="1127434"/>
            <a:ext cx="3741413" cy="5730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sp>
        <p:nvSpPr>
          <p:cNvPr id="72" name="Textfeld 71">
            <a:extLst>
              <a:ext uri="{FF2B5EF4-FFF2-40B4-BE49-F238E27FC236}">
                <a16:creationId xmlns:a16="http://schemas.microsoft.com/office/drawing/2014/main" id="{EF6B10A3-C623-4226-B601-92C61539D53D}"/>
              </a:ext>
            </a:extLst>
          </p:cNvPr>
          <p:cNvSpPr txBox="1"/>
          <p:nvPr/>
        </p:nvSpPr>
        <p:spPr>
          <a:xfrm>
            <a:off x="453634" y="2506182"/>
            <a:ext cx="1561130" cy="523220"/>
          </a:xfrm>
          <a:prstGeom prst="rect">
            <a:avLst/>
          </a:prstGeom>
          <a:noFill/>
        </p:spPr>
        <p:txBody>
          <a:bodyPr wrap="square" rtlCol="0">
            <a:spAutoFit/>
          </a:bodyPr>
          <a:lstStyle/>
          <a:p>
            <a:r>
              <a:rPr lang="de-DE" sz="2800" b="1" dirty="0">
                <a:solidFill>
                  <a:schemeClr val="bg1"/>
                </a:solidFill>
              </a:rPr>
              <a:t>YOLOv3</a:t>
            </a:r>
          </a:p>
        </p:txBody>
      </p:sp>
      <p:sp>
        <p:nvSpPr>
          <p:cNvPr id="73" name="Textfeld 72">
            <a:extLst>
              <a:ext uri="{FF2B5EF4-FFF2-40B4-BE49-F238E27FC236}">
                <a16:creationId xmlns:a16="http://schemas.microsoft.com/office/drawing/2014/main" id="{218C33BC-5817-440D-BD83-222041DEF399}"/>
              </a:ext>
            </a:extLst>
          </p:cNvPr>
          <p:cNvSpPr txBox="1"/>
          <p:nvPr/>
        </p:nvSpPr>
        <p:spPr>
          <a:xfrm>
            <a:off x="297461" y="3214290"/>
            <a:ext cx="3057436" cy="369332"/>
          </a:xfrm>
          <a:prstGeom prst="rect">
            <a:avLst/>
          </a:prstGeom>
          <a:noFill/>
        </p:spPr>
        <p:txBody>
          <a:bodyPr wrap="square" rtlCol="0">
            <a:spAutoFit/>
          </a:bodyPr>
          <a:lstStyle/>
          <a:p>
            <a:pPr marL="285750" indent="-285750">
              <a:buFont typeface="Wingdings" panose="05000000000000000000" pitchFamily="2" charset="2"/>
              <a:buChar char="§"/>
            </a:pPr>
            <a:r>
              <a:rPr lang="de-DE" b="1" dirty="0">
                <a:solidFill>
                  <a:schemeClr val="bg2"/>
                </a:solidFill>
              </a:rPr>
              <a:t>kein Pooling Layer</a:t>
            </a:r>
          </a:p>
        </p:txBody>
      </p:sp>
      <p:sp>
        <p:nvSpPr>
          <p:cNvPr id="74" name="Textfeld 73">
            <a:extLst>
              <a:ext uri="{FF2B5EF4-FFF2-40B4-BE49-F238E27FC236}">
                <a16:creationId xmlns:a16="http://schemas.microsoft.com/office/drawing/2014/main" id="{7F1A3B07-A558-4F2A-840F-2CAE9A8AF5BB}"/>
              </a:ext>
            </a:extLst>
          </p:cNvPr>
          <p:cNvSpPr txBox="1"/>
          <p:nvPr/>
        </p:nvSpPr>
        <p:spPr>
          <a:xfrm>
            <a:off x="268773" y="3738766"/>
            <a:ext cx="3469018" cy="646331"/>
          </a:xfrm>
          <a:prstGeom prst="rect">
            <a:avLst/>
          </a:prstGeom>
          <a:noFill/>
        </p:spPr>
        <p:txBody>
          <a:bodyPr wrap="square" rtlCol="0">
            <a:spAutoFit/>
          </a:bodyPr>
          <a:lstStyle/>
          <a:p>
            <a:pPr marL="342900" indent="-342900">
              <a:buFont typeface="Wingdings" panose="05000000000000000000" pitchFamily="2" charset="2"/>
              <a:buChar char="§"/>
            </a:pPr>
            <a:r>
              <a:rPr lang="de-DE" dirty="0">
                <a:solidFill>
                  <a:schemeClr val="bg2"/>
                </a:solidFill>
                <a:latin typeface="Arial Nova" panose="020B0504020202020204" pitchFamily="34" charset="0"/>
              </a:rPr>
              <a:t>Konvolution (Faltungsschicht) stattdessen</a:t>
            </a:r>
          </a:p>
        </p:txBody>
      </p:sp>
      <p:sp>
        <p:nvSpPr>
          <p:cNvPr id="77" name="Textfeld 76">
            <a:extLst>
              <a:ext uri="{FF2B5EF4-FFF2-40B4-BE49-F238E27FC236}">
                <a16:creationId xmlns:a16="http://schemas.microsoft.com/office/drawing/2014/main" id="{7E9EC767-577A-4300-82A3-E5B6599FD831}"/>
              </a:ext>
            </a:extLst>
          </p:cNvPr>
          <p:cNvSpPr txBox="1"/>
          <p:nvPr/>
        </p:nvSpPr>
        <p:spPr>
          <a:xfrm>
            <a:off x="251286" y="4601894"/>
            <a:ext cx="3445866" cy="584775"/>
          </a:xfrm>
          <a:prstGeom prst="rect">
            <a:avLst/>
          </a:prstGeom>
          <a:noFill/>
        </p:spPr>
        <p:txBody>
          <a:bodyPr wrap="square" rtlCol="0">
            <a:spAutoFit/>
          </a:bodyPr>
          <a:lstStyle/>
          <a:p>
            <a:pPr marL="285750" indent="-285750">
              <a:buFont typeface="Wingdings" panose="05000000000000000000" pitchFamily="2" charset="2"/>
              <a:buChar char="§"/>
            </a:pPr>
            <a:r>
              <a:rPr lang="de-DE" sz="1600" dirty="0">
                <a:solidFill>
                  <a:schemeClr val="bg2"/>
                </a:solidFill>
                <a:latin typeface="Arial" panose="020B0604020202020204" pitchFamily="34" charset="0"/>
                <a:cs typeface="Arial" panose="020B0604020202020204" pitchFamily="34" charset="0"/>
              </a:rPr>
              <a:t>Vermeidung des Verlusts von Merkmalen auf niedriger Ebene</a:t>
            </a:r>
          </a:p>
        </p:txBody>
      </p:sp>
      <p:sp>
        <p:nvSpPr>
          <p:cNvPr id="79" name="Textfeld 78">
            <a:extLst>
              <a:ext uri="{FF2B5EF4-FFF2-40B4-BE49-F238E27FC236}">
                <a16:creationId xmlns:a16="http://schemas.microsoft.com/office/drawing/2014/main" id="{F175382B-5DC4-4442-AE8E-970C559A6D94}"/>
              </a:ext>
            </a:extLst>
          </p:cNvPr>
          <p:cNvSpPr txBox="1"/>
          <p:nvPr/>
        </p:nvSpPr>
        <p:spPr>
          <a:xfrm>
            <a:off x="251286" y="5465591"/>
            <a:ext cx="3445866" cy="584775"/>
          </a:xfrm>
          <a:prstGeom prst="rect">
            <a:avLst/>
          </a:prstGeom>
          <a:noFill/>
        </p:spPr>
        <p:txBody>
          <a:bodyPr wrap="square" rtlCol="0">
            <a:spAutoFit/>
          </a:bodyPr>
          <a:lstStyle/>
          <a:p>
            <a:pPr marL="285750" indent="-285750">
              <a:buFont typeface="Wingdings" panose="05000000000000000000" pitchFamily="2" charset="2"/>
              <a:buChar char="§"/>
            </a:pPr>
            <a:r>
              <a:rPr lang="de-DE" sz="1600" dirty="0">
                <a:solidFill>
                  <a:schemeClr val="bg2"/>
                </a:solidFill>
                <a:latin typeface="Arial" panose="020B0604020202020204" pitchFamily="34" charset="0"/>
                <a:cs typeface="Arial" panose="020B0604020202020204" pitchFamily="34" charset="0"/>
              </a:rPr>
              <a:t>Fähigkeit, kleine Objekte zu erkennen</a:t>
            </a:r>
          </a:p>
        </p:txBody>
      </p:sp>
      <p:sp>
        <p:nvSpPr>
          <p:cNvPr id="47" name="Rechteck 46">
            <a:extLst>
              <a:ext uri="{FF2B5EF4-FFF2-40B4-BE49-F238E27FC236}">
                <a16:creationId xmlns:a16="http://schemas.microsoft.com/office/drawing/2014/main" id="{90BCA966-EE29-4820-BA07-63E6280D0DF2}"/>
              </a:ext>
            </a:extLst>
          </p:cNvPr>
          <p:cNvSpPr/>
          <p:nvPr/>
        </p:nvSpPr>
        <p:spPr>
          <a:xfrm>
            <a:off x="0" y="0"/>
            <a:ext cx="12192000" cy="1127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a:t>
            </a:r>
          </a:p>
          <a:p>
            <a:r>
              <a:rPr lang="de-DE" sz="3200" b="1" dirty="0">
                <a:solidFill>
                  <a:schemeClr val="bg1"/>
                </a:solidFill>
                <a:latin typeface="Arial Nova" panose="020B0504020202020204" pitchFamily="34" charset="0"/>
              </a:rPr>
              <a:t>                                     </a:t>
            </a:r>
            <a:r>
              <a:rPr lang="de-DE" sz="3200" b="1" dirty="0">
                <a:solidFill>
                  <a:schemeClr val="bg1"/>
                </a:solidFill>
                <a:latin typeface="Arial" panose="020B0604020202020204" pitchFamily="34" charset="0"/>
              </a:rPr>
              <a:t>Pooling Layer</a:t>
            </a:r>
            <a:endParaRPr lang="de-DE" sz="3200" dirty="0">
              <a:solidFill>
                <a:schemeClr val="bg1"/>
              </a:solidFill>
            </a:endParaRPr>
          </a:p>
          <a:p>
            <a:endParaRPr lang="de-DE" sz="3200" b="1" dirty="0">
              <a:latin typeface="Arial Nova" panose="020B0504020202020204" pitchFamily="34" charset="0"/>
            </a:endParaRPr>
          </a:p>
        </p:txBody>
      </p:sp>
    </p:spTree>
    <p:extLst>
      <p:ext uri="{BB962C8B-B14F-4D97-AF65-F5344CB8AC3E}">
        <p14:creationId xmlns:p14="http://schemas.microsoft.com/office/powerpoint/2010/main" val="3474184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48A8EE-EE20-4427-B369-0B8F58359AA5}"/>
              </a:ext>
            </a:extLst>
          </p:cNvPr>
          <p:cNvSpPr>
            <a:spLocks noGrp="1"/>
          </p:cNvSpPr>
          <p:nvPr>
            <p:ph type="sldNum" sz="quarter" idx="12"/>
          </p:nvPr>
        </p:nvSpPr>
        <p:spPr/>
        <p:txBody>
          <a:bodyPr/>
          <a:lstStyle/>
          <a:p>
            <a:fld id="{92A192A0-C3F3-4E06-83AF-4DCB08E4D15E}" type="slidenum">
              <a:rPr lang="de-DE" smtClean="0"/>
              <a:t>34</a:t>
            </a:fld>
            <a:endParaRPr lang="de-DE" dirty="0"/>
          </a:p>
        </p:txBody>
      </p:sp>
      <p:sp>
        <p:nvSpPr>
          <p:cNvPr id="5" name="Titel 4">
            <a:extLst>
              <a:ext uri="{FF2B5EF4-FFF2-40B4-BE49-F238E27FC236}">
                <a16:creationId xmlns:a16="http://schemas.microsoft.com/office/drawing/2014/main" id="{3A03EED1-8E63-4433-B98E-E45ED42AB952}"/>
              </a:ext>
            </a:extLst>
          </p:cNvPr>
          <p:cNvSpPr>
            <a:spLocks noGrp="1"/>
          </p:cNvSpPr>
          <p:nvPr>
            <p:ph type="title"/>
          </p:nvPr>
        </p:nvSpPr>
        <p:spPr>
          <a:xfrm>
            <a:off x="547022" y="1238865"/>
            <a:ext cx="3778226" cy="635863"/>
          </a:xfrm>
        </p:spPr>
        <p:txBody>
          <a:bodyPr>
            <a:noAutofit/>
          </a:bodyPr>
          <a:lstStyle/>
          <a:p>
            <a:r>
              <a:rPr lang="de-DE" b="1" i="0" dirty="0">
                <a:solidFill>
                  <a:srgbClr val="C00000"/>
                </a:solidFill>
                <a:effectLst/>
                <a:latin typeface="Lora"/>
              </a:rPr>
              <a:t>YOLOv3</a:t>
            </a:r>
            <a:endParaRPr lang="de-DE" sz="3200" dirty="0">
              <a:solidFill>
                <a:srgbClr val="C00000"/>
              </a:solidFill>
            </a:endParaRPr>
          </a:p>
        </p:txBody>
      </p:sp>
      <p:pic>
        <p:nvPicPr>
          <p:cNvPr id="7" name="Grafik 6">
            <a:extLst>
              <a:ext uri="{FF2B5EF4-FFF2-40B4-BE49-F238E27FC236}">
                <a16:creationId xmlns:a16="http://schemas.microsoft.com/office/drawing/2014/main" id="{BEFF84E6-72C7-43DE-B986-AE64D54A401F}"/>
              </a:ext>
            </a:extLst>
          </p:cNvPr>
          <p:cNvPicPr>
            <a:picLocks noChangeAspect="1"/>
          </p:cNvPicPr>
          <p:nvPr/>
        </p:nvPicPr>
        <p:blipFill>
          <a:blip r:embed="rId3"/>
          <a:stretch>
            <a:fillRect/>
          </a:stretch>
        </p:blipFill>
        <p:spPr>
          <a:xfrm>
            <a:off x="8184989" y="1338836"/>
            <a:ext cx="3578147" cy="4569120"/>
          </a:xfrm>
          <a:prstGeom prst="rect">
            <a:avLst/>
          </a:prstGeom>
        </p:spPr>
      </p:pic>
      <p:sp>
        <p:nvSpPr>
          <p:cNvPr id="9" name="Textfeld 8">
            <a:extLst>
              <a:ext uri="{FF2B5EF4-FFF2-40B4-BE49-F238E27FC236}">
                <a16:creationId xmlns:a16="http://schemas.microsoft.com/office/drawing/2014/main" id="{3DC189D5-8E36-43BC-9E4B-F6530E9D00BC}"/>
              </a:ext>
            </a:extLst>
          </p:cNvPr>
          <p:cNvSpPr txBox="1"/>
          <p:nvPr/>
        </p:nvSpPr>
        <p:spPr>
          <a:xfrm>
            <a:off x="4440995" y="5712086"/>
            <a:ext cx="3870007" cy="369332"/>
          </a:xfrm>
          <a:prstGeom prst="rect">
            <a:avLst/>
          </a:prstGeom>
          <a:solidFill>
            <a:schemeClr val="accent2">
              <a:lumMod val="60000"/>
              <a:lumOff val="40000"/>
            </a:schemeClr>
          </a:solidFill>
        </p:spPr>
        <p:txBody>
          <a:bodyPr wrap="square">
            <a:spAutoFit/>
          </a:bodyPr>
          <a:lstStyle/>
          <a:p>
            <a:r>
              <a:rPr lang="de-DE" i="1" dirty="0">
                <a:solidFill>
                  <a:schemeClr val="accent1">
                    <a:lumMod val="75000"/>
                  </a:schemeClr>
                </a:solidFill>
              </a:rPr>
              <a:t>https://arxiv.org/pdf/1804.02767.pdf</a:t>
            </a:r>
          </a:p>
        </p:txBody>
      </p:sp>
      <p:sp>
        <p:nvSpPr>
          <p:cNvPr id="13" name="Textfeld 12">
            <a:extLst>
              <a:ext uri="{FF2B5EF4-FFF2-40B4-BE49-F238E27FC236}">
                <a16:creationId xmlns:a16="http://schemas.microsoft.com/office/drawing/2014/main" id="{2DBCC3BD-1AB8-432F-88F4-E5820AB5EA18}"/>
              </a:ext>
            </a:extLst>
          </p:cNvPr>
          <p:cNvSpPr txBox="1"/>
          <p:nvPr/>
        </p:nvSpPr>
        <p:spPr>
          <a:xfrm>
            <a:off x="428864" y="1874728"/>
            <a:ext cx="7472932" cy="3416320"/>
          </a:xfrm>
          <a:prstGeom prst="rect">
            <a:avLst/>
          </a:prstGeom>
          <a:noFill/>
        </p:spPr>
        <p:txBody>
          <a:bodyPr wrap="square">
            <a:spAutoFit/>
          </a:bodyPr>
          <a:lstStyle/>
          <a:p>
            <a:pPr marL="457200" indent="-457200">
              <a:buFont typeface="Wingdings" panose="05000000000000000000" pitchFamily="2" charset="2"/>
              <a:buChar char="§"/>
            </a:pPr>
            <a:r>
              <a:rPr lang="de-DE" sz="2400" i="1" dirty="0">
                <a:solidFill>
                  <a:srgbClr val="002060"/>
                </a:solidFill>
                <a:latin typeface="Arial" panose="020B0604020202020204" pitchFamily="34" charset="0"/>
                <a:cs typeface="Arial" panose="020B0604020202020204" pitchFamily="34" charset="0"/>
              </a:rPr>
              <a:t>Logistische Regression für Konfidenz-Scores</a:t>
            </a:r>
          </a:p>
          <a:p>
            <a:pPr marL="457200" indent="-457200">
              <a:buFont typeface="Wingdings" panose="05000000000000000000" pitchFamily="2" charset="2"/>
              <a:buChar char="§"/>
            </a:pPr>
            <a:endParaRPr lang="de-DE" sz="2400" i="1" dirty="0">
              <a:solidFill>
                <a:srgbClr val="00206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de-DE" sz="2400" i="1" dirty="0">
                <a:solidFill>
                  <a:srgbClr val="002060"/>
                </a:solidFill>
                <a:latin typeface="Arial" panose="020B0604020202020204" pitchFamily="34" charset="0"/>
                <a:cs typeface="Arial" panose="020B0604020202020204" pitchFamily="34" charset="0"/>
              </a:rPr>
              <a:t>Kein </a:t>
            </a:r>
            <a:r>
              <a:rPr lang="de-DE" sz="2400" i="1" dirty="0" err="1">
                <a:solidFill>
                  <a:srgbClr val="002060"/>
                </a:solidFill>
                <a:latin typeface="Arial" panose="020B0604020202020204" pitchFamily="34" charset="0"/>
                <a:cs typeface="Arial" panose="020B0604020202020204" pitchFamily="34" charset="0"/>
              </a:rPr>
              <a:t>Softmax</a:t>
            </a:r>
            <a:r>
              <a:rPr lang="de-DE" sz="2400" i="1" dirty="0">
                <a:solidFill>
                  <a:srgbClr val="002060"/>
                </a:solidFill>
                <a:latin typeface="Arial" panose="020B0604020202020204" pitchFamily="34" charset="0"/>
                <a:cs typeface="Arial" panose="020B0604020202020204" pitchFamily="34" charset="0"/>
              </a:rPr>
              <a:t> mehr für die Klassenvorhersage</a:t>
            </a:r>
          </a:p>
          <a:p>
            <a:pPr marL="457200" indent="-457200">
              <a:buFont typeface="Wingdings" panose="05000000000000000000" pitchFamily="2" charset="2"/>
              <a:buChar char="§"/>
            </a:pPr>
            <a:endParaRPr lang="de-DE" sz="2400" i="1" dirty="0">
              <a:solidFill>
                <a:srgbClr val="00206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de-DE" sz="2400" i="1" dirty="0">
                <a:solidFill>
                  <a:srgbClr val="002060"/>
                </a:solidFill>
                <a:latin typeface="Arial" panose="020B0604020202020204" pitchFamily="34" charset="0"/>
                <a:cs typeface="Arial" panose="020B0604020202020204" pitchFamily="34" charset="0"/>
              </a:rPr>
              <a:t>Darknet + </a:t>
            </a:r>
            <a:r>
              <a:rPr lang="de-DE" sz="2400" i="1" dirty="0" err="1">
                <a:solidFill>
                  <a:srgbClr val="002060"/>
                </a:solidFill>
                <a:latin typeface="Arial" panose="020B0604020202020204" pitchFamily="34" charset="0"/>
                <a:cs typeface="Arial" panose="020B0604020202020204" pitchFamily="34" charset="0"/>
              </a:rPr>
              <a:t>ResNet</a:t>
            </a:r>
            <a:r>
              <a:rPr lang="de-DE" sz="2400" i="1" dirty="0">
                <a:solidFill>
                  <a:srgbClr val="002060"/>
                </a:solidFill>
                <a:latin typeface="Arial" panose="020B0604020202020204" pitchFamily="34" charset="0"/>
                <a:cs typeface="Arial" panose="020B0604020202020204" pitchFamily="34" charset="0"/>
              </a:rPr>
              <a:t> als Basismodell</a:t>
            </a:r>
          </a:p>
          <a:p>
            <a:pPr marL="457200" indent="-457200">
              <a:buFont typeface="Wingdings" panose="05000000000000000000" pitchFamily="2" charset="2"/>
              <a:buChar char="§"/>
            </a:pPr>
            <a:endParaRPr lang="de-DE" sz="2400" i="1" dirty="0">
              <a:solidFill>
                <a:srgbClr val="00206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de-DE" sz="2400" i="1" dirty="0">
                <a:solidFill>
                  <a:srgbClr val="002060"/>
                </a:solidFill>
                <a:latin typeface="Arial" panose="020B0604020202020204" pitchFamily="34" charset="0"/>
                <a:cs typeface="Arial" panose="020B0604020202020204" pitchFamily="34" charset="0"/>
              </a:rPr>
              <a:t>Multi-</a:t>
            </a:r>
            <a:r>
              <a:rPr lang="de-DE" sz="2400" i="1" dirty="0" err="1">
                <a:solidFill>
                  <a:srgbClr val="002060"/>
                </a:solidFill>
                <a:latin typeface="Arial" panose="020B0604020202020204" pitchFamily="34" charset="0"/>
                <a:cs typeface="Arial" panose="020B0604020202020204" pitchFamily="34" charset="0"/>
              </a:rPr>
              <a:t>scale</a:t>
            </a:r>
            <a:r>
              <a:rPr lang="de-DE" sz="2400" i="1" dirty="0">
                <a:solidFill>
                  <a:srgbClr val="002060"/>
                </a:solidFill>
                <a:latin typeface="Arial" panose="020B0604020202020204" pitchFamily="34" charset="0"/>
                <a:cs typeface="Arial" panose="020B0604020202020204" pitchFamily="34" charset="0"/>
              </a:rPr>
              <a:t> </a:t>
            </a:r>
            <a:r>
              <a:rPr lang="de-DE" sz="2400" i="1" dirty="0" err="1">
                <a:solidFill>
                  <a:srgbClr val="002060"/>
                </a:solidFill>
                <a:latin typeface="Arial" panose="020B0604020202020204" pitchFamily="34" charset="0"/>
                <a:cs typeface="Arial" panose="020B0604020202020204" pitchFamily="34" charset="0"/>
              </a:rPr>
              <a:t>prediction</a:t>
            </a:r>
            <a:r>
              <a:rPr lang="de-DE" sz="2400" i="1" dirty="0">
                <a:solidFill>
                  <a:srgbClr val="002060"/>
                </a:solidFill>
                <a:latin typeface="Arial" panose="020B0604020202020204" pitchFamily="34" charset="0"/>
                <a:cs typeface="Arial" panose="020B0604020202020204" pitchFamily="34" charset="0"/>
              </a:rPr>
              <a:t> (Multiskalige Vorhersage)</a:t>
            </a:r>
          </a:p>
          <a:p>
            <a:pPr marL="457200" indent="-457200">
              <a:buFont typeface="Wingdings" panose="05000000000000000000" pitchFamily="2" charset="2"/>
              <a:buChar char="§"/>
            </a:pPr>
            <a:endParaRPr lang="de-DE" sz="2400" i="1" dirty="0">
              <a:solidFill>
                <a:srgbClr val="00206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de-DE" sz="2400" i="1" dirty="0">
                <a:solidFill>
                  <a:srgbClr val="002060"/>
                </a:solidFill>
                <a:latin typeface="Arial" panose="020B0604020202020204" pitchFamily="34" charset="0"/>
                <a:cs typeface="Arial" panose="020B0604020202020204" pitchFamily="34" charset="0"/>
              </a:rPr>
              <a:t>Skip-</a:t>
            </a:r>
            <a:r>
              <a:rPr lang="de-DE" sz="2400" i="1" dirty="0" err="1">
                <a:solidFill>
                  <a:srgbClr val="002060"/>
                </a:solidFill>
                <a:latin typeface="Arial" panose="020B0604020202020204" pitchFamily="34" charset="0"/>
                <a:cs typeface="Arial" panose="020B0604020202020204" pitchFamily="34" charset="0"/>
              </a:rPr>
              <a:t>layer</a:t>
            </a:r>
            <a:r>
              <a:rPr lang="de-DE" sz="2400" i="1" dirty="0">
                <a:solidFill>
                  <a:srgbClr val="002060"/>
                </a:solidFill>
                <a:latin typeface="Arial" panose="020B0604020202020204" pitchFamily="34" charset="0"/>
                <a:cs typeface="Arial" panose="020B0604020202020204" pitchFamily="34" charset="0"/>
              </a:rPr>
              <a:t> concatenation(Skip-Layer-Verkettung)</a:t>
            </a:r>
          </a:p>
        </p:txBody>
      </p:sp>
      <p:sp>
        <p:nvSpPr>
          <p:cNvPr id="8" name="Rechteck 7">
            <a:extLst>
              <a:ext uri="{FF2B5EF4-FFF2-40B4-BE49-F238E27FC236}">
                <a16:creationId xmlns:a16="http://schemas.microsoft.com/office/drawing/2014/main" id="{3E08F544-FA12-4A1D-8945-9D56602A8CDA}"/>
              </a:ext>
            </a:extLst>
          </p:cNvPr>
          <p:cNvSpPr/>
          <p:nvPr/>
        </p:nvSpPr>
        <p:spPr>
          <a:xfrm>
            <a:off x="1" y="1"/>
            <a:ext cx="12192000" cy="115297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solidFill>
                  <a:schemeClr val="bg1"/>
                </a:solidFill>
                <a:latin typeface="Arial" panose="020B0604020202020204" pitchFamily="34" charset="0"/>
                <a:cs typeface="Arial" panose="020B0604020202020204" pitchFamily="34" charset="0"/>
              </a:rPr>
              <a:t>YOLO : Optimierungen</a:t>
            </a:r>
            <a:endParaRPr lang="de-DE" sz="4000" dirty="0">
              <a:solidFill>
                <a:schemeClr val="bg1"/>
              </a:solidFill>
            </a:endParaRPr>
          </a:p>
        </p:txBody>
      </p:sp>
      <p:sp>
        <p:nvSpPr>
          <p:cNvPr id="2" name="Fußzeilenplatzhalter 1">
            <a:extLst>
              <a:ext uri="{FF2B5EF4-FFF2-40B4-BE49-F238E27FC236}">
                <a16:creationId xmlns:a16="http://schemas.microsoft.com/office/drawing/2014/main" id="{098BFA72-D076-491A-9AF8-44D0578D16DE}"/>
              </a:ext>
            </a:extLst>
          </p:cNvPr>
          <p:cNvSpPr>
            <a:spLocks noGrp="1"/>
          </p:cNvSpPr>
          <p:nvPr>
            <p:ph type="ftr" sz="quarter" idx="11"/>
          </p:nvPr>
        </p:nvSpPr>
        <p:spPr/>
        <p:txBody>
          <a:bodyPr/>
          <a:lstStyle/>
          <a:p>
            <a:r>
              <a:rPr lang="de-DE"/>
              <a:t>Koffitse Aboudou</a:t>
            </a:r>
          </a:p>
        </p:txBody>
      </p:sp>
    </p:spTree>
    <p:extLst>
      <p:ext uri="{BB962C8B-B14F-4D97-AF65-F5344CB8AC3E}">
        <p14:creationId xmlns:p14="http://schemas.microsoft.com/office/powerpoint/2010/main" val="2751467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8EAFCF31-AAB9-4544-ACB0-05A750CFE148}"/>
              </a:ext>
            </a:extLst>
          </p:cNvPr>
          <p:cNvSpPr txBox="1"/>
          <p:nvPr/>
        </p:nvSpPr>
        <p:spPr>
          <a:xfrm>
            <a:off x="7161536" y="2659559"/>
            <a:ext cx="3689903" cy="769441"/>
          </a:xfrm>
          <a:prstGeom prst="rect">
            <a:avLst/>
          </a:prstGeom>
          <a:solidFill>
            <a:schemeClr val="accent4">
              <a:lumMod val="60000"/>
              <a:lumOff val="40000"/>
            </a:schemeClr>
          </a:solidFill>
        </p:spPr>
        <p:txBody>
          <a:bodyPr wrap="square">
            <a:spAutoFit/>
          </a:bodyPr>
          <a:lstStyle/>
          <a:p>
            <a:r>
              <a:rPr lang="de-DE" sz="4400" dirty="0"/>
              <a:t>(n,416,416,3)</a:t>
            </a:r>
          </a:p>
        </p:txBody>
      </p:sp>
      <p:cxnSp>
        <p:nvCxnSpPr>
          <p:cNvPr id="9" name="Gerade Verbindung mit Pfeil 8">
            <a:extLst>
              <a:ext uri="{FF2B5EF4-FFF2-40B4-BE49-F238E27FC236}">
                <a16:creationId xmlns:a16="http://schemas.microsoft.com/office/drawing/2014/main" id="{3D5CE134-D637-46C9-B5DD-D0F8543B0C17}"/>
              </a:ext>
            </a:extLst>
          </p:cNvPr>
          <p:cNvCxnSpPr>
            <a:cxnSpLocks/>
          </p:cNvCxnSpPr>
          <p:nvPr/>
        </p:nvCxnSpPr>
        <p:spPr>
          <a:xfrm flipH="1">
            <a:off x="7250989" y="3291147"/>
            <a:ext cx="311115" cy="525503"/>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C68F63DC-DF52-4BDE-BC7D-1335F7C75804}"/>
              </a:ext>
            </a:extLst>
          </p:cNvPr>
          <p:cNvCxnSpPr>
            <a:cxnSpLocks/>
          </p:cNvCxnSpPr>
          <p:nvPr/>
        </p:nvCxnSpPr>
        <p:spPr>
          <a:xfrm>
            <a:off x="8295218" y="3265197"/>
            <a:ext cx="0" cy="551453"/>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A3EAA81B-4378-4D5A-8BB2-A6EB4FC06819}"/>
              </a:ext>
            </a:extLst>
          </p:cNvPr>
          <p:cNvCxnSpPr>
            <a:cxnSpLocks/>
          </p:cNvCxnSpPr>
          <p:nvPr/>
        </p:nvCxnSpPr>
        <p:spPr>
          <a:xfrm>
            <a:off x="9339448" y="3292445"/>
            <a:ext cx="0" cy="571332"/>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B28D0A83-C954-4566-9B82-9377DEC05453}"/>
              </a:ext>
            </a:extLst>
          </p:cNvPr>
          <p:cNvCxnSpPr>
            <a:cxnSpLocks/>
          </p:cNvCxnSpPr>
          <p:nvPr/>
        </p:nvCxnSpPr>
        <p:spPr>
          <a:xfrm>
            <a:off x="9985081" y="3242724"/>
            <a:ext cx="398597" cy="621053"/>
          </a:xfrm>
          <a:prstGeom prst="straightConnector1">
            <a:avLst/>
          </a:prstGeom>
          <a:ln w="317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4BCFC82E-FC92-49F5-8DBD-8AB57E643B09}"/>
              </a:ext>
            </a:extLst>
          </p:cNvPr>
          <p:cNvSpPr txBox="1"/>
          <p:nvPr/>
        </p:nvSpPr>
        <p:spPr>
          <a:xfrm>
            <a:off x="6381511" y="3859806"/>
            <a:ext cx="5637972" cy="461665"/>
          </a:xfrm>
          <a:prstGeom prst="rect">
            <a:avLst/>
          </a:prstGeom>
          <a:noFill/>
        </p:spPr>
        <p:txBody>
          <a:bodyPr wrap="square">
            <a:spAutoFit/>
          </a:bodyPr>
          <a:lstStyle/>
          <a:p>
            <a:r>
              <a:rPr lang="de-DE" sz="2400" b="1" dirty="0"/>
              <a:t> Images        </a:t>
            </a:r>
            <a:r>
              <a:rPr lang="de-DE" sz="2400" b="1" dirty="0" err="1"/>
              <a:t>width</a:t>
            </a:r>
            <a:r>
              <a:rPr lang="de-DE" sz="2400" b="1" dirty="0"/>
              <a:t>,        </a:t>
            </a:r>
            <a:r>
              <a:rPr lang="de-DE" sz="2400" b="1" dirty="0" err="1"/>
              <a:t>height</a:t>
            </a:r>
            <a:r>
              <a:rPr lang="de-DE" sz="2400" b="1" dirty="0"/>
              <a:t>,    RGB</a:t>
            </a:r>
          </a:p>
        </p:txBody>
      </p:sp>
      <p:sp>
        <p:nvSpPr>
          <p:cNvPr id="24" name="Textfeld 23">
            <a:extLst>
              <a:ext uri="{FF2B5EF4-FFF2-40B4-BE49-F238E27FC236}">
                <a16:creationId xmlns:a16="http://schemas.microsoft.com/office/drawing/2014/main" id="{98E20DD7-568D-4FDD-8E9E-C4AA48C4BFC6}"/>
              </a:ext>
            </a:extLst>
          </p:cNvPr>
          <p:cNvSpPr txBox="1"/>
          <p:nvPr/>
        </p:nvSpPr>
        <p:spPr>
          <a:xfrm>
            <a:off x="7941428" y="4351245"/>
            <a:ext cx="892036" cy="1200329"/>
          </a:xfrm>
          <a:prstGeom prst="rect">
            <a:avLst/>
          </a:prstGeom>
          <a:noFill/>
        </p:spPr>
        <p:txBody>
          <a:bodyPr wrap="square">
            <a:spAutoFit/>
          </a:bodyPr>
          <a:lstStyle/>
          <a:p>
            <a:r>
              <a:rPr lang="de-DE" sz="2400" b="1" dirty="0">
                <a:solidFill>
                  <a:srgbClr val="FF0000"/>
                </a:solidFill>
              </a:rPr>
              <a:t>608 </a:t>
            </a:r>
          </a:p>
          <a:p>
            <a:r>
              <a:rPr lang="de-DE" sz="2400" b="1" dirty="0">
                <a:solidFill>
                  <a:srgbClr val="FF0000"/>
                </a:solidFill>
              </a:rPr>
              <a:t>832 </a:t>
            </a:r>
          </a:p>
          <a:p>
            <a:r>
              <a:rPr lang="de-DE" sz="2400" b="1" dirty="0">
                <a:solidFill>
                  <a:srgbClr val="FF0000"/>
                </a:solidFill>
              </a:rPr>
              <a:t>1024</a:t>
            </a:r>
          </a:p>
        </p:txBody>
      </p:sp>
      <p:sp>
        <p:nvSpPr>
          <p:cNvPr id="25" name="Textfeld 24">
            <a:extLst>
              <a:ext uri="{FF2B5EF4-FFF2-40B4-BE49-F238E27FC236}">
                <a16:creationId xmlns:a16="http://schemas.microsoft.com/office/drawing/2014/main" id="{DD55FC5A-20ED-477A-AD86-307E4BE1986B}"/>
              </a:ext>
            </a:extLst>
          </p:cNvPr>
          <p:cNvSpPr txBox="1"/>
          <p:nvPr/>
        </p:nvSpPr>
        <p:spPr>
          <a:xfrm>
            <a:off x="9292343" y="4265470"/>
            <a:ext cx="892036" cy="1200329"/>
          </a:xfrm>
          <a:prstGeom prst="rect">
            <a:avLst/>
          </a:prstGeom>
          <a:noFill/>
        </p:spPr>
        <p:txBody>
          <a:bodyPr wrap="square">
            <a:spAutoFit/>
          </a:bodyPr>
          <a:lstStyle/>
          <a:p>
            <a:r>
              <a:rPr lang="de-DE" sz="2400" b="1" dirty="0">
                <a:solidFill>
                  <a:srgbClr val="FF0000"/>
                </a:solidFill>
              </a:rPr>
              <a:t>608 </a:t>
            </a:r>
          </a:p>
          <a:p>
            <a:r>
              <a:rPr lang="de-DE" sz="2400" b="1" dirty="0">
                <a:solidFill>
                  <a:srgbClr val="FF0000"/>
                </a:solidFill>
              </a:rPr>
              <a:t>832 </a:t>
            </a:r>
          </a:p>
          <a:p>
            <a:r>
              <a:rPr lang="de-DE" sz="2400" b="1" dirty="0">
                <a:solidFill>
                  <a:srgbClr val="FF0000"/>
                </a:solidFill>
              </a:rPr>
              <a:t>1024</a:t>
            </a:r>
          </a:p>
        </p:txBody>
      </p:sp>
      <p:sp>
        <p:nvSpPr>
          <p:cNvPr id="27" name="Textfeld 26">
            <a:extLst>
              <a:ext uri="{FF2B5EF4-FFF2-40B4-BE49-F238E27FC236}">
                <a16:creationId xmlns:a16="http://schemas.microsoft.com/office/drawing/2014/main" id="{6E26BCA5-701C-410B-AA03-C9C4EF6E4249}"/>
              </a:ext>
            </a:extLst>
          </p:cNvPr>
          <p:cNvSpPr txBox="1"/>
          <p:nvPr/>
        </p:nvSpPr>
        <p:spPr>
          <a:xfrm>
            <a:off x="7956399" y="5860953"/>
            <a:ext cx="1904586" cy="369332"/>
          </a:xfrm>
          <a:prstGeom prst="rect">
            <a:avLst/>
          </a:prstGeom>
          <a:noFill/>
        </p:spPr>
        <p:txBody>
          <a:bodyPr wrap="square">
            <a:spAutoFit/>
          </a:bodyPr>
          <a:lstStyle/>
          <a:p>
            <a:r>
              <a:rPr lang="de-DE" b="1" dirty="0">
                <a:solidFill>
                  <a:srgbClr val="00B050"/>
                </a:solidFill>
              </a:rPr>
              <a:t>teilbar durch 32</a:t>
            </a:r>
          </a:p>
        </p:txBody>
      </p:sp>
      <p:sp>
        <p:nvSpPr>
          <p:cNvPr id="13" name="Rechteck 12">
            <a:extLst>
              <a:ext uri="{FF2B5EF4-FFF2-40B4-BE49-F238E27FC236}">
                <a16:creationId xmlns:a16="http://schemas.microsoft.com/office/drawing/2014/main" id="{D7A37D0C-7F13-4E8B-8B90-1CD1DEF9FE5F}"/>
              </a:ext>
            </a:extLst>
          </p:cNvPr>
          <p:cNvSpPr/>
          <p:nvPr/>
        </p:nvSpPr>
        <p:spPr>
          <a:xfrm>
            <a:off x="0" y="60610"/>
            <a:ext cx="12192000" cy="19545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a:t>
            </a:r>
          </a:p>
          <a:p>
            <a:r>
              <a:rPr lang="de-DE" sz="3200" b="1" dirty="0">
                <a:latin typeface="Arial Nova" panose="020B0504020202020204" pitchFamily="34" charset="0"/>
              </a:rPr>
              <a:t>                                     Network's Input </a:t>
            </a:r>
          </a:p>
          <a:p>
            <a:r>
              <a:rPr lang="de-DE" sz="3200" b="1" dirty="0">
                <a:latin typeface="Arial Nova" panose="020B0504020202020204" pitchFamily="34" charset="0"/>
              </a:rPr>
              <a:t>                                       </a:t>
            </a:r>
            <a:r>
              <a:rPr lang="de-DE" sz="2800" dirty="0">
                <a:latin typeface="Arial Nova" panose="020B0504020202020204" pitchFamily="34" charset="0"/>
              </a:rPr>
              <a:t>Batch </a:t>
            </a:r>
            <a:r>
              <a:rPr lang="de-DE" sz="2800" dirty="0" err="1">
                <a:latin typeface="Arial Nova" panose="020B0504020202020204" pitchFamily="34" charset="0"/>
              </a:rPr>
              <a:t>of</a:t>
            </a:r>
            <a:r>
              <a:rPr lang="de-DE" sz="2800" dirty="0">
                <a:latin typeface="Arial Nova" panose="020B0504020202020204" pitchFamily="34" charset="0"/>
              </a:rPr>
              <a:t> </a:t>
            </a:r>
            <a:r>
              <a:rPr lang="de-DE" sz="2800" dirty="0" err="1">
                <a:latin typeface="Arial Nova" panose="020B0504020202020204" pitchFamily="34" charset="0"/>
              </a:rPr>
              <a:t>image</a:t>
            </a:r>
            <a:endParaRPr lang="de-DE" sz="3200" dirty="0">
              <a:latin typeface="Arial Nova" panose="020B0504020202020204" pitchFamily="34" charset="0"/>
            </a:endParaRPr>
          </a:p>
          <a:p>
            <a:endParaRPr lang="de-DE" sz="3200" b="1" dirty="0">
              <a:latin typeface="Arial Nova" panose="020B0504020202020204" pitchFamily="34" charset="0"/>
            </a:endParaRPr>
          </a:p>
        </p:txBody>
      </p:sp>
      <p:cxnSp>
        <p:nvCxnSpPr>
          <p:cNvPr id="14" name="Gerader Verbinder 13">
            <a:extLst>
              <a:ext uri="{FF2B5EF4-FFF2-40B4-BE49-F238E27FC236}">
                <a16:creationId xmlns:a16="http://schemas.microsoft.com/office/drawing/2014/main" id="{19A89655-B126-4277-ADED-6415AE440914}"/>
              </a:ext>
            </a:extLst>
          </p:cNvPr>
          <p:cNvCxnSpPr>
            <a:cxnSpLocks/>
          </p:cNvCxnSpPr>
          <p:nvPr/>
        </p:nvCxnSpPr>
        <p:spPr>
          <a:xfrm>
            <a:off x="5654048" y="2103329"/>
            <a:ext cx="0" cy="475467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6D7D4D56-000A-4706-B1B9-8D3785403694}"/>
              </a:ext>
            </a:extLst>
          </p:cNvPr>
          <p:cNvSpPr txBox="1"/>
          <p:nvPr/>
        </p:nvSpPr>
        <p:spPr>
          <a:xfrm>
            <a:off x="109169" y="2213282"/>
            <a:ext cx="5308588" cy="830997"/>
          </a:xfrm>
          <a:prstGeom prst="rect">
            <a:avLst/>
          </a:prstGeom>
          <a:noFill/>
        </p:spPr>
        <p:txBody>
          <a:bodyPr wrap="square">
            <a:spAutoFit/>
          </a:bodyPr>
          <a:lstStyle/>
          <a:p>
            <a:pPr algn="just"/>
            <a:r>
              <a:rPr lang="de-DE" sz="1600" i="0" dirty="0">
                <a:solidFill>
                  <a:schemeClr val="bg2">
                    <a:lumMod val="25000"/>
                  </a:schemeClr>
                </a:solidFill>
                <a:effectLst/>
                <a:latin typeface="Arial Nova" panose="020B0504020202020204" pitchFamily="34" charset="0"/>
              </a:rPr>
              <a:t>YOLO v3 macht Vorhersagen auf drei Skalen, die genau durch das </a:t>
            </a:r>
            <a:r>
              <a:rPr lang="de-DE" sz="1600" i="0" dirty="0" err="1">
                <a:solidFill>
                  <a:schemeClr val="bg2">
                    <a:lumMod val="25000"/>
                  </a:schemeClr>
                </a:solidFill>
                <a:effectLst/>
                <a:latin typeface="Arial Nova" panose="020B0504020202020204" pitchFamily="34" charset="0"/>
              </a:rPr>
              <a:t>Downsampling</a:t>
            </a:r>
            <a:r>
              <a:rPr lang="de-DE" sz="1600" i="0" dirty="0">
                <a:solidFill>
                  <a:schemeClr val="bg2">
                    <a:lumMod val="25000"/>
                  </a:schemeClr>
                </a:solidFill>
                <a:effectLst/>
                <a:latin typeface="Arial Nova" panose="020B0504020202020204" pitchFamily="34" charset="0"/>
              </a:rPr>
              <a:t> der Dimensionen des Eingabebildes um 32, 16 bzw. 8 gegeben werden</a:t>
            </a:r>
            <a:r>
              <a:rPr lang="de-DE" sz="1600" b="1" i="0" dirty="0">
                <a:solidFill>
                  <a:srgbClr val="292929"/>
                </a:solidFill>
                <a:effectLst/>
                <a:latin typeface="Arial Nova" panose="020B0504020202020204" pitchFamily="34" charset="0"/>
              </a:rPr>
              <a:t>.</a:t>
            </a:r>
            <a:endParaRPr lang="de-DE" sz="1600" dirty="0">
              <a:latin typeface="Arial Nova" panose="020B0504020202020204" pitchFamily="34" charset="0"/>
            </a:endParaRPr>
          </a:p>
        </p:txBody>
      </p:sp>
    </p:spTree>
    <p:extLst>
      <p:ext uri="{BB962C8B-B14F-4D97-AF65-F5344CB8AC3E}">
        <p14:creationId xmlns:p14="http://schemas.microsoft.com/office/powerpoint/2010/main" val="3161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4" grpId="0"/>
      <p:bldP spid="25"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8EAFCF31-AAB9-4544-ACB0-05A750CFE148}"/>
              </a:ext>
            </a:extLst>
          </p:cNvPr>
          <p:cNvSpPr txBox="1"/>
          <p:nvPr/>
        </p:nvSpPr>
        <p:spPr>
          <a:xfrm>
            <a:off x="6007395" y="1857914"/>
            <a:ext cx="4929617" cy="1908215"/>
          </a:xfrm>
          <a:prstGeom prst="rect">
            <a:avLst/>
          </a:prstGeom>
          <a:noFill/>
        </p:spPr>
        <p:txBody>
          <a:bodyPr wrap="square">
            <a:spAutoFit/>
          </a:bodyPr>
          <a:lstStyle/>
          <a:p>
            <a:pPr algn="ctr"/>
            <a:r>
              <a:rPr lang="de-DE" sz="4400" dirty="0"/>
              <a:t>    </a:t>
            </a:r>
            <a:r>
              <a:rPr lang="de-DE" sz="2400" b="1" dirty="0">
                <a:latin typeface="Arial Nova" panose="020B0504020202020204" pitchFamily="34" charset="0"/>
              </a:rPr>
              <a:t>82</a:t>
            </a:r>
            <a:r>
              <a:rPr lang="de-DE" sz="2400" dirty="0">
                <a:latin typeface="Arial Nova" panose="020B0504020202020204" pitchFamily="34" charset="0"/>
              </a:rPr>
              <a:t>,</a:t>
            </a:r>
            <a:r>
              <a:rPr lang="de-DE" sz="2400" b="1" dirty="0">
                <a:latin typeface="Arial Nova" panose="020B0504020202020204" pitchFamily="34" charset="0"/>
              </a:rPr>
              <a:t>94</a:t>
            </a:r>
            <a:r>
              <a:rPr lang="de-DE" sz="2400" dirty="0">
                <a:latin typeface="Arial Nova" panose="020B0504020202020204" pitchFamily="34" charset="0"/>
              </a:rPr>
              <a:t>,</a:t>
            </a:r>
            <a:r>
              <a:rPr lang="de-DE" sz="2400" b="1" dirty="0">
                <a:latin typeface="Arial Nova" panose="020B0504020202020204" pitchFamily="34" charset="0"/>
              </a:rPr>
              <a:t>106</a:t>
            </a:r>
            <a:r>
              <a:rPr lang="de-DE" sz="2400" dirty="0">
                <a:latin typeface="Arial Nova" panose="020B0504020202020204" pitchFamily="34" charset="0"/>
              </a:rPr>
              <a:t> </a:t>
            </a:r>
            <a:r>
              <a:rPr lang="de-DE" sz="2400" dirty="0" err="1">
                <a:latin typeface="Arial Nova" panose="020B0504020202020204" pitchFamily="34" charset="0"/>
              </a:rPr>
              <a:t>Layers</a:t>
            </a:r>
            <a:r>
              <a:rPr lang="de-DE" sz="2400" dirty="0">
                <a:latin typeface="Arial Nova" panose="020B0504020202020204" pitchFamily="34" charset="0"/>
              </a:rPr>
              <a:t> </a:t>
            </a:r>
          </a:p>
          <a:p>
            <a:pPr algn="ctr"/>
            <a:r>
              <a:rPr lang="de-DE" sz="2400" dirty="0" err="1"/>
              <a:t>by</a:t>
            </a:r>
            <a:r>
              <a:rPr lang="de-DE" sz="2400" dirty="0"/>
              <a:t> 1X1 Kernels </a:t>
            </a:r>
          </a:p>
          <a:p>
            <a:pPr algn="ctr"/>
            <a:endParaRPr lang="de-DE" sz="2800" dirty="0"/>
          </a:p>
          <a:p>
            <a:pPr algn="ctr"/>
            <a:r>
              <a:rPr lang="de-DE" dirty="0">
                <a:latin typeface="Arial Nova" panose="020B0504020202020204" pitchFamily="34" charset="0"/>
              </a:rPr>
              <a:t>angewendet auf verkleinerte Bilder </a:t>
            </a:r>
          </a:p>
        </p:txBody>
      </p:sp>
      <p:pic>
        <p:nvPicPr>
          <p:cNvPr id="4" name="Grafik 3">
            <a:extLst>
              <a:ext uri="{FF2B5EF4-FFF2-40B4-BE49-F238E27FC236}">
                <a16:creationId xmlns:a16="http://schemas.microsoft.com/office/drawing/2014/main" id="{CEEF8119-23EE-4241-BCF8-9FD756DACCD8}"/>
              </a:ext>
            </a:extLst>
          </p:cNvPr>
          <p:cNvPicPr>
            <a:picLocks noChangeAspect="1"/>
          </p:cNvPicPr>
          <p:nvPr/>
        </p:nvPicPr>
        <p:blipFill>
          <a:blip r:embed="rId3"/>
          <a:stretch>
            <a:fillRect/>
          </a:stretch>
        </p:blipFill>
        <p:spPr>
          <a:xfrm>
            <a:off x="5234154" y="5243396"/>
            <a:ext cx="1169390" cy="768851"/>
          </a:xfrm>
          <a:prstGeom prst="rect">
            <a:avLst/>
          </a:prstGeom>
        </p:spPr>
      </p:pic>
      <p:pic>
        <p:nvPicPr>
          <p:cNvPr id="15" name="Grafik 14">
            <a:extLst>
              <a:ext uri="{FF2B5EF4-FFF2-40B4-BE49-F238E27FC236}">
                <a16:creationId xmlns:a16="http://schemas.microsoft.com/office/drawing/2014/main" id="{9CAFB7F5-594A-469B-A8E2-3B412052AF44}"/>
              </a:ext>
            </a:extLst>
          </p:cNvPr>
          <p:cNvPicPr>
            <a:picLocks noChangeAspect="1"/>
          </p:cNvPicPr>
          <p:nvPr/>
        </p:nvPicPr>
        <p:blipFill>
          <a:blip r:embed="rId3"/>
          <a:stretch>
            <a:fillRect/>
          </a:stretch>
        </p:blipFill>
        <p:spPr>
          <a:xfrm>
            <a:off x="6812990" y="4846586"/>
            <a:ext cx="1789569" cy="1176606"/>
          </a:xfrm>
          <a:prstGeom prst="rect">
            <a:avLst/>
          </a:prstGeom>
        </p:spPr>
      </p:pic>
      <p:pic>
        <p:nvPicPr>
          <p:cNvPr id="16" name="Grafik 15">
            <a:extLst>
              <a:ext uri="{FF2B5EF4-FFF2-40B4-BE49-F238E27FC236}">
                <a16:creationId xmlns:a16="http://schemas.microsoft.com/office/drawing/2014/main" id="{B0CAB6EE-17D8-4BBF-BD98-651AE0091038}"/>
              </a:ext>
            </a:extLst>
          </p:cNvPr>
          <p:cNvPicPr>
            <a:picLocks noChangeAspect="1"/>
          </p:cNvPicPr>
          <p:nvPr/>
        </p:nvPicPr>
        <p:blipFill>
          <a:blip r:embed="rId3"/>
          <a:stretch>
            <a:fillRect/>
          </a:stretch>
        </p:blipFill>
        <p:spPr>
          <a:xfrm>
            <a:off x="9153003" y="4585021"/>
            <a:ext cx="2385192" cy="1568216"/>
          </a:xfrm>
          <a:prstGeom prst="rect">
            <a:avLst/>
          </a:prstGeom>
        </p:spPr>
      </p:pic>
      <p:sp>
        <p:nvSpPr>
          <p:cNvPr id="18" name="Textfeld 17">
            <a:extLst>
              <a:ext uri="{FF2B5EF4-FFF2-40B4-BE49-F238E27FC236}">
                <a16:creationId xmlns:a16="http://schemas.microsoft.com/office/drawing/2014/main" id="{42656EBE-C431-4D2B-AE9E-EA8670A27F1C}"/>
              </a:ext>
            </a:extLst>
          </p:cNvPr>
          <p:cNvSpPr txBox="1"/>
          <p:nvPr/>
        </p:nvSpPr>
        <p:spPr>
          <a:xfrm>
            <a:off x="5489434" y="4811510"/>
            <a:ext cx="914109" cy="369332"/>
          </a:xfrm>
          <a:prstGeom prst="rect">
            <a:avLst/>
          </a:prstGeom>
          <a:noFill/>
        </p:spPr>
        <p:txBody>
          <a:bodyPr wrap="square">
            <a:spAutoFit/>
          </a:bodyPr>
          <a:lstStyle/>
          <a:p>
            <a:r>
              <a:rPr lang="de-DE" dirty="0"/>
              <a:t>13X13</a:t>
            </a:r>
          </a:p>
        </p:txBody>
      </p:sp>
      <p:sp>
        <p:nvSpPr>
          <p:cNvPr id="19" name="Textfeld 18">
            <a:extLst>
              <a:ext uri="{FF2B5EF4-FFF2-40B4-BE49-F238E27FC236}">
                <a16:creationId xmlns:a16="http://schemas.microsoft.com/office/drawing/2014/main" id="{AC8CB4D0-8707-45B1-8AD0-13D287CE8B61}"/>
              </a:ext>
            </a:extLst>
          </p:cNvPr>
          <p:cNvSpPr txBox="1"/>
          <p:nvPr/>
        </p:nvSpPr>
        <p:spPr>
          <a:xfrm>
            <a:off x="7420001" y="4442178"/>
            <a:ext cx="914109" cy="369332"/>
          </a:xfrm>
          <a:prstGeom prst="rect">
            <a:avLst/>
          </a:prstGeom>
          <a:noFill/>
        </p:spPr>
        <p:txBody>
          <a:bodyPr wrap="square">
            <a:spAutoFit/>
          </a:bodyPr>
          <a:lstStyle/>
          <a:p>
            <a:r>
              <a:rPr lang="de-DE" dirty="0"/>
              <a:t>26 X 26</a:t>
            </a:r>
          </a:p>
        </p:txBody>
      </p:sp>
      <p:sp>
        <p:nvSpPr>
          <p:cNvPr id="21" name="Textfeld 20">
            <a:extLst>
              <a:ext uri="{FF2B5EF4-FFF2-40B4-BE49-F238E27FC236}">
                <a16:creationId xmlns:a16="http://schemas.microsoft.com/office/drawing/2014/main" id="{946524E0-51E0-4427-86EB-122E95A06C51}"/>
              </a:ext>
            </a:extLst>
          </p:cNvPr>
          <p:cNvSpPr txBox="1"/>
          <p:nvPr/>
        </p:nvSpPr>
        <p:spPr>
          <a:xfrm>
            <a:off x="9999692" y="4207106"/>
            <a:ext cx="914109" cy="369332"/>
          </a:xfrm>
          <a:prstGeom prst="rect">
            <a:avLst/>
          </a:prstGeom>
          <a:noFill/>
        </p:spPr>
        <p:txBody>
          <a:bodyPr wrap="square">
            <a:spAutoFit/>
          </a:bodyPr>
          <a:lstStyle/>
          <a:p>
            <a:r>
              <a:rPr lang="de-DE" dirty="0"/>
              <a:t>52X52</a:t>
            </a:r>
          </a:p>
        </p:txBody>
      </p:sp>
      <p:sp>
        <p:nvSpPr>
          <p:cNvPr id="8" name="Pfeil: nach rechts 7">
            <a:extLst>
              <a:ext uri="{FF2B5EF4-FFF2-40B4-BE49-F238E27FC236}">
                <a16:creationId xmlns:a16="http://schemas.microsoft.com/office/drawing/2014/main" id="{C2C6C1A7-8A08-46D4-ACA7-295A9BA2D049}"/>
              </a:ext>
            </a:extLst>
          </p:cNvPr>
          <p:cNvSpPr/>
          <p:nvPr/>
        </p:nvSpPr>
        <p:spPr>
          <a:xfrm rot="5400000">
            <a:off x="8140304" y="3099396"/>
            <a:ext cx="525705" cy="138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8CBCAEB2-751E-44D0-9C28-014758AF5EB3}"/>
              </a:ext>
            </a:extLst>
          </p:cNvPr>
          <p:cNvSpPr/>
          <p:nvPr/>
        </p:nvSpPr>
        <p:spPr>
          <a:xfrm>
            <a:off x="0" y="0"/>
            <a:ext cx="12192000" cy="175186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Network's Input </a:t>
            </a:r>
          </a:p>
          <a:p>
            <a:r>
              <a:rPr lang="de-DE" sz="3200" b="1" dirty="0">
                <a:latin typeface="Arial Nova" panose="020B0504020202020204" pitchFamily="34" charset="0"/>
              </a:rPr>
              <a:t>                                </a:t>
            </a:r>
            <a:r>
              <a:rPr lang="de-DE" sz="3600" b="1" dirty="0"/>
              <a:t>Detektionen auf 3 Skalen</a:t>
            </a:r>
            <a:endParaRPr lang="de-DE" sz="3200" b="1" dirty="0"/>
          </a:p>
          <a:p>
            <a:endParaRPr lang="de-DE" sz="3200" b="1" dirty="0">
              <a:latin typeface="Arial Nova" panose="020B0504020202020204" pitchFamily="34" charset="0"/>
            </a:endParaRPr>
          </a:p>
        </p:txBody>
      </p:sp>
      <p:cxnSp>
        <p:nvCxnSpPr>
          <p:cNvPr id="14" name="Gerader Verbinder 13">
            <a:extLst>
              <a:ext uri="{FF2B5EF4-FFF2-40B4-BE49-F238E27FC236}">
                <a16:creationId xmlns:a16="http://schemas.microsoft.com/office/drawing/2014/main" id="{0589EA02-FB50-4A74-961E-5CA5920BAC1B}"/>
              </a:ext>
            </a:extLst>
          </p:cNvPr>
          <p:cNvCxnSpPr>
            <a:cxnSpLocks/>
          </p:cNvCxnSpPr>
          <p:nvPr/>
        </p:nvCxnSpPr>
        <p:spPr>
          <a:xfrm>
            <a:off x="4814027" y="1751863"/>
            <a:ext cx="0" cy="504425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15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297B23B-825C-4CC7-A904-62738A536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7957" y="1590337"/>
            <a:ext cx="4238790" cy="3263765"/>
          </a:xfrm>
          <a:prstGeom prst="rect">
            <a:avLst/>
          </a:prstGeom>
          <a:noFill/>
          <a:ln w="12700">
            <a:solidFill>
              <a:schemeClr val="accent1">
                <a:lumMod val="75000"/>
              </a:schemeClr>
            </a:solidFill>
          </a:ln>
        </p:spPr>
      </p:pic>
      <p:sp>
        <p:nvSpPr>
          <p:cNvPr id="6" name="Textfeld 5">
            <a:extLst>
              <a:ext uri="{FF2B5EF4-FFF2-40B4-BE49-F238E27FC236}">
                <a16:creationId xmlns:a16="http://schemas.microsoft.com/office/drawing/2014/main" id="{D062855D-6C4E-4AC8-BE46-DCB7DC31B664}"/>
              </a:ext>
            </a:extLst>
          </p:cNvPr>
          <p:cNvSpPr txBox="1"/>
          <p:nvPr/>
        </p:nvSpPr>
        <p:spPr>
          <a:xfrm>
            <a:off x="950006" y="3788352"/>
            <a:ext cx="6097771" cy="2662267"/>
          </a:xfrm>
          <a:prstGeom prst="rect">
            <a:avLst/>
          </a:prstGeom>
          <a:solidFill>
            <a:schemeClr val="accent2">
              <a:lumMod val="60000"/>
              <a:lumOff val="40000"/>
            </a:schemeClr>
          </a:solidFill>
        </p:spPr>
        <p:txBody>
          <a:bodyPr wrap="square">
            <a:spAutoFit/>
          </a:bodyPr>
          <a:lstStyle/>
          <a:p>
            <a:pPr algn="just">
              <a:spcBef>
                <a:spcPts val="600"/>
              </a:spcBef>
              <a:spcAft>
                <a:spcPts val="1200"/>
              </a:spcAft>
            </a:pP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b</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x</a:t>
            </a:r>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b="1" i="1" spc="-2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b</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y</a:t>
            </a:r>
            <a:r>
              <a:rPr lang="de-DE" sz="1600" b="1" i="1" spc="16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spc="2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Koordinaten</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Bounding</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Box,</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die</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das</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erkannte</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Objekt</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beinhaltet</a:t>
            </a:r>
          </a:p>
          <a:p>
            <a:pPr algn="just">
              <a:spcBef>
                <a:spcPts val="600"/>
              </a:spcBef>
              <a:spcAft>
                <a:spcPts val="1200"/>
              </a:spcAft>
            </a:pPr>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c</a:t>
            </a:r>
            <a:r>
              <a:rPr lang="de-DE" sz="1600" b="1" i="1" baseline="-25000" dirty="0">
                <a:effectLst/>
                <a:latin typeface="Arial Nova" panose="020B0504020202020204" pitchFamily="34" charset="0"/>
                <a:ea typeface="Times New Roman" panose="02020603050405020304" pitchFamily="18" charset="0"/>
                <a:cs typeface="Times New Roman" panose="02020603050405020304" pitchFamily="18" charset="0"/>
              </a:rPr>
              <a:t>x</a:t>
            </a:r>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b="1" i="1" spc="-22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c</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y</a:t>
            </a:r>
            <a:r>
              <a:rPr lang="de-DE" sz="1600" b="1" i="1" spc="14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 Koordinaten</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de-DE" sz="1600" spc="12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Rasterzelle,</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zu</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de-DE" sz="1600" spc="12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die</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Box</a:t>
            </a:r>
            <a:r>
              <a:rPr lang="de-DE" sz="1600" spc="12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gehört</a:t>
            </a:r>
          </a:p>
          <a:p>
            <a:pPr algn="just">
              <a:spcBef>
                <a:spcPts val="600"/>
              </a:spcBef>
              <a:spcAft>
                <a:spcPts val="1200"/>
              </a:spcAft>
            </a:pP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p</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w</a:t>
            </a:r>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b="1" i="1" spc="-10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p</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h</a:t>
            </a:r>
            <a:r>
              <a:rPr lang="de-DE" sz="1600" b="1" i="1"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 Breite</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und</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Höhe</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Anchor</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Box</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(aus</a:t>
            </a:r>
            <a:r>
              <a:rPr lang="de-DE" sz="1600" spc="1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k-</a:t>
            </a:r>
            <a:r>
              <a:rPr lang="de-DE" sz="1600" dirty="0" err="1">
                <a:effectLst/>
                <a:latin typeface="Arial Nova" panose="020B0504020202020204" pitchFamily="34" charset="0"/>
                <a:ea typeface="Times New Roman" panose="02020603050405020304" pitchFamily="18" charset="0"/>
                <a:cs typeface="Times New Roman" panose="02020603050405020304" pitchFamily="18" charset="0"/>
              </a:rPr>
              <a:t>Means</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a:t>
            </a:r>
          </a:p>
          <a:p>
            <a:pPr algn="just">
              <a:spcBef>
                <a:spcPts val="600"/>
              </a:spcBef>
              <a:spcAft>
                <a:spcPts val="1200"/>
              </a:spcAft>
            </a:pP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b</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w</a:t>
            </a:r>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b="1" i="1" spc="-21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b="1" i="1" dirty="0" err="1">
                <a:effectLst/>
                <a:latin typeface="Arial Nova" panose="020B0504020202020204" pitchFamily="34" charset="0"/>
                <a:ea typeface="Times New Roman" panose="02020603050405020304" pitchFamily="18" charset="0"/>
                <a:cs typeface="Times New Roman" panose="02020603050405020304" pitchFamily="18" charset="0"/>
              </a:rPr>
              <a:t>b</a:t>
            </a:r>
            <a:r>
              <a:rPr lang="de-DE" sz="1600" b="1" i="1" baseline="-25000" dirty="0" err="1">
                <a:effectLst/>
                <a:latin typeface="Arial Nova" panose="020B0504020202020204" pitchFamily="34" charset="0"/>
                <a:ea typeface="Times New Roman" panose="02020603050405020304" pitchFamily="18" charset="0"/>
                <a:cs typeface="Times New Roman" panose="02020603050405020304" pitchFamily="18" charset="0"/>
              </a:rPr>
              <a:t>h</a:t>
            </a:r>
            <a:r>
              <a:rPr lang="de-DE" sz="1600" b="1" i="1" spc="17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a:t>
            </a:r>
            <a:r>
              <a:rPr lang="de-DE" sz="1600" spc="2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Breite</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und</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Höhe</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Bounding</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Box,</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die</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das</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erkannte</a:t>
            </a:r>
            <a:r>
              <a:rPr lang="de-DE" sz="1600" spc="140"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Objekt</a:t>
            </a:r>
            <a:r>
              <a:rPr lang="de-DE" sz="1600" spc="135" dirty="0">
                <a:effectLst/>
                <a:latin typeface="Arial Nova" panose="020B0504020202020204" pitchFamily="34" charset="0"/>
                <a:ea typeface="Times New Roman" panose="02020603050405020304" pitchFamily="18" charset="0"/>
                <a:cs typeface="Times New Roman" panose="02020603050405020304" pitchFamily="18" charset="0"/>
              </a:rPr>
              <a:t> </a:t>
            </a:r>
            <a:r>
              <a:rPr lang="de-DE" sz="1600" dirty="0">
                <a:effectLst/>
                <a:latin typeface="Arial Nova" panose="020B0504020202020204" pitchFamily="34" charset="0"/>
                <a:ea typeface="Times New Roman" panose="02020603050405020304" pitchFamily="18" charset="0"/>
                <a:cs typeface="Times New Roman" panose="02020603050405020304" pitchFamily="18" charset="0"/>
              </a:rPr>
              <a:t>beinhaltet</a:t>
            </a:r>
          </a:p>
          <a:p>
            <a:r>
              <a:rPr lang="de-DE" sz="1600" b="1" i="1" dirty="0">
                <a:effectLst/>
                <a:latin typeface="Arial Nova" panose="020B0504020202020204" pitchFamily="34" charset="0"/>
                <a:ea typeface="Times New Roman" panose="02020603050405020304" pitchFamily="18" charset="0"/>
                <a:cs typeface="Times New Roman" panose="02020603050405020304" pitchFamily="18" charset="0"/>
              </a:rPr>
              <a:t>σ</a:t>
            </a:r>
            <a:r>
              <a:rPr lang="de-DE" sz="1600" b="1" i="1" spc="-205"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b="1" dirty="0">
                <a:effectLst/>
                <a:latin typeface="Arial Nova" panose="020B0504020202020204" pitchFamily="34" charset="0"/>
                <a:ea typeface="Times New Roman" panose="02020603050405020304" pitchFamily="18" charset="0"/>
                <a:cs typeface="Times New Roman" panose="02020603050405020304" pitchFamily="18" charset="0"/>
              </a:rPr>
              <a:t>(</a:t>
            </a:r>
            <a:r>
              <a:rPr lang="fr-FR" sz="1600" b="1" i="1" dirty="0">
                <a:effectLst/>
                <a:latin typeface="Arial Nova" panose="020B0504020202020204" pitchFamily="34" charset="0"/>
                <a:ea typeface="Times New Roman" panose="02020603050405020304" pitchFamily="18" charset="0"/>
                <a:cs typeface="Times New Roman" panose="02020603050405020304" pitchFamily="18" charset="0"/>
              </a:rPr>
              <a:t>t</a:t>
            </a:r>
            <a:r>
              <a:rPr lang="fr-FR" sz="1600" b="1" i="1" baseline="-25000" dirty="0">
                <a:effectLst/>
                <a:latin typeface="Arial Nova" panose="020B0504020202020204" pitchFamily="34" charset="0"/>
                <a:ea typeface="Times New Roman" panose="02020603050405020304" pitchFamily="18" charset="0"/>
                <a:cs typeface="Times New Roman" panose="02020603050405020304" pitchFamily="18" charset="0"/>
              </a:rPr>
              <a:t>o</a:t>
            </a:r>
            <a:r>
              <a:rPr lang="fr-FR" sz="1600" b="1" dirty="0">
                <a:effectLst/>
                <a:latin typeface="Arial Nova" panose="020B0504020202020204" pitchFamily="34" charset="0"/>
                <a:ea typeface="Times New Roman" panose="02020603050405020304" pitchFamily="18" charset="0"/>
                <a:cs typeface="Times New Roman" panose="02020603050405020304" pitchFamily="18" charset="0"/>
              </a:rPr>
              <a:t>)</a:t>
            </a:r>
            <a:r>
              <a:rPr lang="fr-FR" sz="1600" b="1" spc="-105"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dirty="0">
                <a:effectLst/>
                <a:latin typeface="Arial Nova" panose="020B0504020202020204" pitchFamily="34" charset="0"/>
                <a:ea typeface="Times New Roman" panose="02020603050405020304" pitchFamily="18" charset="0"/>
                <a:cs typeface="Times New Roman" panose="02020603050405020304" pitchFamily="18" charset="0"/>
              </a:rPr>
              <a:t>=</a:t>
            </a:r>
            <a:r>
              <a:rPr lang="fr-FR" sz="1600" spc="-105"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dirty="0">
                <a:effectLst/>
                <a:latin typeface="Arial Nova" panose="020B0504020202020204" pitchFamily="34" charset="0"/>
                <a:ea typeface="Times New Roman" panose="02020603050405020304" pitchFamily="18" charset="0"/>
                <a:cs typeface="Times New Roman" panose="02020603050405020304" pitchFamily="18" charset="0"/>
              </a:rPr>
              <a:t>Confidence</a:t>
            </a:r>
            <a:r>
              <a:rPr lang="fr-FR" sz="1600" spc="10"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dirty="0">
                <a:effectLst/>
                <a:latin typeface="Arial Nova" panose="020B0504020202020204" pitchFamily="34" charset="0"/>
                <a:ea typeface="Times New Roman" panose="02020603050405020304" pitchFamily="18" charset="0"/>
                <a:cs typeface="Times New Roman" panose="02020603050405020304" pitchFamily="18" charset="0"/>
              </a:rPr>
              <a:t>Score</a:t>
            </a:r>
            <a:r>
              <a:rPr lang="fr-FR" sz="1600" spc="5"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dirty="0">
                <a:effectLst/>
                <a:latin typeface="Arial Nova" panose="020B0504020202020204" pitchFamily="34" charset="0"/>
                <a:ea typeface="Times New Roman" panose="02020603050405020304" pitchFamily="18" charset="0"/>
                <a:cs typeface="Times New Roman" panose="02020603050405020304" pitchFamily="18" charset="0"/>
              </a:rPr>
              <a:t>der</a:t>
            </a:r>
            <a:r>
              <a:rPr lang="fr-FR" sz="1600" spc="5" dirty="0">
                <a:effectLst/>
                <a:latin typeface="Arial Nova" panose="020B0504020202020204" pitchFamily="34" charset="0"/>
                <a:ea typeface="Times New Roman" panose="02020603050405020304" pitchFamily="18" charset="0"/>
                <a:cs typeface="Times New Roman" panose="02020603050405020304" pitchFamily="18" charset="0"/>
              </a:rPr>
              <a:t> </a:t>
            </a:r>
            <a:r>
              <a:rPr lang="fr-FR" sz="1600" dirty="0">
                <a:effectLst/>
                <a:latin typeface="Arial Nova" panose="020B0504020202020204" pitchFamily="34" charset="0"/>
                <a:ea typeface="Times New Roman" panose="02020603050405020304" pitchFamily="18" charset="0"/>
                <a:cs typeface="Times New Roman" panose="02020603050405020304" pitchFamily="18" charset="0"/>
              </a:rPr>
              <a:t>Box.</a:t>
            </a:r>
            <a:endParaRPr lang="de-DE" sz="1600" dirty="0">
              <a:latin typeface="Arial Nova" panose="020B0504020202020204" pitchFamily="34" charset="0"/>
            </a:endParaRPr>
          </a:p>
        </p:txBody>
      </p:sp>
      <p:sp>
        <p:nvSpPr>
          <p:cNvPr id="8" name="Textfeld 7">
            <a:extLst>
              <a:ext uri="{FF2B5EF4-FFF2-40B4-BE49-F238E27FC236}">
                <a16:creationId xmlns:a16="http://schemas.microsoft.com/office/drawing/2014/main" id="{07E6F7F6-F3CE-41C3-985F-1A26578335CD}"/>
              </a:ext>
            </a:extLst>
          </p:cNvPr>
          <p:cNvSpPr txBox="1"/>
          <p:nvPr/>
        </p:nvSpPr>
        <p:spPr>
          <a:xfrm>
            <a:off x="950005" y="1233807"/>
            <a:ext cx="6097772" cy="2554545"/>
          </a:xfrm>
          <a:prstGeom prst="rect">
            <a:avLst/>
          </a:prstGeom>
          <a:solidFill>
            <a:schemeClr val="accent4">
              <a:lumMod val="60000"/>
              <a:lumOff val="40000"/>
            </a:schemeClr>
          </a:solidFill>
        </p:spPr>
        <p:txBody>
          <a:bodyPr wrap="square">
            <a:spAutoFit/>
          </a:bodyPr>
          <a:lstStyle/>
          <a:p>
            <a:pPr algn="just">
              <a:spcBef>
                <a:spcPts val="600"/>
              </a:spcBef>
              <a:spcAft>
                <a:spcPts val="1200"/>
              </a:spcAft>
            </a:pP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b</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x</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σ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t</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x</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c</a:t>
            </a:r>
            <a:r>
              <a:rPr lang="de-DE" sz="2000" b="1" baseline="-25000" dirty="0">
                <a:effectLst/>
                <a:latin typeface="Arial" panose="020B0604020202020204" pitchFamily="34" charset="0"/>
                <a:ea typeface="Times New Roman" panose="02020603050405020304" pitchFamily="18" charset="0"/>
                <a:cs typeface="Times New Roman" panose="02020603050405020304" pitchFamily="18" charset="0"/>
              </a:rPr>
              <a:t>x</a:t>
            </a:r>
            <a:endParaRPr lang="de-DE" sz="2000" b="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200"/>
              </a:spcAft>
            </a:pP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b</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y</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σ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t</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y</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c</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y</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a:t>
            </a:r>
          </a:p>
          <a:p>
            <a:pPr algn="just">
              <a:spcBef>
                <a:spcPts val="600"/>
              </a:spcBef>
              <a:spcAft>
                <a:spcPts val="1200"/>
              </a:spcAft>
            </a:pP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b</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w</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p</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w.</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e</a:t>
            </a:r>
            <a:r>
              <a:rPr lang="de-DE" sz="2000" b="1" baseline="30000" dirty="0" err="1">
                <a:effectLst/>
                <a:latin typeface="Arial" panose="020B0604020202020204" pitchFamily="34" charset="0"/>
                <a:ea typeface="Times New Roman" panose="02020603050405020304" pitchFamily="18" charset="0"/>
                <a:cs typeface="Times New Roman" panose="02020603050405020304" pitchFamily="18" charset="0"/>
              </a:rPr>
              <a:t>t</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w</a:t>
            </a:r>
            <a:endParaRPr lang="de-DE" sz="2000" b="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200"/>
              </a:spcAft>
            </a:pP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b</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h</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p</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h.</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e</a:t>
            </a:r>
            <a:r>
              <a:rPr lang="de-DE" sz="2000" b="1" baseline="30000" dirty="0" err="1">
                <a:effectLst/>
                <a:latin typeface="Arial" panose="020B0604020202020204" pitchFamily="34" charset="0"/>
                <a:ea typeface="Times New Roman" panose="02020603050405020304" pitchFamily="18" charset="0"/>
                <a:cs typeface="Times New Roman" panose="02020603050405020304" pitchFamily="18" charset="0"/>
              </a:rPr>
              <a:t>t</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h</a:t>
            </a:r>
            <a:endParaRPr lang="de-DE" sz="2000" b="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200"/>
              </a:spcAft>
            </a:pP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Pr (ob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ject</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IoU</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(b, ob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ject</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 = σ (</a:t>
            </a:r>
            <a:r>
              <a:rPr lang="de-DE" sz="2000" b="1" dirty="0" err="1">
                <a:effectLst/>
                <a:latin typeface="Arial" panose="020B0604020202020204" pitchFamily="34" charset="0"/>
                <a:ea typeface="Times New Roman" panose="02020603050405020304" pitchFamily="18" charset="0"/>
                <a:cs typeface="Times New Roman" panose="02020603050405020304" pitchFamily="18" charset="0"/>
              </a:rPr>
              <a:t>t</a:t>
            </a:r>
            <a:r>
              <a:rPr lang="de-DE" sz="2000" b="1" baseline="-25000" dirty="0" err="1">
                <a:effectLst/>
                <a:latin typeface="Arial" panose="020B0604020202020204" pitchFamily="34" charset="0"/>
                <a:ea typeface="Times New Roman" panose="02020603050405020304" pitchFamily="18" charset="0"/>
                <a:cs typeface="Times New Roman" panose="02020603050405020304" pitchFamily="18" charset="0"/>
              </a:rPr>
              <a:t>o</a:t>
            </a:r>
            <a:r>
              <a:rPr lang="de-DE" sz="2000" b="1" dirty="0">
                <a:effectLst/>
                <a:latin typeface="Arial" panose="020B0604020202020204" pitchFamily="34" charset="0"/>
                <a:ea typeface="Times New Roman" panose="02020603050405020304" pitchFamily="18" charset="0"/>
                <a:cs typeface="Times New Roman" panose="02020603050405020304" pitchFamily="18" charset="0"/>
              </a:rPr>
              <a:t>)</a:t>
            </a:r>
          </a:p>
        </p:txBody>
      </p:sp>
      <p:sp>
        <p:nvSpPr>
          <p:cNvPr id="9" name="Rechteck 8">
            <a:extLst>
              <a:ext uri="{FF2B5EF4-FFF2-40B4-BE49-F238E27FC236}">
                <a16:creationId xmlns:a16="http://schemas.microsoft.com/office/drawing/2014/main" id="{297AB717-49B9-479B-9507-127DA799CBD6}"/>
              </a:ext>
            </a:extLst>
          </p:cNvPr>
          <p:cNvSpPr/>
          <p:nvPr/>
        </p:nvSpPr>
        <p:spPr>
          <a:xfrm>
            <a:off x="0" y="0"/>
            <a:ext cx="12192000" cy="13082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Network's Input </a:t>
            </a:r>
          </a:p>
          <a:p>
            <a:r>
              <a:rPr lang="de-DE" sz="3200" b="1" dirty="0">
                <a:latin typeface="Arial Nova" panose="020B0504020202020204" pitchFamily="34" charset="0"/>
              </a:rPr>
              <a:t>                               </a:t>
            </a:r>
          </a:p>
        </p:txBody>
      </p:sp>
    </p:spTree>
    <p:extLst>
      <p:ext uri="{BB962C8B-B14F-4D97-AF65-F5344CB8AC3E}">
        <p14:creationId xmlns:p14="http://schemas.microsoft.com/office/powerpoint/2010/main" val="350538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34C70F-61B4-4376-BAED-23762BC5492B}"/>
              </a:ext>
            </a:extLst>
          </p:cNvPr>
          <p:cNvPicPr>
            <a:picLocks noChangeAspect="1"/>
          </p:cNvPicPr>
          <p:nvPr/>
        </p:nvPicPr>
        <p:blipFill>
          <a:blip r:embed="rId2"/>
          <a:stretch>
            <a:fillRect/>
          </a:stretch>
        </p:blipFill>
        <p:spPr>
          <a:xfrm>
            <a:off x="628004" y="1296901"/>
            <a:ext cx="5553850" cy="1495634"/>
          </a:xfrm>
          <a:prstGeom prst="rect">
            <a:avLst/>
          </a:prstGeom>
        </p:spPr>
      </p:pic>
      <p:sp>
        <p:nvSpPr>
          <p:cNvPr id="5" name="Textfeld 4">
            <a:extLst>
              <a:ext uri="{FF2B5EF4-FFF2-40B4-BE49-F238E27FC236}">
                <a16:creationId xmlns:a16="http://schemas.microsoft.com/office/drawing/2014/main" id="{7AA52447-13BE-45EC-968C-6F08EB3C082E}"/>
              </a:ext>
            </a:extLst>
          </p:cNvPr>
          <p:cNvSpPr txBox="1"/>
          <p:nvPr/>
        </p:nvSpPr>
        <p:spPr>
          <a:xfrm>
            <a:off x="1383617" y="3059668"/>
            <a:ext cx="4042625" cy="369332"/>
          </a:xfrm>
          <a:prstGeom prst="rect">
            <a:avLst/>
          </a:prstGeom>
          <a:noFill/>
        </p:spPr>
        <p:txBody>
          <a:bodyPr wrap="square">
            <a:spAutoFit/>
          </a:bodyPr>
          <a:lstStyle/>
          <a:p>
            <a:r>
              <a:rPr lang="de-DE" dirty="0"/>
              <a:t>https://arxiv.org/pdf/1804.02767.pdf</a:t>
            </a:r>
          </a:p>
        </p:txBody>
      </p:sp>
      <p:pic>
        <p:nvPicPr>
          <p:cNvPr id="7" name="Grafik 6">
            <a:extLst>
              <a:ext uri="{FF2B5EF4-FFF2-40B4-BE49-F238E27FC236}">
                <a16:creationId xmlns:a16="http://schemas.microsoft.com/office/drawing/2014/main" id="{C6974395-CA95-4D96-8FD9-8F524B43FC4E}"/>
              </a:ext>
            </a:extLst>
          </p:cNvPr>
          <p:cNvPicPr>
            <a:picLocks noChangeAspect="1"/>
          </p:cNvPicPr>
          <p:nvPr/>
        </p:nvPicPr>
        <p:blipFill>
          <a:blip r:embed="rId3"/>
          <a:stretch>
            <a:fillRect/>
          </a:stretch>
        </p:blipFill>
        <p:spPr>
          <a:xfrm>
            <a:off x="0" y="3696133"/>
            <a:ext cx="7290642" cy="2613626"/>
          </a:xfrm>
          <a:prstGeom prst="rect">
            <a:avLst/>
          </a:prstGeom>
        </p:spPr>
      </p:pic>
      <p:pic>
        <p:nvPicPr>
          <p:cNvPr id="9" name="Grafik 8">
            <a:extLst>
              <a:ext uri="{FF2B5EF4-FFF2-40B4-BE49-F238E27FC236}">
                <a16:creationId xmlns:a16="http://schemas.microsoft.com/office/drawing/2014/main" id="{1EA48DA4-9A0E-40DB-A029-C5DB9C2AAB4E}"/>
              </a:ext>
            </a:extLst>
          </p:cNvPr>
          <p:cNvPicPr>
            <a:picLocks noChangeAspect="1"/>
          </p:cNvPicPr>
          <p:nvPr/>
        </p:nvPicPr>
        <p:blipFill>
          <a:blip r:embed="rId4"/>
          <a:stretch>
            <a:fillRect/>
          </a:stretch>
        </p:blipFill>
        <p:spPr>
          <a:xfrm>
            <a:off x="6917963" y="510939"/>
            <a:ext cx="4646033" cy="3015479"/>
          </a:xfrm>
          <a:prstGeom prst="rect">
            <a:avLst/>
          </a:prstGeom>
        </p:spPr>
      </p:pic>
    </p:spTree>
    <p:extLst>
      <p:ext uri="{BB962C8B-B14F-4D97-AF65-F5344CB8AC3E}">
        <p14:creationId xmlns:p14="http://schemas.microsoft.com/office/powerpoint/2010/main" val="40574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isch enthält.&#10;&#10;Automatisch generierte Beschreibung">
            <a:extLst>
              <a:ext uri="{FF2B5EF4-FFF2-40B4-BE49-F238E27FC236}">
                <a16:creationId xmlns:a16="http://schemas.microsoft.com/office/drawing/2014/main" id="{EFDBC9B5-58FA-4179-A6CA-E99778D0FEB6}"/>
              </a:ext>
            </a:extLst>
          </p:cNvPr>
          <p:cNvPicPr/>
          <p:nvPr/>
        </p:nvPicPr>
        <p:blipFill>
          <a:blip r:embed="rId2"/>
          <a:stretch>
            <a:fillRect/>
          </a:stretch>
        </p:blipFill>
        <p:spPr>
          <a:xfrm>
            <a:off x="589738" y="393371"/>
            <a:ext cx="4963885" cy="6230073"/>
          </a:xfrm>
          <a:prstGeom prst="rect">
            <a:avLst/>
          </a:prstGeom>
        </p:spPr>
      </p:pic>
      <p:grpSp>
        <p:nvGrpSpPr>
          <p:cNvPr id="3" name="Gruppieren 2">
            <a:extLst>
              <a:ext uri="{FF2B5EF4-FFF2-40B4-BE49-F238E27FC236}">
                <a16:creationId xmlns:a16="http://schemas.microsoft.com/office/drawing/2014/main" id="{30030252-2F2D-418D-98C8-19F7D732CA98}"/>
              </a:ext>
            </a:extLst>
          </p:cNvPr>
          <p:cNvGrpSpPr/>
          <p:nvPr/>
        </p:nvGrpSpPr>
        <p:grpSpPr>
          <a:xfrm>
            <a:off x="6028866" y="512496"/>
            <a:ext cx="5573396" cy="2471866"/>
            <a:chOff x="0" y="0"/>
            <a:chExt cx="5523231" cy="2347303"/>
          </a:xfrm>
        </p:grpSpPr>
        <p:grpSp>
          <p:nvGrpSpPr>
            <p:cNvPr id="4" name="Gruppieren 3">
              <a:extLst>
                <a:ext uri="{FF2B5EF4-FFF2-40B4-BE49-F238E27FC236}">
                  <a16:creationId xmlns:a16="http://schemas.microsoft.com/office/drawing/2014/main" id="{434D9C7A-A4C1-4D5D-9234-B168377C5291}"/>
                </a:ext>
              </a:extLst>
            </p:cNvPr>
            <p:cNvGrpSpPr/>
            <p:nvPr/>
          </p:nvGrpSpPr>
          <p:grpSpPr>
            <a:xfrm>
              <a:off x="0" y="0"/>
              <a:ext cx="5523231" cy="2058670"/>
              <a:chOff x="0" y="0"/>
              <a:chExt cx="5523790" cy="1922400"/>
            </a:xfrm>
          </p:grpSpPr>
          <p:pic>
            <p:nvPicPr>
              <p:cNvPr id="7" name="Grafik 6">
                <a:extLst>
                  <a:ext uri="{FF2B5EF4-FFF2-40B4-BE49-F238E27FC236}">
                    <a16:creationId xmlns:a16="http://schemas.microsoft.com/office/drawing/2014/main" id="{CC231096-7E6E-4A2E-9D8F-F0DD3B9FC5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26995" cy="1917065"/>
              </a:xfrm>
              <a:prstGeom prst="rect">
                <a:avLst/>
              </a:prstGeom>
              <a:noFill/>
              <a:ln>
                <a:noFill/>
              </a:ln>
            </p:spPr>
          </p:pic>
          <p:pic>
            <p:nvPicPr>
              <p:cNvPr id="8" name="Grafik 7">
                <a:extLst>
                  <a:ext uri="{FF2B5EF4-FFF2-40B4-BE49-F238E27FC236}">
                    <a16:creationId xmlns:a16="http://schemas.microsoft.com/office/drawing/2014/main" id="{BE5EFD66-D2C6-4C68-9120-9291B27FF7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38400" y="93600"/>
                <a:ext cx="2485390" cy="1828800"/>
              </a:xfrm>
              <a:prstGeom prst="rect">
                <a:avLst/>
              </a:prstGeom>
              <a:noFill/>
              <a:ln>
                <a:noFill/>
              </a:ln>
            </p:spPr>
          </p:pic>
        </p:grpSp>
        <p:sp>
          <p:nvSpPr>
            <p:cNvPr id="5" name="Textfeld 91">
              <a:extLst>
                <a:ext uri="{FF2B5EF4-FFF2-40B4-BE49-F238E27FC236}">
                  <a16:creationId xmlns:a16="http://schemas.microsoft.com/office/drawing/2014/main" id="{D1975A64-1CEB-41FE-9AF0-BAC0F525F8A0}"/>
                </a:ext>
              </a:extLst>
            </p:cNvPr>
            <p:cNvSpPr txBox="1"/>
            <p:nvPr/>
          </p:nvSpPr>
          <p:spPr>
            <a:xfrm>
              <a:off x="4456800" y="1891002"/>
              <a:ext cx="431800" cy="43854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(b)</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extfeld 90">
              <a:extLst>
                <a:ext uri="{FF2B5EF4-FFF2-40B4-BE49-F238E27FC236}">
                  <a16:creationId xmlns:a16="http://schemas.microsoft.com/office/drawing/2014/main" id="{57FD4171-6881-4D73-8B32-03D7FA4EA189}"/>
                </a:ext>
              </a:extLst>
            </p:cNvPr>
            <p:cNvSpPr txBox="1"/>
            <p:nvPr/>
          </p:nvSpPr>
          <p:spPr>
            <a:xfrm>
              <a:off x="741600" y="1966108"/>
              <a:ext cx="432000" cy="3811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MS Mincho" panose="02020609040205080304" pitchFamily="49" charset="-128"/>
                  <a:cs typeface="Times New Roman" panose="02020603050405020304" pitchFamily="18" charset="0"/>
                </a:rPr>
                <a:t>(a)</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pic>
        <p:nvPicPr>
          <p:cNvPr id="10" name="Grafik 9">
            <a:extLst>
              <a:ext uri="{FF2B5EF4-FFF2-40B4-BE49-F238E27FC236}">
                <a16:creationId xmlns:a16="http://schemas.microsoft.com/office/drawing/2014/main" id="{ED05C7F1-7987-45F8-9756-01FE2E9FB39B}"/>
              </a:ext>
            </a:extLst>
          </p:cNvPr>
          <p:cNvPicPr>
            <a:picLocks noChangeAspect="1"/>
          </p:cNvPicPr>
          <p:nvPr/>
        </p:nvPicPr>
        <p:blipFill>
          <a:blip r:embed="rId5"/>
          <a:stretch>
            <a:fillRect/>
          </a:stretch>
        </p:blipFill>
        <p:spPr>
          <a:xfrm>
            <a:off x="6096000" y="3587952"/>
            <a:ext cx="5767899" cy="2313771"/>
          </a:xfrm>
          <a:prstGeom prst="rect">
            <a:avLst/>
          </a:prstGeom>
        </p:spPr>
      </p:pic>
      <p:cxnSp>
        <p:nvCxnSpPr>
          <p:cNvPr id="12" name="Gerader Verbinder 11">
            <a:extLst>
              <a:ext uri="{FF2B5EF4-FFF2-40B4-BE49-F238E27FC236}">
                <a16:creationId xmlns:a16="http://schemas.microsoft.com/office/drawing/2014/main" id="{DFB5C70E-F979-49A3-821E-55C8EF67CF3B}"/>
              </a:ext>
            </a:extLst>
          </p:cNvPr>
          <p:cNvCxnSpPr/>
          <p:nvPr/>
        </p:nvCxnSpPr>
        <p:spPr>
          <a:xfrm>
            <a:off x="5868140" y="520931"/>
            <a:ext cx="0" cy="6230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2E06E05-8084-4D10-9746-7374EA837C7C}"/>
              </a:ext>
            </a:extLst>
          </p:cNvPr>
          <p:cNvCxnSpPr>
            <a:cxnSpLocks/>
          </p:cNvCxnSpPr>
          <p:nvPr/>
        </p:nvCxnSpPr>
        <p:spPr>
          <a:xfrm flipH="1">
            <a:off x="5868140" y="3136883"/>
            <a:ext cx="53473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51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0299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54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cxnSp>
        <p:nvCxnSpPr>
          <p:cNvPr id="25" name="Gerader Verbinder 24">
            <a:extLst>
              <a:ext uri="{FF2B5EF4-FFF2-40B4-BE49-F238E27FC236}">
                <a16:creationId xmlns:a16="http://schemas.microsoft.com/office/drawing/2014/main" id="{19EBC8CA-2E78-4D59-8A96-48B22E33E97F}"/>
              </a:ext>
            </a:extLst>
          </p:cNvPr>
          <p:cNvCxnSpPr>
            <a:cxnSpLocks/>
          </p:cNvCxnSpPr>
          <p:nvPr/>
        </p:nvCxnSpPr>
        <p:spPr>
          <a:xfrm flipH="1">
            <a:off x="729858" y="4343819"/>
            <a:ext cx="3310648" cy="1815673"/>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9" name="Gruppieren 58">
            <a:extLst>
              <a:ext uri="{FF2B5EF4-FFF2-40B4-BE49-F238E27FC236}">
                <a16:creationId xmlns:a16="http://schemas.microsoft.com/office/drawing/2014/main" id="{E838DB2D-EBD6-4C2E-93AC-6E3273DB75E6}"/>
              </a:ext>
            </a:extLst>
          </p:cNvPr>
          <p:cNvGrpSpPr/>
          <p:nvPr/>
        </p:nvGrpSpPr>
        <p:grpSpPr>
          <a:xfrm>
            <a:off x="803848" y="4436172"/>
            <a:ext cx="3107770" cy="1656893"/>
            <a:chOff x="1086400" y="2750703"/>
            <a:chExt cx="3107770" cy="1656893"/>
          </a:xfrm>
        </p:grpSpPr>
        <p:sp>
          <p:nvSpPr>
            <p:cNvPr id="31" name="Flussdiagramm: Verbinder 30">
              <a:extLst>
                <a:ext uri="{FF2B5EF4-FFF2-40B4-BE49-F238E27FC236}">
                  <a16:creationId xmlns:a16="http://schemas.microsoft.com/office/drawing/2014/main" id="{C9F9BF8B-8EFB-4DE5-B0D3-E495427612F3}"/>
                </a:ext>
              </a:extLst>
            </p:cNvPr>
            <p:cNvSpPr/>
            <p:nvPr/>
          </p:nvSpPr>
          <p:spPr>
            <a:xfrm>
              <a:off x="3618755" y="3233900"/>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1C45AD55-89CF-4BCE-A886-068C97438582}"/>
                </a:ext>
              </a:extLst>
            </p:cNvPr>
            <p:cNvSpPr/>
            <p:nvPr/>
          </p:nvSpPr>
          <p:spPr>
            <a:xfrm>
              <a:off x="3117167" y="281284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7CC8B4F0-4347-4929-8468-0C9FD98E49CB}"/>
                </a:ext>
              </a:extLst>
            </p:cNvPr>
            <p:cNvSpPr/>
            <p:nvPr/>
          </p:nvSpPr>
          <p:spPr>
            <a:xfrm>
              <a:off x="3858452" y="314658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CCE6A868-D99E-4C76-9EE6-77BF1DA2C0ED}"/>
                </a:ext>
              </a:extLst>
            </p:cNvPr>
            <p:cNvSpPr/>
            <p:nvPr/>
          </p:nvSpPr>
          <p:spPr>
            <a:xfrm>
              <a:off x="2571189" y="318001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9A8E38AD-FD8E-4ECE-9F10-C6FA0342F2B9}"/>
                </a:ext>
              </a:extLst>
            </p:cNvPr>
            <p:cNvSpPr/>
            <p:nvPr/>
          </p:nvSpPr>
          <p:spPr>
            <a:xfrm>
              <a:off x="2162818" y="335410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4A8E7AFB-27C1-490E-82CD-EE9498041527}"/>
                </a:ext>
              </a:extLst>
            </p:cNvPr>
            <p:cNvSpPr/>
            <p:nvPr/>
          </p:nvSpPr>
          <p:spPr>
            <a:xfrm>
              <a:off x="2185011" y="366446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6DA21D3C-2F3B-4D12-A87A-F4A5A4482828}"/>
                </a:ext>
              </a:extLst>
            </p:cNvPr>
            <p:cNvSpPr/>
            <p:nvPr/>
          </p:nvSpPr>
          <p:spPr>
            <a:xfrm>
              <a:off x="1417756" y="427468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15DB708A-BC30-49B2-87B2-769C43F14FF9}"/>
                </a:ext>
              </a:extLst>
            </p:cNvPr>
            <p:cNvSpPr/>
            <p:nvPr/>
          </p:nvSpPr>
          <p:spPr>
            <a:xfrm>
              <a:off x="1086400" y="428331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80C045DE-9D50-4011-BF62-5FD2AF54F895}"/>
                </a:ext>
              </a:extLst>
            </p:cNvPr>
            <p:cNvSpPr/>
            <p:nvPr/>
          </p:nvSpPr>
          <p:spPr>
            <a:xfrm>
              <a:off x="2596713" y="422117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Verbinder 39">
              <a:extLst>
                <a:ext uri="{FF2B5EF4-FFF2-40B4-BE49-F238E27FC236}">
                  <a16:creationId xmlns:a16="http://schemas.microsoft.com/office/drawing/2014/main" id="{D4950FC7-B06D-4120-BD03-CC720D3EDF16}"/>
                </a:ext>
              </a:extLst>
            </p:cNvPr>
            <p:cNvSpPr/>
            <p:nvPr/>
          </p:nvSpPr>
          <p:spPr>
            <a:xfrm>
              <a:off x="2939612" y="350775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lussdiagramm: Verbinder 40">
              <a:extLst>
                <a:ext uri="{FF2B5EF4-FFF2-40B4-BE49-F238E27FC236}">
                  <a16:creationId xmlns:a16="http://schemas.microsoft.com/office/drawing/2014/main" id="{37674A9C-F45F-4FA1-993E-4AF346256C2D}"/>
                </a:ext>
              </a:extLst>
            </p:cNvPr>
            <p:cNvSpPr/>
            <p:nvPr/>
          </p:nvSpPr>
          <p:spPr>
            <a:xfrm>
              <a:off x="4123149" y="275070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 name="Gruppieren 1">
            <a:extLst>
              <a:ext uri="{FF2B5EF4-FFF2-40B4-BE49-F238E27FC236}">
                <a16:creationId xmlns:a16="http://schemas.microsoft.com/office/drawing/2014/main" id="{95A4D04F-1FF0-4995-8890-9001BA29D85B}"/>
              </a:ext>
            </a:extLst>
          </p:cNvPr>
          <p:cNvGrpSpPr/>
          <p:nvPr/>
        </p:nvGrpSpPr>
        <p:grpSpPr>
          <a:xfrm>
            <a:off x="604131" y="3778139"/>
            <a:ext cx="3472788" cy="2485677"/>
            <a:chOff x="612072" y="3786619"/>
            <a:chExt cx="3472788" cy="2485677"/>
          </a:xfrm>
        </p:grpSpPr>
        <p:cxnSp>
          <p:nvCxnSpPr>
            <p:cNvPr id="10" name="Gerader Verbinder 9">
              <a:extLst>
                <a:ext uri="{FF2B5EF4-FFF2-40B4-BE49-F238E27FC236}">
                  <a16:creationId xmlns:a16="http://schemas.microsoft.com/office/drawing/2014/main" id="{25ACD873-3749-4712-97A2-3C86DAF8855E}"/>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2C5036A-47F2-4F41-BAF3-90E6B5B2E9DB}"/>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E0EF4C3-B0CE-478A-90C9-23306C8025B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8385C693-A39D-4953-8059-EBAB1F95C995}"/>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297B379-642D-46CE-AB5A-74FA6A8BF009}"/>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12DAE52-CADE-46F9-BB21-A35BA9DD441D}"/>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CED0DE2-6059-48DE-8760-590EA090C35B}"/>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263FB4B2-5505-4633-A6A5-0407CF29D6CF}"/>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FFA72943-E9A3-4A11-826C-440D38DD2C62}"/>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45" name="Textfeld 44">
              <a:extLst>
                <a:ext uri="{FF2B5EF4-FFF2-40B4-BE49-F238E27FC236}">
                  <a16:creationId xmlns:a16="http://schemas.microsoft.com/office/drawing/2014/main" id="{5D12B165-DEF6-4466-BF67-A91F26073FD8}"/>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3" name="Textfeld 52">
            <a:extLst>
              <a:ext uri="{FF2B5EF4-FFF2-40B4-BE49-F238E27FC236}">
                <a16:creationId xmlns:a16="http://schemas.microsoft.com/office/drawing/2014/main" id="{4063CE41-8845-4A5A-899F-A9514FB922F9}"/>
              </a:ext>
            </a:extLst>
          </p:cNvPr>
          <p:cNvSpPr txBox="1"/>
          <p:nvPr/>
        </p:nvSpPr>
        <p:spPr>
          <a:xfrm>
            <a:off x="612072" y="1320398"/>
            <a:ext cx="5055779" cy="1600438"/>
          </a:xfrm>
          <a:prstGeom prst="rect">
            <a:avLst/>
          </a:prstGeom>
          <a:noFill/>
        </p:spPr>
        <p:txBody>
          <a:bodyPr wrap="square">
            <a:spAutoFit/>
          </a:bodyPr>
          <a:lstStyle/>
          <a:p>
            <a:pPr algn="just"/>
            <a:r>
              <a:rPr lang="de-DE" sz="1600" b="1" i="0" dirty="0">
                <a:solidFill>
                  <a:srgbClr val="2F2F2F"/>
                </a:solidFill>
                <a:effectLst/>
                <a:latin typeface="Arial" panose="020B0604020202020204" pitchFamily="34" charset="0"/>
                <a:cs typeface="Arial" panose="020B0604020202020204" pitchFamily="34" charset="0"/>
              </a:rPr>
              <a:t>Machine Learning </a:t>
            </a:r>
            <a:r>
              <a:rPr lang="de-DE" sz="1600" b="0" i="0" dirty="0">
                <a:solidFill>
                  <a:srgbClr val="2F2F2F"/>
                </a:solidFill>
                <a:effectLst/>
                <a:latin typeface="Arial" panose="020B0604020202020204" pitchFamily="34" charset="0"/>
                <a:cs typeface="Arial" panose="020B0604020202020204" pitchFamily="34" charset="0"/>
              </a:rPr>
              <a:t>(ML) ist ein Teilgebiet der </a:t>
            </a:r>
            <a:r>
              <a:rPr lang="de-DE" sz="1600" b="0" i="0" u="sng" dirty="0">
                <a:solidFill>
                  <a:srgbClr val="0067B8"/>
                </a:solidFill>
                <a:effectLst/>
                <a:latin typeface="Arial" panose="020B0604020202020204" pitchFamily="34" charset="0"/>
                <a:cs typeface="Arial" panose="020B0604020202020204" pitchFamily="34" charset="0"/>
                <a:hlinkClick r:id="rId3"/>
              </a:rPr>
              <a:t>künstlichen Intelligenz</a:t>
            </a:r>
            <a:r>
              <a:rPr lang="de-DE" sz="1600" b="0" i="0" dirty="0">
                <a:solidFill>
                  <a:srgbClr val="2F2F2F"/>
                </a:solidFill>
                <a:effectLst/>
                <a:latin typeface="Arial" panose="020B0604020202020204" pitchFamily="34" charset="0"/>
                <a:cs typeface="Arial" panose="020B0604020202020204" pitchFamily="34" charset="0"/>
              </a:rPr>
              <a:t> (KI). </a:t>
            </a:r>
            <a:r>
              <a:rPr lang="de-DE" sz="1600" b="1" i="0" dirty="0">
                <a:solidFill>
                  <a:srgbClr val="2F2F2F"/>
                </a:solidFill>
                <a:effectLst/>
                <a:latin typeface="Arial" panose="020B0604020202020204" pitchFamily="34" charset="0"/>
                <a:cs typeface="Arial" panose="020B0604020202020204" pitchFamily="34" charset="0"/>
              </a:rPr>
              <a:t>Algorithmen können Muster und Gesetzmäßigkeiten in </a:t>
            </a:r>
            <a:r>
              <a:rPr lang="de-DE" b="1" i="0" dirty="0">
                <a:solidFill>
                  <a:schemeClr val="accent2">
                    <a:lumMod val="75000"/>
                  </a:schemeClr>
                </a:solidFill>
                <a:effectLst/>
                <a:latin typeface="Arial" panose="020B0604020202020204" pitchFamily="34" charset="0"/>
                <a:cs typeface="Arial" panose="020B0604020202020204" pitchFamily="34" charset="0"/>
              </a:rPr>
              <a:t>Datensätzen</a:t>
            </a:r>
            <a:r>
              <a:rPr lang="de-DE" sz="1600" b="1" i="0" dirty="0">
                <a:solidFill>
                  <a:srgbClr val="2F2F2F"/>
                </a:solidFill>
                <a:effectLst/>
                <a:latin typeface="Arial" panose="020B0604020202020204" pitchFamily="34" charset="0"/>
                <a:cs typeface="Arial" panose="020B0604020202020204" pitchFamily="34" charset="0"/>
              </a:rPr>
              <a:t> erkennen und daraus Lösungen entwickeln. Einfach gesagt, wird Wissen aus Erfahrungen generiert.</a:t>
            </a:r>
            <a:endParaRPr lang="de-DE" sz="1600" dirty="0">
              <a:latin typeface="Arial" panose="020B0604020202020204" pitchFamily="34" charset="0"/>
              <a:cs typeface="Arial" panose="020B0604020202020204" pitchFamily="34" charset="0"/>
            </a:endParaRPr>
          </a:p>
        </p:txBody>
      </p:sp>
      <p:sp>
        <p:nvSpPr>
          <p:cNvPr id="91" name="Textfeld 90">
            <a:extLst>
              <a:ext uri="{FF2B5EF4-FFF2-40B4-BE49-F238E27FC236}">
                <a16:creationId xmlns:a16="http://schemas.microsoft.com/office/drawing/2014/main" id="{FFFE13AE-B138-49DC-AF1A-CBD1EB561111}"/>
              </a:ext>
            </a:extLst>
          </p:cNvPr>
          <p:cNvSpPr txBox="1"/>
          <p:nvPr/>
        </p:nvSpPr>
        <p:spPr>
          <a:xfrm>
            <a:off x="1874106" y="2871954"/>
            <a:ext cx="1701794" cy="523220"/>
          </a:xfrm>
          <a:prstGeom prst="rect">
            <a:avLst/>
          </a:prstGeom>
          <a:noFill/>
        </p:spPr>
        <p:txBody>
          <a:bodyPr wrap="square">
            <a:spAutoFit/>
          </a:bodyPr>
          <a:lstStyle/>
          <a:p>
            <a:r>
              <a:rPr lang="de-DE" sz="2800" b="1" i="1" dirty="0">
                <a:solidFill>
                  <a:srgbClr val="FFC000"/>
                </a:solidFill>
                <a:effectLst/>
                <a:latin typeface="Arial" panose="020B0604020202020204" pitchFamily="34" charset="0"/>
                <a:ea typeface="Calibri" panose="020F0502020204030204" pitchFamily="34" charset="0"/>
                <a:cs typeface="Times New Roman" panose="02020603050405020304" pitchFamily="18" charset="0"/>
              </a:rPr>
              <a:t>Model</a:t>
            </a:r>
            <a:endParaRPr lang="de-DE" i="1" dirty="0">
              <a:solidFill>
                <a:srgbClr val="FFC000"/>
              </a:solidFill>
            </a:endParaRPr>
          </a:p>
        </p:txBody>
      </p:sp>
      <p:grpSp>
        <p:nvGrpSpPr>
          <p:cNvPr id="8" name="Gruppieren 7">
            <a:extLst>
              <a:ext uri="{FF2B5EF4-FFF2-40B4-BE49-F238E27FC236}">
                <a16:creationId xmlns:a16="http://schemas.microsoft.com/office/drawing/2014/main" id="{3C77EBDD-70B7-4949-BBD5-1E4A5B2FD2EE}"/>
              </a:ext>
            </a:extLst>
          </p:cNvPr>
          <p:cNvGrpSpPr/>
          <p:nvPr/>
        </p:nvGrpSpPr>
        <p:grpSpPr>
          <a:xfrm>
            <a:off x="6756747" y="1755802"/>
            <a:ext cx="4584988" cy="3463682"/>
            <a:chOff x="6950135" y="4007216"/>
            <a:chExt cx="4094845" cy="2531316"/>
          </a:xfrm>
        </p:grpSpPr>
        <p:grpSp>
          <p:nvGrpSpPr>
            <p:cNvPr id="89" name="Gruppieren 88">
              <a:extLst>
                <a:ext uri="{FF2B5EF4-FFF2-40B4-BE49-F238E27FC236}">
                  <a16:creationId xmlns:a16="http://schemas.microsoft.com/office/drawing/2014/main" id="{B54CDBE4-1DD0-4EF1-AA03-C43565561187}"/>
                </a:ext>
              </a:extLst>
            </p:cNvPr>
            <p:cNvGrpSpPr/>
            <p:nvPr/>
          </p:nvGrpSpPr>
          <p:grpSpPr>
            <a:xfrm>
              <a:off x="6950135" y="4007216"/>
              <a:ext cx="4094845" cy="2111088"/>
              <a:chOff x="6824793" y="3744786"/>
              <a:chExt cx="4921383" cy="2693047"/>
            </a:xfrm>
          </p:grpSpPr>
          <p:cxnSp>
            <p:nvCxnSpPr>
              <p:cNvPr id="61" name="Gerader Verbinder 60">
                <a:extLst>
                  <a:ext uri="{FF2B5EF4-FFF2-40B4-BE49-F238E27FC236}">
                    <a16:creationId xmlns:a16="http://schemas.microsoft.com/office/drawing/2014/main" id="{59FE6B6F-7829-4B31-ABF9-990238C6404E}"/>
                  </a:ext>
                </a:extLst>
              </p:cNvPr>
              <p:cNvCxnSpPr>
                <a:cxnSpLocks/>
              </p:cNvCxnSpPr>
              <p:nvPr/>
            </p:nvCxnSpPr>
            <p:spPr>
              <a:xfrm>
                <a:off x="7190034" y="4160383"/>
                <a:ext cx="0" cy="2186778"/>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A191FF2-F19C-4108-9050-AD745B8F4E77}"/>
                  </a:ext>
                </a:extLst>
              </p:cNvPr>
              <p:cNvCxnSpPr>
                <a:cxnSpLocks/>
              </p:cNvCxnSpPr>
              <p:nvPr/>
            </p:nvCxnSpPr>
            <p:spPr>
              <a:xfrm flipH="1">
                <a:off x="7190034" y="6347160"/>
                <a:ext cx="3799643"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26F5F93-A815-4B9F-B62D-9558E74582DE}"/>
                  </a:ext>
                </a:extLst>
              </p:cNvPr>
              <p:cNvCxnSpPr>
                <a:cxnSpLocks/>
              </p:cNvCxnSpPr>
              <p:nvPr/>
            </p:nvCxnSpPr>
            <p:spPr>
              <a:xfrm>
                <a:off x="7065746" y="5151622"/>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7BF0C957-C371-44E2-A541-6ACCF0BEF9E0}"/>
                  </a:ext>
                </a:extLst>
              </p:cNvPr>
              <p:cNvCxnSpPr>
                <a:cxnSpLocks/>
              </p:cNvCxnSpPr>
              <p:nvPr/>
            </p:nvCxnSpPr>
            <p:spPr>
              <a:xfrm>
                <a:off x="7065746" y="4156608"/>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0BC7373E-360A-44ED-80FE-3DAD470DAD69}"/>
                  </a:ext>
                </a:extLst>
              </p:cNvPr>
              <p:cNvCxnSpPr>
                <a:cxnSpLocks/>
              </p:cNvCxnSpPr>
              <p:nvPr/>
            </p:nvCxnSpPr>
            <p:spPr>
              <a:xfrm>
                <a:off x="7065746" y="5924021"/>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5AA0C58A-9BF0-44A5-B3CB-4AACCAA14889}"/>
                  </a:ext>
                </a:extLst>
              </p:cNvPr>
              <p:cNvCxnSpPr>
                <a:cxnSpLocks/>
              </p:cNvCxnSpPr>
              <p:nvPr/>
            </p:nvCxnSpPr>
            <p:spPr>
              <a:xfrm>
                <a:off x="7838103"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51A13B3-8B8C-40ED-B968-1BB097144E89}"/>
                  </a:ext>
                </a:extLst>
              </p:cNvPr>
              <p:cNvCxnSpPr>
                <a:cxnSpLocks/>
              </p:cNvCxnSpPr>
              <p:nvPr/>
            </p:nvCxnSpPr>
            <p:spPr>
              <a:xfrm>
                <a:off x="8885669"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15C101-AAAD-4CD6-BCF8-287B2AC6114E}"/>
                  </a:ext>
                </a:extLst>
              </p:cNvPr>
              <p:cNvCxnSpPr>
                <a:cxnSpLocks/>
              </p:cNvCxnSpPr>
              <p:nvPr/>
            </p:nvCxnSpPr>
            <p:spPr>
              <a:xfrm>
                <a:off x="10243952" y="6256488"/>
                <a:ext cx="0" cy="18134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5D7EDFA6-ED55-424F-916A-B2598D19CC60}"/>
                  </a:ext>
                </a:extLst>
              </p:cNvPr>
              <p:cNvSpPr txBox="1"/>
              <p:nvPr/>
            </p:nvSpPr>
            <p:spPr>
              <a:xfrm>
                <a:off x="6824793" y="3744786"/>
                <a:ext cx="1595756" cy="369332"/>
              </a:xfrm>
              <a:prstGeom prst="rect">
                <a:avLst/>
              </a:prstGeom>
              <a:noFill/>
            </p:spPr>
            <p:txBody>
              <a:bodyPr wrap="square">
                <a:spAutoFit/>
              </a:bodyPr>
              <a:lstStyle/>
              <a:p>
                <a:r>
                  <a:rPr lang="de-DE" b="1" dirty="0"/>
                  <a:t>Abstand</a:t>
                </a:r>
              </a:p>
            </p:txBody>
          </p:sp>
          <mc:AlternateContent xmlns:mc="http://schemas.openxmlformats.org/markup-compatibility/2006" xmlns:p14="http://schemas.microsoft.com/office/powerpoint/2010/main">
            <mc:Choice Requires="p14">
              <p:contentPart p14:bwMode="auto" r:id="rId4">
                <p14:nvContentPartPr>
                  <p14:cNvPr id="44" name="Freihand 43">
                    <a:extLst>
                      <a:ext uri="{FF2B5EF4-FFF2-40B4-BE49-F238E27FC236}">
                        <a16:creationId xmlns:a16="http://schemas.microsoft.com/office/drawing/2014/main" id="{5FE68181-523D-4AB8-BEA1-961799601372}"/>
                      </a:ext>
                    </a:extLst>
                  </p14:cNvPr>
                  <p14:cNvContentPartPr/>
                  <p14:nvPr/>
                </p14:nvContentPartPr>
                <p14:xfrm>
                  <a:off x="7656989" y="4191807"/>
                  <a:ext cx="3198396" cy="1876509"/>
                </p14:xfrm>
              </p:contentPart>
            </mc:Choice>
            <mc:Fallback xmlns="">
              <p:pic>
                <p:nvPicPr>
                  <p:cNvPr id="44" name="Freihand 43">
                    <a:extLst>
                      <a:ext uri="{FF2B5EF4-FFF2-40B4-BE49-F238E27FC236}">
                        <a16:creationId xmlns:a16="http://schemas.microsoft.com/office/drawing/2014/main" id="{5FE68181-523D-4AB8-BEA1-961799601372}"/>
                      </a:ext>
                    </a:extLst>
                  </p:cNvPr>
                  <p:cNvPicPr/>
                  <p:nvPr/>
                </p:nvPicPr>
                <p:blipFill>
                  <a:blip r:embed="rId6"/>
                  <a:stretch>
                    <a:fillRect/>
                  </a:stretch>
                </p:blipFill>
                <p:spPr>
                  <a:xfrm>
                    <a:off x="7646172" y="4180326"/>
                    <a:ext cx="3219597" cy="1899012"/>
                  </a:xfrm>
                  <a:prstGeom prst="rect">
                    <a:avLst/>
                  </a:prstGeom>
                </p:spPr>
              </p:pic>
            </mc:Fallback>
          </mc:AlternateContent>
          <p:sp>
            <p:nvSpPr>
              <p:cNvPr id="79" name="Flussdiagramm: Verbinder 78">
                <a:extLst>
                  <a:ext uri="{FF2B5EF4-FFF2-40B4-BE49-F238E27FC236}">
                    <a16:creationId xmlns:a16="http://schemas.microsoft.com/office/drawing/2014/main" id="{B8CC348F-6CBE-4E70-AEBF-51E6EDF8BE44}"/>
                  </a:ext>
                </a:extLst>
              </p:cNvPr>
              <p:cNvSpPr/>
              <p:nvPr/>
            </p:nvSpPr>
            <p:spPr>
              <a:xfrm>
                <a:off x="8821818" y="5992212"/>
                <a:ext cx="151359" cy="1380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Textfeld 82">
                <a:extLst>
                  <a:ext uri="{FF2B5EF4-FFF2-40B4-BE49-F238E27FC236}">
                    <a16:creationId xmlns:a16="http://schemas.microsoft.com/office/drawing/2014/main" id="{6EE76ADA-33B6-4F9F-8697-9651F7610C50}"/>
                  </a:ext>
                </a:extLst>
              </p:cNvPr>
              <p:cNvSpPr txBox="1"/>
              <p:nvPr/>
            </p:nvSpPr>
            <p:spPr>
              <a:xfrm>
                <a:off x="8654624" y="5595976"/>
                <a:ext cx="726854" cy="369333"/>
              </a:xfrm>
              <a:prstGeom prst="rect">
                <a:avLst/>
              </a:prstGeom>
              <a:noFill/>
            </p:spPr>
            <p:txBody>
              <a:bodyPr wrap="square">
                <a:spAutoFit/>
              </a:bodyPr>
              <a:lstStyle/>
              <a:p>
                <a:r>
                  <a:rPr lang="de-DE" dirty="0"/>
                  <a:t>1,7</a:t>
                </a:r>
              </a:p>
            </p:txBody>
          </p:sp>
          <p:sp>
            <p:nvSpPr>
              <p:cNvPr id="86" name="Textfeld 85">
                <a:extLst>
                  <a:ext uri="{FF2B5EF4-FFF2-40B4-BE49-F238E27FC236}">
                    <a16:creationId xmlns:a16="http://schemas.microsoft.com/office/drawing/2014/main" id="{D4CA2E16-5115-471E-9A69-890320C4B2E3}"/>
                  </a:ext>
                </a:extLst>
              </p:cNvPr>
              <p:cNvSpPr txBox="1"/>
              <p:nvPr/>
            </p:nvSpPr>
            <p:spPr>
              <a:xfrm>
                <a:off x="10197997" y="5955989"/>
                <a:ext cx="1548179" cy="471145"/>
              </a:xfrm>
              <a:prstGeom prst="rect">
                <a:avLst/>
              </a:prstGeom>
              <a:noFill/>
            </p:spPr>
            <p:txBody>
              <a:bodyPr wrap="square">
                <a:spAutoFit/>
              </a:bodyPr>
              <a:lstStyle/>
              <a:p>
                <a:r>
                  <a:rPr lang="de-DE" dirty="0"/>
                  <a:t>Wert</a:t>
                </a:r>
                <a:r>
                  <a:rPr lang="de-DE" b="1" dirty="0"/>
                  <a:t> </a:t>
                </a:r>
                <a:r>
                  <a:rPr lang="de-DE" dirty="0"/>
                  <a:t>von</a:t>
                </a:r>
                <a:r>
                  <a:rPr lang="de-DE" b="1" dirty="0"/>
                  <a:t> a</a:t>
                </a:r>
              </a:p>
            </p:txBody>
          </p:sp>
        </p:grpSp>
        <p:sp>
          <p:nvSpPr>
            <p:cNvPr id="46" name="Textfeld 45">
              <a:extLst>
                <a:ext uri="{FF2B5EF4-FFF2-40B4-BE49-F238E27FC236}">
                  <a16:creationId xmlns:a16="http://schemas.microsoft.com/office/drawing/2014/main" id="{BD62DA4E-1281-4157-83A6-91737F172140}"/>
                </a:ext>
              </a:extLst>
            </p:cNvPr>
            <p:cNvSpPr txBox="1"/>
            <p:nvPr/>
          </p:nvSpPr>
          <p:spPr>
            <a:xfrm>
              <a:off x="7446422" y="6169200"/>
              <a:ext cx="2456619" cy="369332"/>
            </a:xfrm>
            <a:prstGeom prst="rect">
              <a:avLst/>
            </a:prstGeom>
            <a:noFill/>
          </p:spPr>
          <p:txBody>
            <a:bodyPr wrap="square">
              <a:spAutoFit/>
            </a:bodyPr>
            <a:lstStyle/>
            <a:p>
              <a:r>
                <a:rPr lang="de-DE" dirty="0"/>
                <a:t>Optimaler Wert von „a“</a:t>
              </a:r>
            </a:p>
          </p:txBody>
        </p:sp>
      </p:grpSp>
      <p:grpSp>
        <p:nvGrpSpPr>
          <p:cNvPr id="48" name="Gruppieren 47">
            <a:extLst>
              <a:ext uri="{FF2B5EF4-FFF2-40B4-BE49-F238E27FC236}">
                <a16:creationId xmlns:a16="http://schemas.microsoft.com/office/drawing/2014/main" id="{A5D0D2D5-C2ED-444B-B8BA-BB4001752E0A}"/>
              </a:ext>
            </a:extLst>
          </p:cNvPr>
          <p:cNvGrpSpPr/>
          <p:nvPr/>
        </p:nvGrpSpPr>
        <p:grpSpPr>
          <a:xfrm>
            <a:off x="530651" y="3869660"/>
            <a:ext cx="3831497" cy="2560434"/>
            <a:chOff x="4035713" y="4296737"/>
            <a:chExt cx="2401675" cy="1967079"/>
          </a:xfrm>
        </p:grpSpPr>
        <p:sp>
          <p:nvSpPr>
            <p:cNvPr id="49" name="Rechteck 48">
              <a:extLst>
                <a:ext uri="{FF2B5EF4-FFF2-40B4-BE49-F238E27FC236}">
                  <a16:creationId xmlns:a16="http://schemas.microsoft.com/office/drawing/2014/main" id="{523782BE-46BD-47D0-B0DD-31B9AD4FF446}"/>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0" name="Gruppieren 49">
              <a:extLst>
                <a:ext uri="{FF2B5EF4-FFF2-40B4-BE49-F238E27FC236}">
                  <a16:creationId xmlns:a16="http://schemas.microsoft.com/office/drawing/2014/main" id="{37E66F88-E5CA-4E8F-AAC6-251182A8AA64}"/>
                </a:ext>
              </a:extLst>
            </p:cNvPr>
            <p:cNvGrpSpPr/>
            <p:nvPr/>
          </p:nvGrpSpPr>
          <p:grpSpPr>
            <a:xfrm>
              <a:off x="4180606" y="4494244"/>
              <a:ext cx="2027102" cy="1572064"/>
              <a:chOff x="604131" y="3753059"/>
              <a:chExt cx="3788801" cy="2510757"/>
            </a:xfrm>
          </p:grpSpPr>
          <p:cxnSp>
            <p:nvCxnSpPr>
              <p:cNvPr id="51" name="Gerader Verbinder 50">
                <a:extLst>
                  <a:ext uri="{FF2B5EF4-FFF2-40B4-BE49-F238E27FC236}">
                    <a16:creationId xmlns:a16="http://schemas.microsoft.com/office/drawing/2014/main" id="{A9D8715A-E0F4-436A-93BF-239E36C76DE2}"/>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48B90EBE-C928-470C-9687-491D07B1F618}"/>
                  </a:ext>
                </a:extLst>
              </p:cNvPr>
              <p:cNvGrpSpPr/>
              <p:nvPr/>
            </p:nvGrpSpPr>
            <p:grpSpPr>
              <a:xfrm>
                <a:off x="604131" y="3778139"/>
                <a:ext cx="3472788" cy="2485677"/>
                <a:chOff x="612072" y="3786619"/>
                <a:chExt cx="3472788" cy="2485677"/>
              </a:xfrm>
            </p:grpSpPr>
            <p:cxnSp>
              <p:nvCxnSpPr>
                <p:cNvPr id="82" name="Gerader Verbinder 81">
                  <a:extLst>
                    <a:ext uri="{FF2B5EF4-FFF2-40B4-BE49-F238E27FC236}">
                      <a16:creationId xmlns:a16="http://schemas.microsoft.com/office/drawing/2014/main" id="{52A2EBBB-FBD0-40E5-ADBC-362D1A7A8CB7}"/>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92E48092-D0D4-4FB1-AD23-3F9D4B19C7DA}"/>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7B520DBB-4D39-4C05-8333-C4F532C4E05C}"/>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3D3B56B2-5674-4C8D-B3EB-A166A24D9B8F}"/>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FE286962-A333-4F6B-B294-DD6ADD18C9A2}"/>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096FED60-36F4-41BF-B4EA-F4400EC3F6A0}"/>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B1E44F33-3063-40B0-822D-5C72977CB918}"/>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B50B8786-FCFF-4554-9B0B-3169B1F65A2C}"/>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D698219D-B4EE-42B6-BF5D-1C9D9410D59F}"/>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95" name="Textfeld 94">
                  <a:extLst>
                    <a:ext uri="{FF2B5EF4-FFF2-40B4-BE49-F238E27FC236}">
                      <a16:creationId xmlns:a16="http://schemas.microsoft.com/office/drawing/2014/main" id="{A8E1EA53-EF57-4EBE-AC23-D466DF33D295}"/>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4" name="Flussdiagramm: Verbinder 53">
                <a:extLst>
                  <a:ext uri="{FF2B5EF4-FFF2-40B4-BE49-F238E27FC236}">
                    <a16:creationId xmlns:a16="http://schemas.microsoft.com/office/drawing/2014/main" id="{686A3DCB-F7E5-4C53-B475-FF8C8D1FC50D}"/>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6" name="Gerader Verbinder 55">
                <a:extLst>
                  <a:ext uri="{FF2B5EF4-FFF2-40B4-BE49-F238E27FC236}">
                    <a16:creationId xmlns:a16="http://schemas.microsoft.com/office/drawing/2014/main" id="{6DE8A885-2A2C-4430-AC49-A6682704F75C}"/>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Flussdiagramm: Verbinder 56">
                <a:extLst>
                  <a:ext uri="{FF2B5EF4-FFF2-40B4-BE49-F238E27FC236}">
                    <a16:creationId xmlns:a16="http://schemas.microsoft.com/office/drawing/2014/main" id="{A55C3B45-D843-4EEF-B756-B686226AE620}"/>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r Verbinder 57">
                <a:extLst>
                  <a:ext uri="{FF2B5EF4-FFF2-40B4-BE49-F238E27FC236}">
                    <a16:creationId xmlns:a16="http://schemas.microsoft.com/office/drawing/2014/main" id="{D2DEB93F-287B-4436-A373-F6552F993D02}"/>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Flussdiagramm: Verbinder 59">
                <a:extLst>
                  <a:ext uri="{FF2B5EF4-FFF2-40B4-BE49-F238E27FC236}">
                    <a16:creationId xmlns:a16="http://schemas.microsoft.com/office/drawing/2014/main" id="{24BB60BA-51E5-42C0-855D-78716299F27D}"/>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0" name="Gerader Verbinder 69">
                <a:extLst>
                  <a:ext uri="{FF2B5EF4-FFF2-40B4-BE49-F238E27FC236}">
                    <a16:creationId xmlns:a16="http://schemas.microsoft.com/office/drawing/2014/main" id="{E51BD27D-A364-41A1-82AC-DE504EE8262D}"/>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68961768-4E61-4515-AC86-5220D5874670}"/>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Flussdiagramm: Verbinder 71">
                <a:extLst>
                  <a:ext uri="{FF2B5EF4-FFF2-40B4-BE49-F238E27FC236}">
                    <a16:creationId xmlns:a16="http://schemas.microsoft.com/office/drawing/2014/main" id="{E9A567E7-58E5-4376-B71B-A10842A892DA}"/>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r Verbinder 72">
                <a:extLst>
                  <a:ext uri="{FF2B5EF4-FFF2-40B4-BE49-F238E27FC236}">
                    <a16:creationId xmlns:a16="http://schemas.microsoft.com/office/drawing/2014/main" id="{04741E21-1F62-409B-83A2-F8BD7CBA5C18}"/>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Flussdiagramm: Verbinder 73">
                <a:extLst>
                  <a:ext uri="{FF2B5EF4-FFF2-40B4-BE49-F238E27FC236}">
                    <a16:creationId xmlns:a16="http://schemas.microsoft.com/office/drawing/2014/main" id="{22657484-CFF0-4FE1-A5E3-F3EA3AA64A65}"/>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5" name="Gerader Verbinder 74">
                <a:extLst>
                  <a:ext uri="{FF2B5EF4-FFF2-40B4-BE49-F238E27FC236}">
                    <a16:creationId xmlns:a16="http://schemas.microsoft.com/office/drawing/2014/main" id="{979A66FD-E4A4-4A30-8E88-46CD2943D343}"/>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Flussdiagramm: Verbinder 75">
                <a:extLst>
                  <a:ext uri="{FF2B5EF4-FFF2-40B4-BE49-F238E27FC236}">
                    <a16:creationId xmlns:a16="http://schemas.microsoft.com/office/drawing/2014/main" id="{92EE2979-18FE-4D0F-8815-0E2DCD8D8963}"/>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E0B6C5AE-B802-417C-8B18-225C4BC9ADF5}"/>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Flussdiagramm: Verbinder 77">
                <a:extLst>
                  <a:ext uri="{FF2B5EF4-FFF2-40B4-BE49-F238E27FC236}">
                    <a16:creationId xmlns:a16="http://schemas.microsoft.com/office/drawing/2014/main" id="{BAFF0B0B-CCCA-4312-A9F1-3818F43495A8}"/>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0" name="Gerader Verbinder 79">
                <a:extLst>
                  <a:ext uri="{FF2B5EF4-FFF2-40B4-BE49-F238E27FC236}">
                    <a16:creationId xmlns:a16="http://schemas.microsoft.com/office/drawing/2014/main" id="{D9428CC6-6A78-4431-89BA-085F73481434}"/>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Flussdiagramm: Verbinder 80">
                <a:extLst>
                  <a:ext uri="{FF2B5EF4-FFF2-40B4-BE49-F238E27FC236}">
                    <a16:creationId xmlns:a16="http://schemas.microsoft.com/office/drawing/2014/main" id="{507DBC43-B1B7-4D90-A71A-F38AB77DB605}"/>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96" name="Textfeld 95">
            <a:extLst>
              <a:ext uri="{FF2B5EF4-FFF2-40B4-BE49-F238E27FC236}">
                <a16:creationId xmlns:a16="http://schemas.microsoft.com/office/drawing/2014/main" id="{CC12BDC1-8308-44A6-A195-8B611C882559}"/>
              </a:ext>
            </a:extLst>
          </p:cNvPr>
          <p:cNvSpPr txBox="1"/>
          <p:nvPr/>
        </p:nvSpPr>
        <p:spPr>
          <a:xfrm>
            <a:off x="1377667" y="3271710"/>
            <a:ext cx="2662839" cy="523220"/>
          </a:xfrm>
          <a:prstGeom prst="rect">
            <a:avLst/>
          </a:prstGeom>
          <a:noFill/>
        </p:spPr>
        <p:txBody>
          <a:bodyPr wrap="square">
            <a:spAutoFit/>
          </a:bodyPr>
          <a:lstStyle/>
          <a:p>
            <a:r>
              <a:rPr lang="de-DE" sz="2800" b="1" i="1"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f(x) = a x + b</a:t>
            </a:r>
            <a:endParaRPr lang="de-DE" sz="2800" b="1" dirty="0">
              <a:solidFill>
                <a:srgbClr val="7030A0"/>
              </a:solidFill>
            </a:endParaRPr>
          </a:p>
        </p:txBody>
      </p:sp>
    </p:spTree>
    <p:extLst>
      <p:ext uri="{BB962C8B-B14F-4D97-AF65-F5344CB8AC3E}">
        <p14:creationId xmlns:p14="http://schemas.microsoft.com/office/powerpoint/2010/main" val="283229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circle(in)">
                                      <p:cBhvr>
                                        <p:cTn id="17" dur="20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circle(in)">
                                      <p:cBhvr>
                                        <p:cTn id="25" dur="2000"/>
                                        <p:tgtEl>
                                          <p:spTgt spid="91"/>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circle(in)">
                                      <p:cBhvr>
                                        <p:cTn id="30" dur="20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randombar(horizontal)">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91" grpId="0"/>
      <p:bldP spid="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B7B206-588F-4988-921D-4E7E3EBD6ECC}"/>
              </a:ext>
            </a:extLst>
          </p:cNvPr>
          <p:cNvSpPr>
            <a:spLocks noGrp="1"/>
          </p:cNvSpPr>
          <p:nvPr>
            <p:ph type="title"/>
          </p:nvPr>
        </p:nvSpPr>
        <p:spPr>
          <a:xfrm>
            <a:off x="3137516" y="258593"/>
            <a:ext cx="4186561" cy="709073"/>
          </a:xfrm>
        </p:spPr>
        <p:txBody>
          <a:bodyPr/>
          <a:lstStyle/>
          <a:p>
            <a:r>
              <a:rPr lang="de-DE" sz="1800" dirty="0">
                <a:effectLst/>
                <a:latin typeface="Arial" panose="020B0604020202020204" pitchFamily="34" charset="0"/>
                <a:ea typeface="Times New Roman" panose="02020603050405020304" pitchFamily="18" charset="0"/>
                <a:cs typeface="Times New Roman" panose="02020603050405020304" pitchFamily="18" charset="0"/>
              </a:rPr>
              <a:t>Selbst modifizierter YOLO-Ansatz</a:t>
            </a:r>
            <a:endParaRPr lang="de-DE" dirty="0"/>
          </a:p>
        </p:txBody>
      </p:sp>
      <p:pic>
        <p:nvPicPr>
          <p:cNvPr id="4" name="Grafik 3">
            <a:extLst>
              <a:ext uri="{FF2B5EF4-FFF2-40B4-BE49-F238E27FC236}">
                <a16:creationId xmlns:a16="http://schemas.microsoft.com/office/drawing/2014/main" id="{598B3B81-99C4-42FF-915A-96B4A46664A0}"/>
              </a:ext>
            </a:extLst>
          </p:cNvPr>
          <p:cNvPicPr/>
          <p:nvPr/>
        </p:nvPicPr>
        <p:blipFill>
          <a:blip r:embed="rId2">
            <a:extLst>
              <a:ext uri="{28A0092B-C50C-407E-A947-70E740481C1C}">
                <a14:useLocalDpi xmlns:a14="http://schemas.microsoft.com/office/drawing/2010/main" val="0"/>
              </a:ext>
            </a:extLst>
          </a:blip>
          <a:stretch>
            <a:fillRect/>
          </a:stretch>
        </p:blipFill>
        <p:spPr>
          <a:xfrm>
            <a:off x="562708" y="1698171"/>
            <a:ext cx="3322695" cy="4250453"/>
          </a:xfrm>
          <a:prstGeom prst="rect">
            <a:avLst/>
          </a:prstGeom>
        </p:spPr>
      </p:pic>
      <p:grpSp>
        <p:nvGrpSpPr>
          <p:cNvPr id="5" name="Gruppieren 4">
            <a:extLst>
              <a:ext uri="{FF2B5EF4-FFF2-40B4-BE49-F238E27FC236}">
                <a16:creationId xmlns:a16="http://schemas.microsoft.com/office/drawing/2014/main" id="{CEEE271F-8266-4915-AEE4-FF49EE3DE995}"/>
              </a:ext>
            </a:extLst>
          </p:cNvPr>
          <p:cNvGrpSpPr/>
          <p:nvPr/>
        </p:nvGrpSpPr>
        <p:grpSpPr>
          <a:xfrm>
            <a:off x="4964519" y="2086135"/>
            <a:ext cx="5821850" cy="3267100"/>
            <a:chOff x="0" y="0"/>
            <a:chExt cx="5615740" cy="2829560"/>
          </a:xfrm>
        </p:grpSpPr>
        <p:pic>
          <p:nvPicPr>
            <p:cNvPr id="6" name="Grafik 5" descr="Ein Bild, das Text enthält.&#10;&#10;Automatisch generierte Beschreibung">
              <a:extLst>
                <a:ext uri="{FF2B5EF4-FFF2-40B4-BE49-F238E27FC236}">
                  <a16:creationId xmlns:a16="http://schemas.microsoft.com/office/drawing/2014/main" id="{5A16F48A-FE6A-4626-9448-B6D461AAC4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00655" cy="2829560"/>
            </a:xfrm>
            <a:prstGeom prst="rect">
              <a:avLst/>
            </a:prstGeom>
            <a:noFill/>
            <a:ln>
              <a:solidFill>
                <a:schemeClr val="bg2">
                  <a:lumMod val="90000"/>
                </a:schemeClr>
              </a:solidFill>
            </a:ln>
          </p:spPr>
        </p:pic>
        <p:pic>
          <p:nvPicPr>
            <p:cNvPr id="7" name="Grafik 6" descr="Ein Bild, das Text enthält.&#10;&#10;Automatisch generierte Beschreibung">
              <a:extLst>
                <a:ext uri="{FF2B5EF4-FFF2-40B4-BE49-F238E27FC236}">
                  <a16:creationId xmlns:a16="http://schemas.microsoft.com/office/drawing/2014/main" id="{BCCB9E34-9FD0-4DCF-A91E-A61CB9C9F9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600" y="108000"/>
              <a:ext cx="2390140" cy="2720975"/>
            </a:xfrm>
            <a:prstGeom prst="rect">
              <a:avLst/>
            </a:prstGeom>
            <a:ln>
              <a:solidFill>
                <a:schemeClr val="bg2">
                  <a:lumMod val="90000"/>
                </a:schemeClr>
              </a:solidFill>
            </a:ln>
          </p:spPr>
        </p:pic>
      </p:grpSp>
    </p:spTree>
    <p:extLst>
      <p:ext uri="{BB962C8B-B14F-4D97-AF65-F5344CB8AC3E}">
        <p14:creationId xmlns:p14="http://schemas.microsoft.com/office/powerpoint/2010/main" val="3187525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779CB1B-6946-4188-834A-8AD1BF25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861" y="2357295"/>
            <a:ext cx="5277485" cy="3212291"/>
          </a:xfrm>
          <a:prstGeom prst="rect">
            <a:avLst/>
          </a:prstGeom>
        </p:spPr>
      </p:pic>
      <p:sp>
        <p:nvSpPr>
          <p:cNvPr id="5" name="Rechteck 4">
            <a:extLst>
              <a:ext uri="{FF2B5EF4-FFF2-40B4-BE49-F238E27FC236}">
                <a16:creationId xmlns:a16="http://schemas.microsoft.com/office/drawing/2014/main" id="{95D3B2D6-340F-48FD-ADDA-F16BB7498381}"/>
              </a:ext>
            </a:extLst>
          </p:cNvPr>
          <p:cNvSpPr/>
          <p:nvPr/>
        </p:nvSpPr>
        <p:spPr>
          <a:xfrm>
            <a:off x="0" y="0"/>
            <a:ext cx="12192000" cy="175186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latin typeface="Arial Nova" panose="020B0504020202020204" pitchFamily="34" charset="0"/>
              </a:rPr>
              <a:t>                                      Network's Input </a:t>
            </a:r>
          </a:p>
          <a:p>
            <a:r>
              <a:rPr lang="de-DE" sz="3200" b="1" dirty="0">
                <a:latin typeface="Arial Nova" panose="020B0504020202020204" pitchFamily="34" charset="0"/>
              </a:rPr>
              <a:t>                                </a:t>
            </a:r>
            <a:r>
              <a:rPr lang="de-DE" sz="3200" dirty="0"/>
              <a:t>Detektionen auf 3 Skalen</a:t>
            </a:r>
          </a:p>
          <a:p>
            <a:endParaRPr lang="de-DE" sz="3200" b="1" dirty="0">
              <a:latin typeface="Arial Nova" panose="020B0504020202020204" pitchFamily="34" charset="0"/>
            </a:endParaRPr>
          </a:p>
        </p:txBody>
      </p:sp>
      <p:grpSp>
        <p:nvGrpSpPr>
          <p:cNvPr id="7" name="Gruppieren 6">
            <a:extLst>
              <a:ext uri="{FF2B5EF4-FFF2-40B4-BE49-F238E27FC236}">
                <a16:creationId xmlns:a16="http://schemas.microsoft.com/office/drawing/2014/main" id="{6A826DAF-6D77-49E4-A6B9-34F937BEDD9C}"/>
              </a:ext>
            </a:extLst>
          </p:cNvPr>
          <p:cNvGrpSpPr/>
          <p:nvPr/>
        </p:nvGrpSpPr>
        <p:grpSpPr>
          <a:xfrm>
            <a:off x="750672" y="2907572"/>
            <a:ext cx="4600574" cy="2548211"/>
            <a:chOff x="0" y="0"/>
            <a:chExt cx="7240982" cy="4806775"/>
          </a:xfrm>
        </p:grpSpPr>
        <p:pic>
          <p:nvPicPr>
            <p:cNvPr id="9" name="Grafik 8">
              <a:extLst>
                <a:ext uri="{FF2B5EF4-FFF2-40B4-BE49-F238E27FC236}">
                  <a16:creationId xmlns:a16="http://schemas.microsoft.com/office/drawing/2014/main" id="{7A15090F-4D97-4B1E-B04F-73C14D0C6665}"/>
                </a:ext>
              </a:extLst>
            </p:cNvPr>
            <p:cNvPicPr>
              <a:picLocks noChangeAspect="1"/>
            </p:cNvPicPr>
            <p:nvPr/>
          </p:nvPicPr>
          <p:blipFill>
            <a:blip r:embed="rId3"/>
            <a:stretch>
              <a:fillRect/>
            </a:stretch>
          </p:blipFill>
          <p:spPr>
            <a:xfrm>
              <a:off x="0" y="1048175"/>
              <a:ext cx="1905266" cy="1952898"/>
            </a:xfrm>
            <a:prstGeom prst="rect">
              <a:avLst/>
            </a:prstGeom>
            <a:ln>
              <a:solidFill>
                <a:schemeClr val="tx1"/>
              </a:solidFill>
            </a:ln>
          </p:spPr>
        </p:pic>
        <p:pic>
          <p:nvPicPr>
            <p:cNvPr id="10" name="Grafik 9" descr="Ein Bild, das Text enthält.&#10;&#10;Automatisch generierte Beschreibung">
              <a:extLst>
                <a:ext uri="{FF2B5EF4-FFF2-40B4-BE49-F238E27FC236}">
                  <a16:creationId xmlns:a16="http://schemas.microsoft.com/office/drawing/2014/main" id="{6260E856-37AD-487F-8D9C-794465113F0D}"/>
                </a:ext>
              </a:extLst>
            </p:cNvPr>
            <p:cNvPicPr>
              <a:picLocks noChangeAspect="1"/>
            </p:cNvPicPr>
            <p:nvPr/>
          </p:nvPicPr>
          <p:blipFill>
            <a:blip r:embed="rId4"/>
            <a:stretch>
              <a:fillRect/>
            </a:stretch>
          </p:blipFill>
          <p:spPr>
            <a:xfrm>
              <a:off x="3496973" y="0"/>
              <a:ext cx="3744009" cy="2277934"/>
            </a:xfrm>
            <a:prstGeom prst="rect">
              <a:avLst/>
            </a:prstGeom>
            <a:ln>
              <a:solidFill>
                <a:schemeClr val="tx1"/>
              </a:solidFill>
            </a:ln>
          </p:spPr>
        </p:pic>
        <p:pic>
          <p:nvPicPr>
            <p:cNvPr id="11" name="Grafik 10" descr="Ein Bild, das Text enthält.&#10;&#10;Automatisch generierte Beschreibung">
              <a:extLst>
                <a:ext uri="{FF2B5EF4-FFF2-40B4-BE49-F238E27FC236}">
                  <a16:creationId xmlns:a16="http://schemas.microsoft.com/office/drawing/2014/main" id="{797C99E7-CDAB-4400-AFBC-9A5B34C88644}"/>
                </a:ext>
              </a:extLst>
            </p:cNvPr>
            <p:cNvPicPr>
              <a:picLocks noChangeAspect="1"/>
            </p:cNvPicPr>
            <p:nvPr/>
          </p:nvPicPr>
          <p:blipFill>
            <a:blip r:embed="rId5"/>
            <a:stretch>
              <a:fillRect/>
            </a:stretch>
          </p:blipFill>
          <p:spPr>
            <a:xfrm>
              <a:off x="3552605" y="2521479"/>
              <a:ext cx="2865486" cy="2285296"/>
            </a:xfrm>
            <a:prstGeom prst="rect">
              <a:avLst/>
            </a:prstGeom>
            <a:ln>
              <a:solidFill>
                <a:schemeClr val="tx1"/>
              </a:solidFill>
            </a:ln>
          </p:spPr>
        </p:pic>
        <p:cxnSp>
          <p:nvCxnSpPr>
            <p:cNvPr id="12" name="Gerade Verbindung mit Pfeil 11">
              <a:extLst>
                <a:ext uri="{FF2B5EF4-FFF2-40B4-BE49-F238E27FC236}">
                  <a16:creationId xmlns:a16="http://schemas.microsoft.com/office/drawing/2014/main" id="{C0DF206A-E3A8-45A5-A713-E6DA1D09BA06}"/>
                </a:ext>
              </a:extLst>
            </p:cNvPr>
            <p:cNvCxnSpPr/>
            <p:nvPr/>
          </p:nvCxnSpPr>
          <p:spPr>
            <a:xfrm flipV="1">
              <a:off x="884570" y="637488"/>
              <a:ext cx="2612403" cy="10830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021982F-4449-4C88-94AA-D0383F422CED}"/>
                </a:ext>
              </a:extLst>
            </p:cNvPr>
            <p:cNvCxnSpPr>
              <a:cxnSpLocks/>
            </p:cNvCxnSpPr>
            <p:nvPr/>
          </p:nvCxnSpPr>
          <p:spPr>
            <a:xfrm>
              <a:off x="884570" y="1964403"/>
              <a:ext cx="2668037" cy="7783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Gerader Verbinder 14">
            <a:extLst>
              <a:ext uri="{FF2B5EF4-FFF2-40B4-BE49-F238E27FC236}">
                <a16:creationId xmlns:a16="http://schemas.microsoft.com/office/drawing/2014/main" id="{8D84A50E-05A7-40AB-B476-138A43900D74}"/>
              </a:ext>
            </a:extLst>
          </p:cNvPr>
          <p:cNvCxnSpPr/>
          <p:nvPr/>
        </p:nvCxnSpPr>
        <p:spPr>
          <a:xfrm>
            <a:off x="5761608" y="2112885"/>
            <a:ext cx="0" cy="46163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74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5DCE9018-6420-4EA8-9E6F-57F65D6500DA}"/>
              </a:ext>
            </a:extLst>
          </p:cNvPr>
          <p:cNvGrpSpPr/>
          <p:nvPr/>
        </p:nvGrpSpPr>
        <p:grpSpPr>
          <a:xfrm>
            <a:off x="1775535" y="648070"/>
            <a:ext cx="7608163" cy="5788091"/>
            <a:chOff x="0" y="0"/>
            <a:chExt cx="5281940" cy="4513172"/>
          </a:xfrm>
        </p:grpSpPr>
        <p:grpSp>
          <p:nvGrpSpPr>
            <p:cNvPr id="3" name="Gruppieren 2">
              <a:extLst>
                <a:ext uri="{FF2B5EF4-FFF2-40B4-BE49-F238E27FC236}">
                  <a16:creationId xmlns:a16="http://schemas.microsoft.com/office/drawing/2014/main" id="{ACE32901-93A5-4993-B7FC-6D2405BC1C5A}"/>
                </a:ext>
              </a:extLst>
            </p:cNvPr>
            <p:cNvGrpSpPr/>
            <p:nvPr/>
          </p:nvGrpSpPr>
          <p:grpSpPr>
            <a:xfrm>
              <a:off x="0" y="0"/>
              <a:ext cx="2065715" cy="2138400"/>
              <a:chOff x="0" y="0"/>
              <a:chExt cx="2065715" cy="2138400"/>
            </a:xfrm>
          </p:grpSpPr>
          <p:pic>
            <p:nvPicPr>
              <p:cNvPr id="13" name="Grafik 12">
                <a:extLst>
                  <a:ext uri="{FF2B5EF4-FFF2-40B4-BE49-F238E27FC236}">
                    <a16:creationId xmlns:a16="http://schemas.microsoft.com/office/drawing/2014/main" id="{514327B3-D99E-491A-8533-F36B336A1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 y="0"/>
                <a:ext cx="1936115" cy="1713865"/>
              </a:xfrm>
              <a:prstGeom prst="rect">
                <a:avLst/>
              </a:prstGeom>
            </p:spPr>
          </p:pic>
          <p:sp>
            <p:nvSpPr>
              <p:cNvPr id="14" name="Textfeld 36">
                <a:extLst>
                  <a:ext uri="{FF2B5EF4-FFF2-40B4-BE49-F238E27FC236}">
                    <a16:creationId xmlns:a16="http://schemas.microsoft.com/office/drawing/2014/main" id="{861FFF4D-33B5-420A-81C6-907B3D4A6844}"/>
                  </a:ext>
                </a:extLst>
              </p:cNvPr>
              <p:cNvSpPr txBox="1"/>
              <p:nvPr/>
            </p:nvSpPr>
            <p:spPr>
              <a:xfrm>
                <a:off x="0" y="1785600"/>
                <a:ext cx="2065715" cy="352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10:  FFP2-Mask-Erkennung</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4" name="Gruppieren 3">
              <a:extLst>
                <a:ext uri="{FF2B5EF4-FFF2-40B4-BE49-F238E27FC236}">
                  <a16:creationId xmlns:a16="http://schemas.microsoft.com/office/drawing/2014/main" id="{8CAD0524-6765-442D-A5B1-035435A407E5}"/>
                </a:ext>
              </a:extLst>
            </p:cNvPr>
            <p:cNvGrpSpPr/>
            <p:nvPr/>
          </p:nvGrpSpPr>
          <p:grpSpPr>
            <a:xfrm>
              <a:off x="0" y="2210400"/>
              <a:ext cx="2130660" cy="2166825"/>
              <a:chOff x="0" y="0"/>
              <a:chExt cx="2130660" cy="2166825"/>
            </a:xfrm>
          </p:grpSpPr>
          <p:pic>
            <p:nvPicPr>
              <p:cNvPr id="11" name="Grafik 10">
                <a:extLst>
                  <a:ext uri="{FF2B5EF4-FFF2-40B4-BE49-F238E27FC236}">
                    <a16:creationId xmlns:a16="http://schemas.microsoft.com/office/drawing/2014/main" id="{B63B7DCB-3ED8-4685-9966-EF04A5796E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080260" cy="1733550"/>
              </a:xfrm>
              <a:prstGeom prst="rect">
                <a:avLst/>
              </a:prstGeom>
            </p:spPr>
          </p:pic>
          <p:sp>
            <p:nvSpPr>
              <p:cNvPr id="12" name="Textfeld 58">
                <a:extLst>
                  <a:ext uri="{FF2B5EF4-FFF2-40B4-BE49-F238E27FC236}">
                    <a16:creationId xmlns:a16="http://schemas.microsoft.com/office/drawing/2014/main" id="{9EED728C-32D5-40C5-A5A4-1739B751907D}"/>
                  </a:ext>
                </a:extLst>
              </p:cNvPr>
              <p:cNvSpPr txBox="1"/>
              <p:nvPr/>
            </p:nvSpPr>
            <p:spPr>
              <a:xfrm>
                <a:off x="0" y="1814400"/>
                <a:ext cx="2130660" cy="3524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Fig 12: No-Mask-Erkennung</a:t>
                </a:r>
                <a:endParaRPr lang="de-DE"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5" name="Gruppieren 4">
              <a:extLst>
                <a:ext uri="{FF2B5EF4-FFF2-40B4-BE49-F238E27FC236}">
                  <a16:creationId xmlns:a16="http://schemas.microsoft.com/office/drawing/2014/main" id="{0B4300A5-7FBC-4586-BE10-CBDBA1B9489E}"/>
                </a:ext>
              </a:extLst>
            </p:cNvPr>
            <p:cNvGrpSpPr/>
            <p:nvPr/>
          </p:nvGrpSpPr>
          <p:grpSpPr>
            <a:xfrm>
              <a:off x="2670872" y="0"/>
              <a:ext cx="2611068" cy="2238650"/>
              <a:chOff x="-7528" y="0"/>
              <a:chExt cx="2611068" cy="2238650"/>
            </a:xfrm>
          </p:grpSpPr>
          <p:sp>
            <p:nvSpPr>
              <p:cNvPr id="9" name="Textfeld 48">
                <a:extLst>
                  <a:ext uri="{FF2B5EF4-FFF2-40B4-BE49-F238E27FC236}">
                    <a16:creationId xmlns:a16="http://schemas.microsoft.com/office/drawing/2014/main" id="{25CC39CB-9B9B-47A9-9351-3F9269A59315}"/>
                  </a:ext>
                </a:extLst>
              </p:cNvPr>
              <p:cNvSpPr txBox="1"/>
              <p:nvPr/>
            </p:nvSpPr>
            <p:spPr>
              <a:xfrm>
                <a:off x="271185" y="1908951"/>
                <a:ext cx="2332355" cy="32969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11:  OP-</a:t>
                </a:r>
                <a:r>
                  <a:rPr lang="de-DE" sz="10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Mask</a:t>
                </a: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-Erkennung</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 name="Grafik 9" descr="Ein Bild, das Person, drinnen, Wand enthält.&#10;&#10;Automatisch generierte Beschreibung">
                <a:extLst>
                  <a:ext uri="{FF2B5EF4-FFF2-40B4-BE49-F238E27FC236}">
                    <a16:creationId xmlns:a16="http://schemas.microsoft.com/office/drawing/2014/main" id="{26B15704-D2C8-4B56-A1C1-3BF662C30946}"/>
                  </a:ext>
                </a:extLst>
              </p:cNvPr>
              <p:cNvPicPr>
                <a:picLocks noChangeAspect="1"/>
              </p:cNvPicPr>
              <p:nvPr/>
            </p:nvPicPr>
            <p:blipFill>
              <a:blip r:embed="rId4"/>
              <a:stretch>
                <a:fillRect/>
              </a:stretch>
            </p:blipFill>
            <p:spPr>
              <a:xfrm>
                <a:off x="-7528" y="0"/>
                <a:ext cx="1806575" cy="1879600"/>
              </a:xfrm>
              <a:prstGeom prst="rect">
                <a:avLst/>
              </a:prstGeom>
            </p:spPr>
          </p:pic>
        </p:grpSp>
        <p:grpSp>
          <p:nvGrpSpPr>
            <p:cNvPr id="6" name="Gruppieren 5">
              <a:extLst>
                <a:ext uri="{FF2B5EF4-FFF2-40B4-BE49-F238E27FC236}">
                  <a16:creationId xmlns:a16="http://schemas.microsoft.com/office/drawing/2014/main" id="{C79C19C2-F006-4149-AB5A-EB873ECED001}"/>
                </a:ext>
              </a:extLst>
            </p:cNvPr>
            <p:cNvGrpSpPr/>
            <p:nvPr/>
          </p:nvGrpSpPr>
          <p:grpSpPr>
            <a:xfrm>
              <a:off x="2649600" y="2268000"/>
              <a:ext cx="2181110" cy="2245172"/>
              <a:chOff x="28800" y="0"/>
              <a:chExt cx="2181110" cy="2245172"/>
            </a:xfrm>
          </p:grpSpPr>
          <p:sp>
            <p:nvSpPr>
              <p:cNvPr id="7" name="Textfeld 53">
                <a:extLst>
                  <a:ext uri="{FF2B5EF4-FFF2-40B4-BE49-F238E27FC236}">
                    <a16:creationId xmlns:a16="http://schemas.microsoft.com/office/drawing/2014/main" id="{4BAADFDF-5D1E-4356-9C9E-1071887F91CE}"/>
                  </a:ext>
                </a:extLst>
              </p:cNvPr>
              <p:cNvSpPr txBox="1"/>
              <p:nvPr/>
            </p:nvSpPr>
            <p:spPr>
              <a:xfrm>
                <a:off x="201600" y="1892372"/>
                <a:ext cx="2008310" cy="352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Fig 13: </a:t>
                </a:r>
                <a:r>
                  <a:rPr lang="de-DE" sz="10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Nio_Mask</a:t>
                </a:r>
                <a:r>
                  <a:rPr lang="de-DE"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Erkennung</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8" name="Grafik 7">
                <a:extLst>
                  <a:ext uri="{FF2B5EF4-FFF2-40B4-BE49-F238E27FC236}">
                    <a16:creationId xmlns:a16="http://schemas.microsoft.com/office/drawing/2014/main" id="{332BFF57-1352-4D68-9EBE-E357B33C3E8C}"/>
                  </a:ext>
                </a:extLst>
              </p:cNvPr>
              <p:cNvPicPr>
                <a:picLocks noChangeAspect="1"/>
              </p:cNvPicPr>
              <p:nvPr/>
            </p:nvPicPr>
            <p:blipFill>
              <a:blip r:embed="rId5"/>
              <a:stretch>
                <a:fillRect/>
              </a:stretch>
            </p:blipFill>
            <p:spPr>
              <a:xfrm>
                <a:off x="28800" y="0"/>
                <a:ext cx="1849120" cy="1826895"/>
              </a:xfrm>
              <a:prstGeom prst="rect">
                <a:avLst/>
              </a:prstGeom>
            </p:spPr>
          </p:pic>
        </p:grpSp>
      </p:grpSp>
    </p:spTree>
    <p:extLst>
      <p:ext uri="{BB962C8B-B14F-4D97-AF65-F5344CB8AC3E}">
        <p14:creationId xmlns:p14="http://schemas.microsoft.com/office/powerpoint/2010/main" val="5693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8A94818-E175-43CB-967E-BE6AD8D22421}"/>
              </a:ext>
            </a:extLst>
          </p:cNvPr>
          <p:cNvPicPr/>
          <p:nvPr/>
        </p:nvPicPr>
        <p:blipFill>
          <a:blip r:embed="rId2">
            <a:extLst>
              <a:ext uri="{28A0092B-C50C-407E-A947-70E740481C1C}">
                <a14:useLocalDpi xmlns:a14="http://schemas.microsoft.com/office/drawing/2010/main" val="0"/>
              </a:ext>
            </a:extLst>
          </a:blip>
          <a:stretch>
            <a:fillRect/>
          </a:stretch>
        </p:blipFill>
        <p:spPr>
          <a:xfrm>
            <a:off x="1024932" y="2325949"/>
            <a:ext cx="4594633" cy="2909241"/>
          </a:xfrm>
          <a:prstGeom prst="rect">
            <a:avLst/>
          </a:prstGeom>
          <a:ln w="3175">
            <a:solidFill>
              <a:schemeClr val="tx1"/>
            </a:solidFill>
          </a:ln>
        </p:spPr>
      </p:pic>
      <p:sp>
        <p:nvSpPr>
          <p:cNvPr id="3" name="Textfeld 121">
            <a:extLst>
              <a:ext uri="{FF2B5EF4-FFF2-40B4-BE49-F238E27FC236}">
                <a16:creationId xmlns:a16="http://schemas.microsoft.com/office/drawing/2014/main" id="{73E35E24-B8CA-4163-A3B8-BAADB775B306}"/>
              </a:ext>
            </a:extLst>
          </p:cNvPr>
          <p:cNvSpPr txBox="1"/>
          <p:nvPr/>
        </p:nvSpPr>
        <p:spPr>
          <a:xfrm>
            <a:off x="1024932" y="5402108"/>
            <a:ext cx="4105931" cy="57751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1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Trainings-und</a:t>
            </a:r>
            <a:r>
              <a:rPr lang="de-DE"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Validierungsgenauigkeit des Modells über 30 Epochen</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4" name="Grafik 3">
            <a:extLst>
              <a:ext uri="{FF2B5EF4-FFF2-40B4-BE49-F238E27FC236}">
                <a16:creationId xmlns:a16="http://schemas.microsoft.com/office/drawing/2014/main" id="{80253034-4BDD-44B7-AC4C-F1981CA552B3}"/>
              </a:ext>
            </a:extLst>
          </p:cNvPr>
          <p:cNvPicPr/>
          <p:nvPr/>
        </p:nvPicPr>
        <p:blipFill>
          <a:blip r:embed="rId3">
            <a:extLst>
              <a:ext uri="{28A0092B-C50C-407E-A947-70E740481C1C}">
                <a14:useLocalDpi xmlns:a14="http://schemas.microsoft.com/office/drawing/2010/main" val="0"/>
              </a:ext>
            </a:extLst>
          </a:blip>
          <a:stretch>
            <a:fillRect/>
          </a:stretch>
        </p:blipFill>
        <p:spPr>
          <a:xfrm>
            <a:off x="6457028" y="2325949"/>
            <a:ext cx="4213932" cy="2909241"/>
          </a:xfrm>
          <a:prstGeom prst="rect">
            <a:avLst/>
          </a:prstGeom>
          <a:ln w="3175">
            <a:solidFill>
              <a:schemeClr val="tx1"/>
            </a:solidFill>
          </a:ln>
        </p:spPr>
      </p:pic>
      <p:sp>
        <p:nvSpPr>
          <p:cNvPr id="5" name="Textfeld 122">
            <a:extLst>
              <a:ext uri="{FF2B5EF4-FFF2-40B4-BE49-F238E27FC236}">
                <a16:creationId xmlns:a16="http://schemas.microsoft.com/office/drawing/2014/main" id="{EA6F099F-2691-4A23-8131-4CDD46AEF13C}"/>
              </a:ext>
            </a:extLst>
          </p:cNvPr>
          <p:cNvSpPr txBox="1"/>
          <p:nvPr/>
        </p:nvSpPr>
        <p:spPr>
          <a:xfrm>
            <a:off x="6457028" y="5335019"/>
            <a:ext cx="4213932" cy="64459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Bef>
                <a:spcPts val="600"/>
              </a:spcBef>
              <a:spcAft>
                <a:spcPts val="1200"/>
              </a:spcAft>
            </a:pPr>
            <a:r>
              <a:rPr lang="de-DE"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Trainings- und Validierungsverlustdes Modells über 30 Epochen!</a:t>
            </a:r>
            <a:endParaRPr lang="de-DE"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426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3CEE0EB-D679-42FD-A856-C506910EE465}"/>
              </a:ext>
            </a:extLst>
          </p:cNvPr>
          <p:cNvSpPr>
            <a:spLocks noGrp="1"/>
          </p:cNvSpPr>
          <p:nvPr>
            <p:ph type="sldNum" idx="12"/>
          </p:nvPr>
        </p:nvSpPr>
        <p:spPr/>
        <p:txBody>
          <a:bodyPr/>
          <a:lstStyle/>
          <a:p>
            <a:fld id="{00000000-1234-1234-1234-123412341234}" type="slidenum">
              <a:rPr lang="de-DE" smtClean="0"/>
              <a:pPr/>
              <a:t>44</a:t>
            </a:fld>
            <a:endParaRPr lang="de-DE"/>
          </a:p>
        </p:txBody>
      </p:sp>
      <p:sp>
        <p:nvSpPr>
          <p:cNvPr id="6" name="Textfeld 5">
            <a:extLst>
              <a:ext uri="{FF2B5EF4-FFF2-40B4-BE49-F238E27FC236}">
                <a16:creationId xmlns:a16="http://schemas.microsoft.com/office/drawing/2014/main" id="{FFC63C87-4164-43CD-B56E-3B8C18836D70}"/>
              </a:ext>
            </a:extLst>
          </p:cNvPr>
          <p:cNvSpPr txBox="1"/>
          <p:nvPr/>
        </p:nvSpPr>
        <p:spPr>
          <a:xfrm>
            <a:off x="474862" y="346015"/>
            <a:ext cx="11553348" cy="6139501"/>
          </a:xfrm>
          <a:prstGeom prst="rect">
            <a:avLst/>
          </a:prstGeom>
          <a:noFill/>
        </p:spPr>
        <p:txBody>
          <a:bodyPr wrap="square" rtlCol="0">
            <a:spAutoFit/>
          </a:bodyPr>
          <a:lstStyle/>
          <a:p>
            <a:r>
              <a:rPr lang="fr-FR" sz="2400" b="1" kern="1800" dirty="0" err="1">
                <a:solidFill>
                  <a:schemeClr val="accent2"/>
                </a:solidFill>
                <a:ea typeface="Times New Roman" panose="02020603050405020304" pitchFamily="18" charset="0"/>
              </a:rPr>
              <a:t>References</a:t>
            </a:r>
            <a:endParaRPr lang="fr-FR" sz="2400" b="1" kern="1800" dirty="0">
              <a:solidFill>
                <a:schemeClr val="accent2"/>
              </a:solidFill>
              <a:ea typeface="Times New Roman" panose="02020603050405020304" pitchFamily="18" charset="0"/>
            </a:endParaRPr>
          </a:p>
          <a:p>
            <a:endParaRPr lang="de-DE" sz="1600" b="1" kern="1800" dirty="0">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[1] </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K.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Simonyan</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and A.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Zisserman</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“Very </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Deep</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Convolutional Networks for Large-</a:t>
            </a:r>
            <a:r>
              <a:rPr lang="fr-FR" sz="1600" dirty="0" err="1">
                <a:solidFill>
                  <a:srgbClr val="000000"/>
                </a:solidFill>
                <a:latin typeface="Arial" panose="020B0604020202020204" pitchFamily="34" charset="0"/>
                <a:ea typeface="Calibri" panose="020F0502020204030204" pitchFamily="34" charset="0"/>
                <a:cs typeface="Arial" panose="020B0604020202020204" pitchFamily="34" charset="0"/>
              </a:rPr>
              <a:t>Scale</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 Image Recognition,”   9/4/2014, </a:t>
            </a:r>
            <a:r>
              <a:rPr lang="fr-FR" sz="1600" u="sng" dirty="0">
                <a:solidFill>
                  <a:srgbClr val="000000"/>
                </a:solidFill>
                <a:latin typeface="Arial" panose="020B0604020202020204" pitchFamily="34" charset="0"/>
                <a:ea typeface="Calibri" panose="020F0502020204030204" pitchFamily="34" charset="0"/>
                <a:cs typeface="Arial" panose="020B0604020202020204" pitchFamily="34" charset="0"/>
                <a:hlinkClick r:id="rId2"/>
              </a:rPr>
              <a:t>https://arxiv.org/pdf/1409.1556</a:t>
            </a:r>
            <a:r>
              <a:rPr lang="fr-FR" sz="16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fr-FR" sz="1600" i="1" dirty="0">
                <a:solidFill>
                  <a:srgbClr val="002060"/>
                </a:solidFill>
                <a:latin typeface="Arial" panose="020B0604020202020204" pitchFamily="34" charset="0"/>
                <a:ea typeface="Calibri" panose="020F0502020204030204" pitchFamily="34" charset="0"/>
                <a:cs typeface="Arial" panose="020B0604020202020204" pitchFamily="34" charset="0"/>
              </a:rPr>
              <a:t> </a:t>
            </a:r>
            <a:endParaRPr lang="de-DE" sz="1600" dirty="0">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600" dirty="0">
                <a:latin typeface="Arial" panose="020B0604020202020204" pitchFamily="34" charset="0"/>
                <a:ea typeface="Times New Roman" panose="02020603050405020304" pitchFamily="18" charset="0"/>
                <a:cs typeface="Arial" panose="020B0604020202020204" pitchFamily="34" charset="0"/>
              </a:rPr>
              <a:t> </a:t>
            </a:r>
            <a:endParaRPr lang="de-DE" sz="1600" dirty="0">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[2]  </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Z. Yan, H. Zhang, R.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Piramuthu</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et al., “HD-CNN: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Hierarchical</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Deep</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Convolutional Neural Networks for    Large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Scale</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Visual Recognition,” in </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2015 IEEE International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Conference</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on Computer Vision</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11-18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December</a:t>
            </a:r>
            <a:r>
              <a:rPr lang="fr-FR" sz="1600" i="1"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2015, Santiago, Chile : </a:t>
            </a:r>
            <a:r>
              <a:rPr lang="fr-FR" sz="1600" i="1"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proceedings</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pp. 2740–2748, IEEE, </a:t>
            </a:r>
            <a:r>
              <a:rPr lang="fr-FR" sz="1600" dirty="0" err="1">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Piscataway</a:t>
            </a:r>
            <a:r>
              <a:rPr lang="fr-FR" sz="1600"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 NJ, 2015</a:t>
            </a:r>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a:t>
            </a:r>
          </a:p>
          <a:p>
            <a:pPr marL="360671" indent="-360671" algn="just" eaLnBrk="0" fontAlgn="base" hangingPunct="0"/>
            <a:endParaRPr lang="de-DE" sz="1600" dirty="0">
              <a:latin typeface="Arial" panose="020B0604020202020204" pitchFamily="34" charset="0"/>
              <a:ea typeface="Times New Roman" panose="02020603050405020304" pitchFamily="18" charset="0"/>
              <a:cs typeface="Arial" panose="020B0604020202020204" pitchFamily="34" charset="0"/>
            </a:endParaRPr>
          </a:p>
          <a:p>
            <a:pPr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[3] </a:t>
            </a:r>
            <a:r>
              <a:rPr lang="de-DE" sz="1600" dirty="0">
                <a:latin typeface="Arial" panose="020B0604020202020204" pitchFamily="34" charset="0"/>
                <a:cs typeface="Arial" panose="020B0604020202020204" pitchFamily="34" charset="0"/>
              </a:rPr>
              <a:t>[QV] </a:t>
            </a:r>
            <a:r>
              <a:rPr lang="de-DE" sz="1600" dirty="0" err="1">
                <a:latin typeface="Arial" panose="020B0604020202020204" pitchFamily="34" charset="0"/>
                <a:cs typeface="Arial" panose="020B0604020202020204" pitchFamily="34" charset="0"/>
              </a:rPr>
              <a:t>Quoc</a:t>
            </a:r>
            <a:r>
              <a:rPr lang="de-DE" sz="1600" dirty="0">
                <a:latin typeface="Arial" panose="020B0604020202020204" pitchFamily="34" charset="0"/>
                <a:cs typeface="Arial" panose="020B0604020202020204" pitchFamily="34" charset="0"/>
              </a:rPr>
              <a:t> V Le et al. A </a:t>
            </a:r>
            <a:r>
              <a:rPr lang="de-DE" sz="1600" dirty="0" err="1">
                <a:latin typeface="Arial" panose="020B0604020202020204" pitchFamily="34" charset="0"/>
                <a:cs typeface="Arial" panose="020B0604020202020204" pitchFamily="34" charset="0"/>
              </a:rPr>
              <a:t>tutorial</a:t>
            </a:r>
            <a:r>
              <a:rPr lang="de-DE" sz="1600" dirty="0">
                <a:latin typeface="Arial" panose="020B0604020202020204" pitchFamily="34" charset="0"/>
                <a:cs typeface="Arial" panose="020B0604020202020204" pitchFamily="34" charset="0"/>
              </a:rPr>
              <a:t> on </a:t>
            </a:r>
            <a:r>
              <a:rPr lang="de-DE" sz="1600" dirty="0" err="1">
                <a:latin typeface="Arial" panose="020B0604020202020204" pitchFamily="34" charset="0"/>
                <a:cs typeface="Arial" panose="020B0604020202020204" pitchFamily="34" charset="0"/>
              </a:rPr>
              <a:t>deep</a:t>
            </a:r>
            <a:r>
              <a:rPr lang="de-DE" sz="1600" dirty="0">
                <a:latin typeface="Arial" panose="020B0604020202020204" pitchFamily="34" charset="0"/>
                <a:cs typeface="Arial" panose="020B0604020202020204" pitchFamily="34" charset="0"/>
              </a:rPr>
              <a:t> learning </a:t>
            </a:r>
            <a:r>
              <a:rPr lang="de-DE" sz="1600" dirty="0" err="1">
                <a:latin typeface="Arial" panose="020B0604020202020204" pitchFamily="34" charset="0"/>
                <a:cs typeface="Arial" panose="020B0604020202020204" pitchFamily="34" charset="0"/>
              </a:rPr>
              <a:t>part</a:t>
            </a:r>
            <a:r>
              <a:rPr lang="de-DE" sz="1600" dirty="0">
                <a:latin typeface="Arial" panose="020B0604020202020204" pitchFamily="34" charset="0"/>
                <a:cs typeface="Arial" panose="020B0604020202020204" pitchFamily="34" charset="0"/>
              </a:rPr>
              <a:t> 2: Autoencoder,   </a:t>
            </a:r>
            <a:r>
              <a:rPr lang="de-DE" sz="1600" dirty="0" err="1">
                <a:latin typeface="Arial" panose="020B0604020202020204" pitchFamily="34" charset="0"/>
                <a:cs typeface="Arial" panose="020B0604020202020204" pitchFamily="34" charset="0"/>
              </a:rPr>
              <a:t>convolutional</a:t>
            </a:r>
            <a:r>
              <a:rPr lang="de-DE" sz="1600" dirty="0">
                <a:latin typeface="Arial" panose="020B0604020202020204" pitchFamily="34" charset="0"/>
                <a:cs typeface="Arial" panose="020B0604020202020204" pitchFamily="34" charset="0"/>
              </a:rPr>
              <a:t> neural networks and      </a:t>
            </a:r>
            <a:r>
              <a:rPr lang="de-DE" sz="1600" dirty="0" err="1">
                <a:latin typeface="Arial" panose="020B0604020202020204" pitchFamily="34" charset="0"/>
                <a:cs typeface="Arial" panose="020B0604020202020204" pitchFamily="34" charset="0"/>
              </a:rPr>
              <a:t>recurrent</a:t>
            </a:r>
            <a:r>
              <a:rPr lang="de-DE" sz="1600" dirty="0">
                <a:latin typeface="Arial" panose="020B0604020202020204" pitchFamily="34" charset="0"/>
                <a:cs typeface="Arial" panose="020B0604020202020204" pitchFamily="34" charset="0"/>
              </a:rPr>
              <a:t> neural networks , Google Brain, 2015,http://https://cs.stanford.edu/~quocle/tutorial2.pdf</a:t>
            </a:r>
            <a:endParaRPr lang="de-DE" sz="1600"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endParaRPr>
          </a:p>
          <a:p>
            <a:pPr marL="390304" indent="-390304" algn="just">
              <a:lnSpc>
                <a:spcPct val="106000"/>
              </a:lnSpc>
              <a:tabLst>
                <a:tab pos="384377" algn="l"/>
              </a:tabLst>
            </a:pPr>
            <a:r>
              <a:rPr lang="fr-FR"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a:t>
            </a:r>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fr-FR" sz="1600" dirty="0">
                <a:solidFill>
                  <a:srgbClr val="002060"/>
                </a:solidFill>
                <a:latin typeface="Arial" panose="020B0604020202020204" pitchFamily="34" charset="0"/>
                <a:ea typeface="Calibri" panose="020F0502020204030204" pitchFamily="34" charset="0"/>
                <a:cs typeface="Arial" panose="020B0604020202020204" pitchFamily="34" charset="0"/>
              </a:rPr>
              <a:t>[4] </a:t>
            </a:r>
            <a:r>
              <a:rPr lang="fr-FR"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Goodfellow</a:t>
            </a:r>
            <a:r>
              <a:rPr lang="fr-FR"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I., Bengio, Y., &amp; Courville, A. (2018). </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Deep learning. das umfassende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handbuch</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 Grundlagen, aktuelle    verfahren und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algorithmen</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neue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forschungsansätze</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ProQuest</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a:t>
            </a:r>
            <a:r>
              <a:rPr lang="de-DE" sz="1600" i="1" dirty="0" err="1">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Ebook</a:t>
            </a:r>
            <a:r>
              <a:rPr lang="de-DE" sz="1600" i="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Central </a:t>
            </a:r>
            <a:r>
              <a:rPr lang="de-DE" sz="1600" i="1" u="sng" dirty="0">
                <a:solidFill>
                  <a:srgbClr val="002060"/>
                </a:solidFill>
                <a:latin typeface="Arial" panose="020B0604020202020204" pitchFamily="34" charset="0"/>
                <a:ea typeface="Arial" panose="020B0604020202020204" pitchFamily="34" charset="0"/>
                <a:cs typeface="Arial" panose="020B0604020202020204" pitchFamily="34" charset="0"/>
                <a:hlinkClick r:id="rId3"/>
              </a:rPr>
              <a:t>https://ebookcentral.proquest.com</a:t>
            </a:r>
            <a:endParaRPr lang="de-DE" sz="1600" i="1" u="sng" dirty="0">
              <a:solidFill>
                <a:srgbClr val="002060"/>
              </a:solidFill>
              <a:latin typeface="Arial" panose="020B0604020202020204" pitchFamily="34" charset="0"/>
              <a:ea typeface="Arial" panose="020B0604020202020204" pitchFamily="34" charset="0"/>
              <a:cs typeface="Arial" panose="020B0604020202020204" pitchFamily="34" charset="0"/>
            </a:endParaRPr>
          </a:p>
          <a:p>
            <a:pPr marL="360671" indent="-360671" algn="just" eaLnBrk="0" fontAlgn="base" hangingPunct="0"/>
            <a:endParaRPr lang="de-DE" sz="1600" i="1" u="sng"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de-DE" sz="1600" dirty="0">
                <a:solidFill>
                  <a:srgbClr val="002060"/>
                </a:solidFill>
                <a:latin typeface="Arial" panose="020B0604020202020204" pitchFamily="34" charset="0"/>
                <a:ea typeface="Times New Roman" panose="02020603050405020304" pitchFamily="18" charset="0"/>
                <a:cs typeface="Arial" panose="020B0604020202020204" pitchFamily="34" charset="0"/>
              </a:rPr>
              <a:t>[5]</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Berlingerio</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F.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Bonchi</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T. Gärtner, et al.,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eds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Machine learning and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knowledge</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discovery</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in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databases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European Conference, ECML PKDD 2018, Dublin,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Ireland</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September 10-14, 2018 :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proceedings</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Springer, Cham, 2019.</a:t>
            </a:r>
          </a:p>
          <a:p>
            <a:pPr marL="360671" indent="-360671" algn="just" eaLnBrk="0" fontAlgn="base" hangingPunct="0"/>
            <a:endParaRPr lang="de-DE" sz="1600" i="1" u="sng" dirty="0">
              <a:solidFill>
                <a:srgbClr val="002060"/>
              </a:solidFill>
              <a:latin typeface="Arial" panose="020B0604020202020204" pitchFamily="34" charset="0"/>
              <a:ea typeface="Times New Roman" panose="02020603050405020304" pitchFamily="18" charset="0"/>
            </a:endParaRPr>
          </a:p>
          <a:p>
            <a:pPr marL="360671" indent="-360671" algn="just" eaLnBrk="0" fontAlgn="base" hangingPunct="0"/>
            <a:r>
              <a:rPr lang="de-DE" sz="1600" dirty="0">
                <a:solidFill>
                  <a:srgbClr val="002060"/>
                </a:solidFill>
                <a:latin typeface="Arial" panose="020B0604020202020204" pitchFamily="34" charset="0"/>
                <a:ea typeface="Times New Roman" panose="02020603050405020304" pitchFamily="18" charset="0"/>
                <a:cs typeface="Arial" panose="020B0604020202020204" pitchFamily="34" charset="0"/>
              </a:rPr>
              <a:t>[6]	</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 </a:t>
            </a:r>
            <a:r>
              <a:rPr lang="de-DE"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Frochte</a:t>
            </a:r>
            <a:r>
              <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Maschinelles Lernen: Grundlagen und Algorithmen in Python, Hanser, München, 2019.</a:t>
            </a:r>
          </a:p>
          <a:p>
            <a:pPr marL="360671" indent="-360671" algn="just" eaLnBrk="0" fontAlgn="base" hangingPunct="0"/>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r>
              <a:rPr lang="de-DE" sz="1600" dirty="0">
                <a:solidFill>
                  <a:srgbClr val="002060"/>
                </a:solidFill>
                <a:latin typeface="Arial" panose="020B0604020202020204" pitchFamily="34" charset="0"/>
                <a:ea typeface="Times New Roman" panose="02020603050405020304" pitchFamily="18" charset="0"/>
                <a:cs typeface="Arial" panose="020B0604020202020204" pitchFamily="34" charset="0"/>
              </a:rPr>
              <a:t>[7]  </a:t>
            </a:r>
            <a:r>
              <a:rPr lang="en-US"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"How the backpropagation algorithm </a:t>
            </a:r>
            <a:r>
              <a:rPr lang="en-US" sz="1600" dirty="0" err="1">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works"http</a:t>
            </a:r>
            <a:r>
              <a:rPr lang="en-US"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://neuralnetworksanddeeplearning.com/chap2.html</a:t>
            </a:r>
          </a:p>
          <a:p>
            <a:pPr marL="360671" indent="-360671" algn="just" eaLnBrk="0" fontAlgn="base" hangingPunct="0"/>
            <a:r>
              <a:rPr lang="en-US"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     </a:t>
            </a:r>
          </a:p>
          <a:p>
            <a:pPr marL="360671" indent="-360671" algn="just" eaLnBrk="0" fontAlgn="base" hangingPunct="0"/>
            <a:endParaRPr lang="en-US"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a:p>
            <a:pPr marL="360671" indent="-360671" algn="just" eaLnBrk="0" fontAlgn="base" hangingPunct="0"/>
            <a:endParaRPr lang="de-DE" sz="1600"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25857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0299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54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Grafik 2">
            <a:extLst>
              <a:ext uri="{FF2B5EF4-FFF2-40B4-BE49-F238E27FC236}">
                <a16:creationId xmlns:a16="http://schemas.microsoft.com/office/drawing/2014/main" id="{4225834F-3C02-494F-90BE-5F4976216F93}"/>
              </a:ext>
            </a:extLst>
          </p:cNvPr>
          <p:cNvPicPr>
            <a:picLocks noChangeAspect="1"/>
          </p:cNvPicPr>
          <p:nvPr/>
        </p:nvPicPr>
        <p:blipFill>
          <a:blip r:embed="rId3"/>
          <a:stretch>
            <a:fillRect/>
          </a:stretch>
        </p:blipFill>
        <p:spPr>
          <a:xfrm>
            <a:off x="6909001" y="1268862"/>
            <a:ext cx="4183619" cy="2254302"/>
          </a:xfrm>
          <a:prstGeom prst="rect">
            <a:avLst/>
          </a:prstGeom>
          <a:ln>
            <a:noFill/>
          </a:ln>
          <a:effectLst>
            <a:outerShdw blurRad="292100" dist="139700" dir="2700000" algn="tl" rotWithShape="0">
              <a:srgbClr val="333333">
                <a:alpha val="65000"/>
              </a:srgbClr>
            </a:outerShdw>
          </a:effectLst>
        </p:spPr>
      </p:pic>
      <p:cxnSp>
        <p:nvCxnSpPr>
          <p:cNvPr id="25" name="Gerader Verbinder 24">
            <a:extLst>
              <a:ext uri="{FF2B5EF4-FFF2-40B4-BE49-F238E27FC236}">
                <a16:creationId xmlns:a16="http://schemas.microsoft.com/office/drawing/2014/main" id="{19EBC8CA-2E78-4D59-8A96-48B22E33E97F}"/>
              </a:ext>
            </a:extLst>
          </p:cNvPr>
          <p:cNvCxnSpPr>
            <a:cxnSpLocks/>
          </p:cNvCxnSpPr>
          <p:nvPr/>
        </p:nvCxnSpPr>
        <p:spPr>
          <a:xfrm flipH="1">
            <a:off x="729858" y="4343819"/>
            <a:ext cx="3310648" cy="1815673"/>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9" name="Gruppieren 58">
            <a:extLst>
              <a:ext uri="{FF2B5EF4-FFF2-40B4-BE49-F238E27FC236}">
                <a16:creationId xmlns:a16="http://schemas.microsoft.com/office/drawing/2014/main" id="{E838DB2D-EBD6-4C2E-93AC-6E3273DB75E6}"/>
              </a:ext>
            </a:extLst>
          </p:cNvPr>
          <p:cNvGrpSpPr/>
          <p:nvPr/>
        </p:nvGrpSpPr>
        <p:grpSpPr>
          <a:xfrm>
            <a:off x="803848" y="4436172"/>
            <a:ext cx="3107770" cy="1656893"/>
            <a:chOff x="1086400" y="2750703"/>
            <a:chExt cx="3107770" cy="1656893"/>
          </a:xfrm>
        </p:grpSpPr>
        <p:sp>
          <p:nvSpPr>
            <p:cNvPr id="31" name="Flussdiagramm: Verbinder 30">
              <a:extLst>
                <a:ext uri="{FF2B5EF4-FFF2-40B4-BE49-F238E27FC236}">
                  <a16:creationId xmlns:a16="http://schemas.microsoft.com/office/drawing/2014/main" id="{C9F9BF8B-8EFB-4DE5-B0D3-E495427612F3}"/>
                </a:ext>
              </a:extLst>
            </p:cNvPr>
            <p:cNvSpPr/>
            <p:nvPr/>
          </p:nvSpPr>
          <p:spPr>
            <a:xfrm>
              <a:off x="3618755" y="3233900"/>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1C45AD55-89CF-4BCE-A886-068C97438582}"/>
                </a:ext>
              </a:extLst>
            </p:cNvPr>
            <p:cNvSpPr/>
            <p:nvPr/>
          </p:nvSpPr>
          <p:spPr>
            <a:xfrm>
              <a:off x="3117167" y="281284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7CC8B4F0-4347-4929-8468-0C9FD98E49CB}"/>
                </a:ext>
              </a:extLst>
            </p:cNvPr>
            <p:cNvSpPr/>
            <p:nvPr/>
          </p:nvSpPr>
          <p:spPr>
            <a:xfrm>
              <a:off x="3858452" y="314658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CCE6A868-D99E-4C76-9EE6-77BF1DA2C0ED}"/>
                </a:ext>
              </a:extLst>
            </p:cNvPr>
            <p:cNvSpPr/>
            <p:nvPr/>
          </p:nvSpPr>
          <p:spPr>
            <a:xfrm>
              <a:off x="2571189" y="318001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9A8E38AD-FD8E-4ECE-9F10-C6FA0342F2B9}"/>
                </a:ext>
              </a:extLst>
            </p:cNvPr>
            <p:cNvSpPr/>
            <p:nvPr/>
          </p:nvSpPr>
          <p:spPr>
            <a:xfrm>
              <a:off x="2162818" y="3354106"/>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4A8E7AFB-27C1-490E-82CD-EE9498041527}"/>
                </a:ext>
              </a:extLst>
            </p:cNvPr>
            <p:cNvSpPr/>
            <p:nvPr/>
          </p:nvSpPr>
          <p:spPr>
            <a:xfrm>
              <a:off x="2185011" y="366446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6DA21D3C-2F3B-4D12-A87A-F4A5A4482828}"/>
                </a:ext>
              </a:extLst>
            </p:cNvPr>
            <p:cNvSpPr/>
            <p:nvPr/>
          </p:nvSpPr>
          <p:spPr>
            <a:xfrm>
              <a:off x="1417756" y="427468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15DB708A-BC30-49B2-87B2-769C43F14FF9}"/>
                </a:ext>
              </a:extLst>
            </p:cNvPr>
            <p:cNvSpPr/>
            <p:nvPr/>
          </p:nvSpPr>
          <p:spPr>
            <a:xfrm>
              <a:off x="1086400" y="428331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80C045DE-9D50-4011-BF62-5FD2AF54F895}"/>
                </a:ext>
              </a:extLst>
            </p:cNvPr>
            <p:cNvSpPr/>
            <p:nvPr/>
          </p:nvSpPr>
          <p:spPr>
            <a:xfrm>
              <a:off x="2596713" y="4221177"/>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Verbinder 39">
              <a:extLst>
                <a:ext uri="{FF2B5EF4-FFF2-40B4-BE49-F238E27FC236}">
                  <a16:creationId xmlns:a16="http://schemas.microsoft.com/office/drawing/2014/main" id="{D4950FC7-B06D-4120-BD03-CC720D3EDF16}"/>
                </a:ext>
              </a:extLst>
            </p:cNvPr>
            <p:cNvSpPr/>
            <p:nvPr/>
          </p:nvSpPr>
          <p:spPr>
            <a:xfrm>
              <a:off x="2939612" y="3507752"/>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lussdiagramm: Verbinder 40">
              <a:extLst>
                <a:ext uri="{FF2B5EF4-FFF2-40B4-BE49-F238E27FC236}">
                  <a16:creationId xmlns:a16="http://schemas.microsoft.com/office/drawing/2014/main" id="{37674A9C-F45F-4FA1-993E-4AF346256C2D}"/>
                </a:ext>
              </a:extLst>
            </p:cNvPr>
            <p:cNvSpPr/>
            <p:nvPr/>
          </p:nvSpPr>
          <p:spPr>
            <a:xfrm>
              <a:off x="4123149" y="2750703"/>
              <a:ext cx="71021" cy="12427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 name="Gruppieren 1">
            <a:extLst>
              <a:ext uri="{FF2B5EF4-FFF2-40B4-BE49-F238E27FC236}">
                <a16:creationId xmlns:a16="http://schemas.microsoft.com/office/drawing/2014/main" id="{95A4D04F-1FF0-4995-8890-9001BA29D85B}"/>
              </a:ext>
            </a:extLst>
          </p:cNvPr>
          <p:cNvGrpSpPr/>
          <p:nvPr/>
        </p:nvGrpSpPr>
        <p:grpSpPr>
          <a:xfrm>
            <a:off x="604131" y="3778139"/>
            <a:ext cx="3472788" cy="2485677"/>
            <a:chOff x="612072" y="3786619"/>
            <a:chExt cx="3472788" cy="2485677"/>
          </a:xfrm>
        </p:grpSpPr>
        <p:cxnSp>
          <p:nvCxnSpPr>
            <p:cNvPr id="10" name="Gerader Verbinder 9">
              <a:extLst>
                <a:ext uri="{FF2B5EF4-FFF2-40B4-BE49-F238E27FC236}">
                  <a16:creationId xmlns:a16="http://schemas.microsoft.com/office/drawing/2014/main" id="{25ACD873-3749-4712-97A2-3C86DAF8855E}"/>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2C5036A-47F2-4F41-BAF3-90E6B5B2E9DB}"/>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E0EF4C3-B0CE-478A-90C9-23306C8025B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8385C693-A39D-4953-8059-EBAB1F95C995}"/>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297B379-642D-46CE-AB5A-74FA6A8BF009}"/>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12DAE52-CADE-46F9-BB21-A35BA9DD441D}"/>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CED0DE2-6059-48DE-8760-590EA090C35B}"/>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263FB4B2-5505-4633-A6A5-0407CF29D6CF}"/>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FFA72943-E9A3-4A11-826C-440D38DD2C62}"/>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45" name="Textfeld 44">
              <a:extLst>
                <a:ext uri="{FF2B5EF4-FFF2-40B4-BE49-F238E27FC236}">
                  <a16:creationId xmlns:a16="http://schemas.microsoft.com/office/drawing/2014/main" id="{5D12B165-DEF6-4466-BF67-A91F26073FD8}"/>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3" name="Textfeld 52">
            <a:extLst>
              <a:ext uri="{FF2B5EF4-FFF2-40B4-BE49-F238E27FC236}">
                <a16:creationId xmlns:a16="http://schemas.microsoft.com/office/drawing/2014/main" id="{4063CE41-8845-4A5A-899F-A9514FB922F9}"/>
              </a:ext>
            </a:extLst>
          </p:cNvPr>
          <p:cNvSpPr txBox="1"/>
          <p:nvPr/>
        </p:nvSpPr>
        <p:spPr>
          <a:xfrm>
            <a:off x="612072" y="1320398"/>
            <a:ext cx="5055779" cy="1600438"/>
          </a:xfrm>
          <a:prstGeom prst="rect">
            <a:avLst/>
          </a:prstGeom>
          <a:noFill/>
        </p:spPr>
        <p:txBody>
          <a:bodyPr wrap="square">
            <a:spAutoFit/>
          </a:bodyPr>
          <a:lstStyle/>
          <a:p>
            <a:pPr algn="just"/>
            <a:r>
              <a:rPr lang="de-DE" sz="1600" b="1" i="0" dirty="0">
                <a:solidFill>
                  <a:srgbClr val="2F2F2F"/>
                </a:solidFill>
                <a:effectLst/>
                <a:latin typeface="Arial" panose="020B0604020202020204" pitchFamily="34" charset="0"/>
                <a:cs typeface="Arial" panose="020B0604020202020204" pitchFamily="34" charset="0"/>
              </a:rPr>
              <a:t>Machine Learning </a:t>
            </a:r>
            <a:r>
              <a:rPr lang="de-DE" sz="1600" b="0" i="0" dirty="0">
                <a:solidFill>
                  <a:srgbClr val="2F2F2F"/>
                </a:solidFill>
                <a:effectLst/>
                <a:latin typeface="Arial" panose="020B0604020202020204" pitchFamily="34" charset="0"/>
                <a:cs typeface="Arial" panose="020B0604020202020204" pitchFamily="34" charset="0"/>
              </a:rPr>
              <a:t>(ML) ist ein Teilgebiet der </a:t>
            </a:r>
            <a:r>
              <a:rPr lang="de-DE" sz="1600" b="0" i="0" u="sng" dirty="0">
                <a:solidFill>
                  <a:srgbClr val="0067B8"/>
                </a:solidFill>
                <a:effectLst/>
                <a:latin typeface="Arial" panose="020B0604020202020204" pitchFamily="34" charset="0"/>
                <a:cs typeface="Arial" panose="020B0604020202020204" pitchFamily="34" charset="0"/>
                <a:hlinkClick r:id="rId4"/>
              </a:rPr>
              <a:t>künstlichen Intelligenz</a:t>
            </a:r>
            <a:r>
              <a:rPr lang="de-DE" sz="1600" b="0" i="0" dirty="0">
                <a:solidFill>
                  <a:srgbClr val="2F2F2F"/>
                </a:solidFill>
                <a:effectLst/>
                <a:latin typeface="Arial" panose="020B0604020202020204" pitchFamily="34" charset="0"/>
                <a:cs typeface="Arial" panose="020B0604020202020204" pitchFamily="34" charset="0"/>
              </a:rPr>
              <a:t> (KI). </a:t>
            </a:r>
            <a:r>
              <a:rPr lang="de-DE" sz="1600" b="1" i="0" dirty="0">
                <a:solidFill>
                  <a:srgbClr val="2F2F2F"/>
                </a:solidFill>
                <a:effectLst/>
                <a:latin typeface="Arial" panose="020B0604020202020204" pitchFamily="34" charset="0"/>
                <a:cs typeface="Arial" panose="020B0604020202020204" pitchFamily="34" charset="0"/>
              </a:rPr>
              <a:t>Algorithmen können Muster und Gesetzmäßigkeiten in </a:t>
            </a:r>
            <a:r>
              <a:rPr lang="de-DE" b="1" i="0" dirty="0">
                <a:solidFill>
                  <a:schemeClr val="accent2">
                    <a:lumMod val="75000"/>
                  </a:schemeClr>
                </a:solidFill>
                <a:effectLst/>
                <a:latin typeface="Arial" panose="020B0604020202020204" pitchFamily="34" charset="0"/>
                <a:cs typeface="Arial" panose="020B0604020202020204" pitchFamily="34" charset="0"/>
              </a:rPr>
              <a:t>Datensätzen</a:t>
            </a:r>
            <a:r>
              <a:rPr lang="de-DE" sz="1600" b="1" i="0" dirty="0">
                <a:solidFill>
                  <a:srgbClr val="2F2F2F"/>
                </a:solidFill>
                <a:effectLst/>
                <a:latin typeface="Arial" panose="020B0604020202020204" pitchFamily="34" charset="0"/>
                <a:cs typeface="Arial" panose="020B0604020202020204" pitchFamily="34" charset="0"/>
              </a:rPr>
              <a:t> erkennen und daraus Lösungen entwickeln. Einfach gesagt, wird Wissen aus Erfahrungen generiert.</a:t>
            </a:r>
            <a:endParaRPr lang="de-DE" sz="1600" dirty="0">
              <a:latin typeface="Arial" panose="020B0604020202020204" pitchFamily="34" charset="0"/>
              <a:cs typeface="Arial" panose="020B0604020202020204" pitchFamily="34" charset="0"/>
            </a:endParaRPr>
          </a:p>
        </p:txBody>
      </p:sp>
      <p:sp>
        <p:nvSpPr>
          <p:cNvPr id="91" name="Textfeld 90">
            <a:extLst>
              <a:ext uri="{FF2B5EF4-FFF2-40B4-BE49-F238E27FC236}">
                <a16:creationId xmlns:a16="http://schemas.microsoft.com/office/drawing/2014/main" id="{FFFE13AE-B138-49DC-AF1A-CBD1EB561111}"/>
              </a:ext>
            </a:extLst>
          </p:cNvPr>
          <p:cNvSpPr txBox="1"/>
          <p:nvPr/>
        </p:nvSpPr>
        <p:spPr>
          <a:xfrm>
            <a:off x="1874106" y="2871954"/>
            <a:ext cx="1022152" cy="369332"/>
          </a:xfrm>
          <a:prstGeom prst="rect">
            <a:avLst/>
          </a:prstGeom>
          <a:noFill/>
        </p:spPr>
        <p:txBody>
          <a:bodyPr wrap="square">
            <a:spAutoFit/>
          </a:bodyPr>
          <a:lstStyle/>
          <a:p>
            <a:r>
              <a:rPr lang="de-DE" sz="1800" b="1" i="1" dirty="0">
                <a:effectLst/>
                <a:latin typeface="Arial" panose="020B0604020202020204" pitchFamily="34" charset="0"/>
                <a:ea typeface="Calibri" panose="020F0502020204030204" pitchFamily="34" charset="0"/>
                <a:cs typeface="Times New Roman" panose="02020603050405020304" pitchFamily="18" charset="0"/>
              </a:rPr>
              <a:t>Model</a:t>
            </a:r>
            <a:endParaRPr lang="de-DE" i="1" dirty="0"/>
          </a:p>
        </p:txBody>
      </p:sp>
      <p:grpSp>
        <p:nvGrpSpPr>
          <p:cNvPr id="5" name="Gruppieren 4">
            <a:extLst>
              <a:ext uri="{FF2B5EF4-FFF2-40B4-BE49-F238E27FC236}">
                <a16:creationId xmlns:a16="http://schemas.microsoft.com/office/drawing/2014/main" id="{CB54832C-5157-4142-A344-9F67994E1D56}"/>
              </a:ext>
            </a:extLst>
          </p:cNvPr>
          <p:cNvGrpSpPr/>
          <p:nvPr/>
        </p:nvGrpSpPr>
        <p:grpSpPr>
          <a:xfrm>
            <a:off x="6950135" y="4007216"/>
            <a:ext cx="4094845" cy="2531316"/>
            <a:chOff x="6950135" y="4007216"/>
            <a:chExt cx="4094845" cy="2531316"/>
          </a:xfrm>
        </p:grpSpPr>
        <p:grpSp>
          <p:nvGrpSpPr>
            <p:cNvPr id="89" name="Gruppieren 88">
              <a:extLst>
                <a:ext uri="{FF2B5EF4-FFF2-40B4-BE49-F238E27FC236}">
                  <a16:creationId xmlns:a16="http://schemas.microsoft.com/office/drawing/2014/main" id="{B54CDBE4-1DD0-4EF1-AA03-C43565561187}"/>
                </a:ext>
              </a:extLst>
            </p:cNvPr>
            <p:cNvGrpSpPr/>
            <p:nvPr/>
          </p:nvGrpSpPr>
          <p:grpSpPr>
            <a:xfrm>
              <a:off x="6950135" y="4007216"/>
              <a:ext cx="4094845" cy="2111088"/>
              <a:chOff x="6824793" y="3744786"/>
              <a:chExt cx="4921383" cy="2693047"/>
            </a:xfrm>
          </p:grpSpPr>
          <p:cxnSp>
            <p:nvCxnSpPr>
              <p:cNvPr id="61" name="Gerader Verbinder 60">
                <a:extLst>
                  <a:ext uri="{FF2B5EF4-FFF2-40B4-BE49-F238E27FC236}">
                    <a16:creationId xmlns:a16="http://schemas.microsoft.com/office/drawing/2014/main" id="{59FE6B6F-7829-4B31-ABF9-990238C6404E}"/>
                  </a:ext>
                </a:extLst>
              </p:cNvPr>
              <p:cNvCxnSpPr>
                <a:cxnSpLocks/>
              </p:cNvCxnSpPr>
              <p:nvPr/>
            </p:nvCxnSpPr>
            <p:spPr>
              <a:xfrm>
                <a:off x="7190034" y="4160383"/>
                <a:ext cx="0" cy="2186778"/>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A191FF2-F19C-4108-9050-AD745B8F4E77}"/>
                  </a:ext>
                </a:extLst>
              </p:cNvPr>
              <p:cNvCxnSpPr>
                <a:cxnSpLocks/>
              </p:cNvCxnSpPr>
              <p:nvPr/>
            </p:nvCxnSpPr>
            <p:spPr>
              <a:xfrm flipH="1">
                <a:off x="7190034" y="6347160"/>
                <a:ext cx="3799643"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26F5F93-A815-4B9F-B62D-9558E74582DE}"/>
                  </a:ext>
                </a:extLst>
              </p:cNvPr>
              <p:cNvCxnSpPr>
                <a:cxnSpLocks/>
              </p:cNvCxnSpPr>
              <p:nvPr/>
            </p:nvCxnSpPr>
            <p:spPr>
              <a:xfrm>
                <a:off x="7065746" y="5151622"/>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7BF0C957-C371-44E2-A541-6ACCF0BEF9E0}"/>
                  </a:ext>
                </a:extLst>
              </p:cNvPr>
              <p:cNvCxnSpPr>
                <a:cxnSpLocks/>
              </p:cNvCxnSpPr>
              <p:nvPr/>
            </p:nvCxnSpPr>
            <p:spPr>
              <a:xfrm>
                <a:off x="7065746" y="4156608"/>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0BC7373E-360A-44ED-80FE-3DAD470DAD69}"/>
                  </a:ext>
                </a:extLst>
              </p:cNvPr>
              <p:cNvCxnSpPr>
                <a:cxnSpLocks/>
              </p:cNvCxnSpPr>
              <p:nvPr/>
            </p:nvCxnSpPr>
            <p:spPr>
              <a:xfrm>
                <a:off x="7065746" y="5924021"/>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5AA0C58A-9BF0-44A5-B3CB-4AACCAA14889}"/>
                  </a:ext>
                </a:extLst>
              </p:cNvPr>
              <p:cNvCxnSpPr>
                <a:cxnSpLocks/>
              </p:cNvCxnSpPr>
              <p:nvPr/>
            </p:nvCxnSpPr>
            <p:spPr>
              <a:xfrm>
                <a:off x="7838103"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51A13B3-8B8C-40ED-B968-1BB097144E89}"/>
                  </a:ext>
                </a:extLst>
              </p:cNvPr>
              <p:cNvCxnSpPr>
                <a:cxnSpLocks/>
              </p:cNvCxnSpPr>
              <p:nvPr/>
            </p:nvCxnSpPr>
            <p:spPr>
              <a:xfrm>
                <a:off x="8885669"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15C101-AAAD-4CD6-BCF8-287B2AC6114E}"/>
                  </a:ext>
                </a:extLst>
              </p:cNvPr>
              <p:cNvCxnSpPr>
                <a:cxnSpLocks/>
              </p:cNvCxnSpPr>
              <p:nvPr/>
            </p:nvCxnSpPr>
            <p:spPr>
              <a:xfrm>
                <a:off x="10243952" y="6256488"/>
                <a:ext cx="0" cy="18134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5D7EDFA6-ED55-424F-916A-B2598D19CC60}"/>
                  </a:ext>
                </a:extLst>
              </p:cNvPr>
              <p:cNvSpPr txBox="1"/>
              <p:nvPr/>
            </p:nvSpPr>
            <p:spPr>
              <a:xfrm>
                <a:off x="6824793" y="3744786"/>
                <a:ext cx="1595756" cy="369332"/>
              </a:xfrm>
              <a:prstGeom prst="rect">
                <a:avLst/>
              </a:prstGeom>
              <a:noFill/>
            </p:spPr>
            <p:txBody>
              <a:bodyPr wrap="square">
                <a:spAutoFit/>
              </a:bodyPr>
              <a:lstStyle/>
              <a:p>
                <a:r>
                  <a:rPr lang="de-DE" b="1" dirty="0"/>
                  <a:t>Abstand</a:t>
                </a:r>
              </a:p>
            </p:txBody>
          </p:sp>
          <mc:AlternateContent xmlns:mc="http://schemas.openxmlformats.org/markup-compatibility/2006" xmlns:p14="http://schemas.microsoft.com/office/powerpoint/2010/main">
            <mc:Choice Requires="p14">
              <p:contentPart p14:bwMode="auto" r:id="rId5">
                <p14:nvContentPartPr>
                  <p14:cNvPr id="44" name="Freihand 43">
                    <a:extLst>
                      <a:ext uri="{FF2B5EF4-FFF2-40B4-BE49-F238E27FC236}">
                        <a16:creationId xmlns:a16="http://schemas.microsoft.com/office/drawing/2014/main" id="{5FE68181-523D-4AB8-BEA1-961799601372}"/>
                      </a:ext>
                    </a:extLst>
                  </p14:cNvPr>
                  <p14:cNvContentPartPr/>
                  <p14:nvPr/>
                </p14:nvContentPartPr>
                <p14:xfrm>
                  <a:off x="7656989" y="4191807"/>
                  <a:ext cx="3198396" cy="1876509"/>
                </p14:xfrm>
              </p:contentPart>
            </mc:Choice>
            <mc:Fallback xmlns="">
              <p:pic>
                <p:nvPicPr>
                  <p:cNvPr id="44" name="Freihand 43">
                    <a:extLst>
                      <a:ext uri="{FF2B5EF4-FFF2-40B4-BE49-F238E27FC236}">
                        <a16:creationId xmlns:a16="http://schemas.microsoft.com/office/drawing/2014/main" id="{5FE68181-523D-4AB8-BEA1-961799601372}"/>
                      </a:ext>
                    </a:extLst>
                  </p:cNvPr>
                  <p:cNvPicPr/>
                  <p:nvPr/>
                </p:nvPicPr>
                <p:blipFill>
                  <a:blip r:embed="rId6"/>
                  <a:stretch>
                    <a:fillRect/>
                  </a:stretch>
                </p:blipFill>
                <p:spPr>
                  <a:xfrm>
                    <a:off x="7646172" y="4180326"/>
                    <a:ext cx="3219597" cy="1899012"/>
                  </a:xfrm>
                  <a:prstGeom prst="rect">
                    <a:avLst/>
                  </a:prstGeom>
                </p:spPr>
              </p:pic>
            </mc:Fallback>
          </mc:AlternateContent>
          <p:sp>
            <p:nvSpPr>
              <p:cNvPr id="79" name="Flussdiagramm: Verbinder 78">
                <a:extLst>
                  <a:ext uri="{FF2B5EF4-FFF2-40B4-BE49-F238E27FC236}">
                    <a16:creationId xmlns:a16="http://schemas.microsoft.com/office/drawing/2014/main" id="{B8CC348F-6CBE-4E70-AEBF-51E6EDF8BE44}"/>
                  </a:ext>
                </a:extLst>
              </p:cNvPr>
              <p:cNvSpPr/>
              <p:nvPr/>
            </p:nvSpPr>
            <p:spPr>
              <a:xfrm>
                <a:off x="8821818" y="5992212"/>
                <a:ext cx="151359" cy="1380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Textfeld 82">
                <a:extLst>
                  <a:ext uri="{FF2B5EF4-FFF2-40B4-BE49-F238E27FC236}">
                    <a16:creationId xmlns:a16="http://schemas.microsoft.com/office/drawing/2014/main" id="{6EE76ADA-33B6-4F9F-8697-9651F7610C50}"/>
                  </a:ext>
                </a:extLst>
              </p:cNvPr>
              <p:cNvSpPr txBox="1"/>
              <p:nvPr/>
            </p:nvSpPr>
            <p:spPr>
              <a:xfrm>
                <a:off x="8654624" y="5595976"/>
                <a:ext cx="726854" cy="369333"/>
              </a:xfrm>
              <a:prstGeom prst="rect">
                <a:avLst/>
              </a:prstGeom>
              <a:noFill/>
            </p:spPr>
            <p:txBody>
              <a:bodyPr wrap="square">
                <a:spAutoFit/>
              </a:bodyPr>
              <a:lstStyle/>
              <a:p>
                <a:r>
                  <a:rPr lang="de-DE" dirty="0"/>
                  <a:t>1,7</a:t>
                </a:r>
              </a:p>
            </p:txBody>
          </p:sp>
          <p:sp>
            <p:nvSpPr>
              <p:cNvPr id="86" name="Textfeld 85">
                <a:extLst>
                  <a:ext uri="{FF2B5EF4-FFF2-40B4-BE49-F238E27FC236}">
                    <a16:creationId xmlns:a16="http://schemas.microsoft.com/office/drawing/2014/main" id="{D4CA2E16-5115-471E-9A69-890320C4B2E3}"/>
                  </a:ext>
                </a:extLst>
              </p:cNvPr>
              <p:cNvSpPr txBox="1"/>
              <p:nvPr/>
            </p:nvSpPr>
            <p:spPr>
              <a:xfrm>
                <a:off x="10197997" y="5955989"/>
                <a:ext cx="1548179" cy="471145"/>
              </a:xfrm>
              <a:prstGeom prst="rect">
                <a:avLst/>
              </a:prstGeom>
              <a:noFill/>
            </p:spPr>
            <p:txBody>
              <a:bodyPr wrap="square">
                <a:spAutoFit/>
              </a:bodyPr>
              <a:lstStyle/>
              <a:p>
                <a:r>
                  <a:rPr lang="de-DE" dirty="0"/>
                  <a:t>Wert</a:t>
                </a:r>
                <a:r>
                  <a:rPr lang="de-DE" b="1" dirty="0"/>
                  <a:t> </a:t>
                </a:r>
                <a:r>
                  <a:rPr lang="de-DE" dirty="0"/>
                  <a:t>von</a:t>
                </a:r>
                <a:r>
                  <a:rPr lang="de-DE" b="1" dirty="0"/>
                  <a:t> a</a:t>
                </a:r>
              </a:p>
            </p:txBody>
          </p:sp>
        </p:grpSp>
        <p:sp>
          <p:nvSpPr>
            <p:cNvPr id="46" name="Textfeld 45">
              <a:extLst>
                <a:ext uri="{FF2B5EF4-FFF2-40B4-BE49-F238E27FC236}">
                  <a16:creationId xmlns:a16="http://schemas.microsoft.com/office/drawing/2014/main" id="{BD62DA4E-1281-4157-83A6-91737F172140}"/>
                </a:ext>
              </a:extLst>
            </p:cNvPr>
            <p:cNvSpPr txBox="1"/>
            <p:nvPr/>
          </p:nvSpPr>
          <p:spPr>
            <a:xfrm>
              <a:off x="7446422" y="6169200"/>
              <a:ext cx="2456619" cy="369332"/>
            </a:xfrm>
            <a:prstGeom prst="rect">
              <a:avLst/>
            </a:prstGeom>
            <a:noFill/>
          </p:spPr>
          <p:txBody>
            <a:bodyPr wrap="square">
              <a:spAutoFit/>
            </a:bodyPr>
            <a:lstStyle/>
            <a:p>
              <a:r>
                <a:rPr lang="de-DE" dirty="0"/>
                <a:t>Optimaler Wert von „a“</a:t>
              </a:r>
            </a:p>
          </p:txBody>
        </p:sp>
      </p:grpSp>
      <p:grpSp>
        <p:nvGrpSpPr>
          <p:cNvPr id="48" name="Gruppieren 47">
            <a:extLst>
              <a:ext uri="{FF2B5EF4-FFF2-40B4-BE49-F238E27FC236}">
                <a16:creationId xmlns:a16="http://schemas.microsoft.com/office/drawing/2014/main" id="{A5D0D2D5-C2ED-444B-B8BA-BB4001752E0A}"/>
              </a:ext>
            </a:extLst>
          </p:cNvPr>
          <p:cNvGrpSpPr/>
          <p:nvPr/>
        </p:nvGrpSpPr>
        <p:grpSpPr>
          <a:xfrm>
            <a:off x="530651" y="3869660"/>
            <a:ext cx="3831497" cy="2560434"/>
            <a:chOff x="4035713" y="4296737"/>
            <a:chExt cx="2401675" cy="1967079"/>
          </a:xfrm>
        </p:grpSpPr>
        <p:sp>
          <p:nvSpPr>
            <p:cNvPr id="49" name="Rechteck 48">
              <a:extLst>
                <a:ext uri="{FF2B5EF4-FFF2-40B4-BE49-F238E27FC236}">
                  <a16:creationId xmlns:a16="http://schemas.microsoft.com/office/drawing/2014/main" id="{523782BE-46BD-47D0-B0DD-31B9AD4FF446}"/>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0" name="Gruppieren 49">
              <a:extLst>
                <a:ext uri="{FF2B5EF4-FFF2-40B4-BE49-F238E27FC236}">
                  <a16:creationId xmlns:a16="http://schemas.microsoft.com/office/drawing/2014/main" id="{37E66F88-E5CA-4E8F-AAC6-251182A8AA64}"/>
                </a:ext>
              </a:extLst>
            </p:cNvPr>
            <p:cNvGrpSpPr/>
            <p:nvPr/>
          </p:nvGrpSpPr>
          <p:grpSpPr>
            <a:xfrm>
              <a:off x="4180606" y="4494244"/>
              <a:ext cx="2027102" cy="1572064"/>
              <a:chOff x="604131" y="3753059"/>
              <a:chExt cx="3788801" cy="2510757"/>
            </a:xfrm>
          </p:grpSpPr>
          <p:cxnSp>
            <p:nvCxnSpPr>
              <p:cNvPr id="51" name="Gerader Verbinder 50">
                <a:extLst>
                  <a:ext uri="{FF2B5EF4-FFF2-40B4-BE49-F238E27FC236}">
                    <a16:creationId xmlns:a16="http://schemas.microsoft.com/office/drawing/2014/main" id="{A9D8715A-E0F4-436A-93BF-239E36C76DE2}"/>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2" name="Gruppieren 51">
                <a:extLst>
                  <a:ext uri="{FF2B5EF4-FFF2-40B4-BE49-F238E27FC236}">
                    <a16:creationId xmlns:a16="http://schemas.microsoft.com/office/drawing/2014/main" id="{48B90EBE-C928-470C-9687-491D07B1F618}"/>
                  </a:ext>
                </a:extLst>
              </p:cNvPr>
              <p:cNvGrpSpPr/>
              <p:nvPr/>
            </p:nvGrpSpPr>
            <p:grpSpPr>
              <a:xfrm>
                <a:off x="604131" y="3778139"/>
                <a:ext cx="3472788" cy="2485677"/>
                <a:chOff x="612072" y="3786619"/>
                <a:chExt cx="3472788" cy="2485677"/>
              </a:xfrm>
            </p:grpSpPr>
            <p:cxnSp>
              <p:nvCxnSpPr>
                <p:cNvPr id="82" name="Gerader Verbinder 81">
                  <a:extLst>
                    <a:ext uri="{FF2B5EF4-FFF2-40B4-BE49-F238E27FC236}">
                      <a16:creationId xmlns:a16="http://schemas.microsoft.com/office/drawing/2014/main" id="{52A2EBBB-FBD0-40E5-ADBC-362D1A7A8CB7}"/>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92E48092-D0D4-4FB1-AD23-3F9D4B19C7DA}"/>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7B520DBB-4D39-4C05-8333-C4F532C4E05C}"/>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3D3B56B2-5674-4C8D-B3EB-A166A24D9B8F}"/>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FE286962-A333-4F6B-B294-DD6ADD18C9A2}"/>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096FED60-36F4-41BF-B4EA-F4400EC3F6A0}"/>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B1E44F33-3063-40B0-822D-5C72977CB918}"/>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B50B8786-FCFF-4554-9B0B-3169B1F65A2C}"/>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D698219D-B4EE-42B6-BF5D-1C9D9410D59F}"/>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95" name="Textfeld 94">
                  <a:extLst>
                    <a:ext uri="{FF2B5EF4-FFF2-40B4-BE49-F238E27FC236}">
                      <a16:creationId xmlns:a16="http://schemas.microsoft.com/office/drawing/2014/main" id="{A8E1EA53-EF57-4EBE-AC23-D466DF33D295}"/>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4" name="Flussdiagramm: Verbinder 53">
                <a:extLst>
                  <a:ext uri="{FF2B5EF4-FFF2-40B4-BE49-F238E27FC236}">
                    <a16:creationId xmlns:a16="http://schemas.microsoft.com/office/drawing/2014/main" id="{686A3DCB-F7E5-4C53-B475-FF8C8D1FC50D}"/>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6" name="Gerader Verbinder 55">
                <a:extLst>
                  <a:ext uri="{FF2B5EF4-FFF2-40B4-BE49-F238E27FC236}">
                    <a16:creationId xmlns:a16="http://schemas.microsoft.com/office/drawing/2014/main" id="{6DE8A885-2A2C-4430-AC49-A6682704F75C}"/>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Flussdiagramm: Verbinder 56">
                <a:extLst>
                  <a:ext uri="{FF2B5EF4-FFF2-40B4-BE49-F238E27FC236}">
                    <a16:creationId xmlns:a16="http://schemas.microsoft.com/office/drawing/2014/main" id="{A55C3B45-D843-4EEF-B756-B686226AE620}"/>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r Verbinder 57">
                <a:extLst>
                  <a:ext uri="{FF2B5EF4-FFF2-40B4-BE49-F238E27FC236}">
                    <a16:creationId xmlns:a16="http://schemas.microsoft.com/office/drawing/2014/main" id="{D2DEB93F-287B-4436-A373-F6552F993D02}"/>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Flussdiagramm: Verbinder 59">
                <a:extLst>
                  <a:ext uri="{FF2B5EF4-FFF2-40B4-BE49-F238E27FC236}">
                    <a16:creationId xmlns:a16="http://schemas.microsoft.com/office/drawing/2014/main" id="{24BB60BA-51E5-42C0-855D-78716299F27D}"/>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0" name="Gerader Verbinder 69">
                <a:extLst>
                  <a:ext uri="{FF2B5EF4-FFF2-40B4-BE49-F238E27FC236}">
                    <a16:creationId xmlns:a16="http://schemas.microsoft.com/office/drawing/2014/main" id="{E51BD27D-A364-41A1-82AC-DE504EE8262D}"/>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68961768-4E61-4515-AC86-5220D5874670}"/>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Flussdiagramm: Verbinder 71">
                <a:extLst>
                  <a:ext uri="{FF2B5EF4-FFF2-40B4-BE49-F238E27FC236}">
                    <a16:creationId xmlns:a16="http://schemas.microsoft.com/office/drawing/2014/main" id="{E9A567E7-58E5-4376-B71B-A10842A892DA}"/>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r Verbinder 72">
                <a:extLst>
                  <a:ext uri="{FF2B5EF4-FFF2-40B4-BE49-F238E27FC236}">
                    <a16:creationId xmlns:a16="http://schemas.microsoft.com/office/drawing/2014/main" id="{04741E21-1F62-409B-83A2-F8BD7CBA5C18}"/>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Flussdiagramm: Verbinder 73">
                <a:extLst>
                  <a:ext uri="{FF2B5EF4-FFF2-40B4-BE49-F238E27FC236}">
                    <a16:creationId xmlns:a16="http://schemas.microsoft.com/office/drawing/2014/main" id="{22657484-CFF0-4FE1-A5E3-F3EA3AA64A65}"/>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5" name="Gerader Verbinder 74">
                <a:extLst>
                  <a:ext uri="{FF2B5EF4-FFF2-40B4-BE49-F238E27FC236}">
                    <a16:creationId xmlns:a16="http://schemas.microsoft.com/office/drawing/2014/main" id="{979A66FD-E4A4-4A30-8E88-46CD2943D343}"/>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Flussdiagramm: Verbinder 75">
                <a:extLst>
                  <a:ext uri="{FF2B5EF4-FFF2-40B4-BE49-F238E27FC236}">
                    <a16:creationId xmlns:a16="http://schemas.microsoft.com/office/drawing/2014/main" id="{92EE2979-18FE-4D0F-8815-0E2DCD8D8963}"/>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E0B6C5AE-B802-417C-8B18-225C4BC9ADF5}"/>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Flussdiagramm: Verbinder 77">
                <a:extLst>
                  <a:ext uri="{FF2B5EF4-FFF2-40B4-BE49-F238E27FC236}">
                    <a16:creationId xmlns:a16="http://schemas.microsoft.com/office/drawing/2014/main" id="{BAFF0B0B-CCCA-4312-A9F1-3818F43495A8}"/>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0" name="Gerader Verbinder 79">
                <a:extLst>
                  <a:ext uri="{FF2B5EF4-FFF2-40B4-BE49-F238E27FC236}">
                    <a16:creationId xmlns:a16="http://schemas.microsoft.com/office/drawing/2014/main" id="{D9428CC6-6A78-4431-89BA-085F73481434}"/>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Flussdiagramm: Verbinder 80">
                <a:extLst>
                  <a:ext uri="{FF2B5EF4-FFF2-40B4-BE49-F238E27FC236}">
                    <a16:creationId xmlns:a16="http://schemas.microsoft.com/office/drawing/2014/main" id="{507DBC43-B1B7-4D90-A71A-F38AB77DB605}"/>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96" name="Textfeld 95">
            <a:extLst>
              <a:ext uri="{FF2B5EF4-FFF2-40B4-BE49-F238E27FC236}">
                <a16:creationId xmlns:a16="http://schemas.microsoft.com/office/drawing/2014/main" id="{CC12BDC1-8308-44A6-A195-8B611C882559}"/>
              </a:ext>
            </a:extLst>
          </p:cNvPr>
          <p:cNvSpPr txBox="1"/>
          <p:nvPr/>
        </p:nvSpPr>
        <p:spPr>
          <a:xfrm>
            <a:off x="1377667" y="3271710"/>
            <a:ext cx="2095203" cy="461665"/>
          </a:xfrm>
          <a:prstGeom prst="rect">
            <a:avLst/>
          </a:prstGeom>
          <a:noFill/>
        </p:spPr>
        <p:txBody>
          <a:bodyPr wrap="square">
            <a:spAutoFit/>
          </a:bodyPr>
          <a:lstStyle/>
          <a:p>
            <a:r>
              <a:rPr lang="de-DE" sz="2400" b="1" i="1" dirty="0">
                <a:effectLst/>
                <a:latin typeface="Arial" panose="020B0604020202020204" pitchFamily="34" charset="0"/>
                <a:ea typeface="Calibri" panose="020F0502020204030204" pitchFamily="34" charset="0"/>
                <a:cs typeface="Times New Roman" panose="02020603050405020304" pitchFamily="18" charset="0"/>
              </a:rPr>
              <a:t>f(x) = a x + b</a:t>
            </a:r>
            <a:endParaRPr lang="de-DE" sz="2400" b="1" dirty="0"/>
          </a:p>
        </p:txBody>
      </p:sp>
    </p:spTree>
    <p:extLst>
      <p:ext uri="{BB962C8B-B14F-4D97-AF65-F5344CB8AC3E}">
        <p14:creationId xmlns:p14="http://schemas.microsoft.com/office/powerpoint/2010/main" val="8379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circle(in)">
                                      <p:cBhvr>
                                        <p:cTn id="17" dur="20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ircle(in)">
                                      <p:cBhvr>
                                        <p:cTn id="22" dur="2000"/>
                                        <p:tgtEl>
                                          <p:spTgt spid="2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circle(in)">
                                      <p:cBhvr>
                                        <p:cTn id="25" dur="2000"/>
                                        <p:tgtEl>
                                          <p:spTgt spid="9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randombar(horizontal)">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ircle(in)">
                                      <p:cBhvr>
                                        <p:cTn id="3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9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671A0EC-44D9-4AAB-9DFD-31E1D55F2D65}"/>
              </a:ext>
            </a:extLst>
          </p:cNvPr>
          <p:cNvSpPr/>
          <p:nvPr/>
        </p:nvSpPr>
        <p:spPr>
          <a:xfrm>
            <a:off x="0" y="0"/>
            <a:ext cx="12192000" cy="10299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dirty="0">
                <a:effectLst/>
                <a:latin typeface="Arial" panose="020B0604020202020204" pitchFamily="34" charset="0"/>
                <a:ea typeface="Times New Roman" panose="02020603050405020304" pitchFamily="18" charset="0"/>
                <a:cs typeface="Arial" panose="020B0604020202020204" pitchFamily="34" charset="0"/>
              </a:rPr>
              <a:t> </a:t>
            </a:r>
            <a:r>
              <a:rPr lang="de-DE" sz="5400" kern="0" dirty="0">
                <a:effectLst/>
                <a:latin typeface="Arial" panose="020B0604020202020204" pitchFamily="34" charset="0"/>
                <a:ea typeface="Times New Roman" panose="02020603050405020304" pitchFamily="18" charset="0"/>
                <a:cs typeface="Arial" panose="020B0604020202020204" pitchFamily="34" charset="0"/>
              </a:rPr>
              <a:t>Deep learning und neural networks</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Grafik 2">
            <a:extLst>
              <a:ext uri="{FF2B5EF4-FFF2-40B4-BE49-F238E27FC236}">
                <a16:creationId xmlns:a16="http://schemas.microsoft.com/office/drawing/2014/main" id="{4225834F-3C02-494F-90BE-5F4976216F93}"/>
              </a:ext>
            </a:extLst>
          </p:cNvPr>
          <p:cNvPicPr>
            <a:picLocks noChangeAspect="1"/>
          </p:cNvPicPr>
          <p:nvPr/>
        </p:nvPicPr>
        <p:blipFill>
          <a:blip r:embed="rId3"/>
          <a:stretch>
            <a:fillRect/>
          </a:stretch>
        </p:blipFill>
        <p:spPr>
          <a:xfrm>
            <a:off x="6909001" y="1268862"/>
            <a:ext cx="4183619" cy="2254302"/>
          </a:xfrm>
          <a:prstGeom prst="rect">
            <a:avLst/>
          </a:prstGeom>
          <a:ln>
            <a:noFill/>
          </a:ln>
          <a:effectLst>
            <a:outerShdw blurRad="292100" dist="139700" dir="2700000" algn="tl" rotWithShape="0">
              <a:srgbClr val="333333">
                <a:alpha val="65000"/>
              </a:srgbClr>
            </a:outerShdw>
          </a:effectLst>
        </p:spPr>
      </p:pic>
      <p:sp>
        <p:nvSpPr>
          <p:cNvPr id="53" name="Textfeld 52">
            <a:extLst>
              <a:ext uri="{FF2B5EF4-FFF2-40B4-BE49-F238E27FC236}">
                <a16:creationId xmlns:a16="http://schemas.microsoft.com/office/drawing/2014/main" id="{4063CE41-8845-4A5A-899F-A9514FB922F9}"/>
              </a:ext>
            </a:extLst>
          </p:cNvPr>
          <p:cNvSpPr txBox="1"/>
          <p:nvPr/>
        </p:nvSpPr>
        <p:spPr>
          <a:xfrm>
            <a:off x="612072" y="1320398"/>
            <a:ext cx="5055779" cy="1600438"/>
          </a:xfrm>
          <a:prstGeom prst="rect">
            <a:avLst/>
          </a:prstGeom>
          <a:noFill/>
        </p:spPr>
        <p:txBody>
          <a:bodyPr wrap="square">
            <a:spAutoFit/>
          </a:bodyPr>
          <a:lstStyle/>
          <a:p>
            <a:pPr algn="just"/>
            <a:r>
              <a:rPr lang="de-DE" sz="1600" b="1" i="0" dirty="0">
                <a:solidFill>
                  <a:srgbClr val="2F2F2F"/>
                </a:solidFill>
                <a:effectLst/>
                <a:latin typeface="Arial" panose="020B0604020202020204" pitchFamily="34" charset="0"/>
                <a:cs typeface="Arial" panose="020B0604020202020204" pitchFamily="34" charset="0"/>
              </a:rPr>
              <a:t>Machine Learning </a:t>
            </a:r>
            <a:r>
              <a:rPr lang="de-DE" sz="1600" b="0" i="0" dirty="0">
                <a:solidFill>
                  <a:srgbClr val="2F2F2F"/>
                </a:solidFill>
                <a:effectLst/>
                <a:latin typeface="Arial" panose="020B0604020202020204" pitchFamily="34" charset="0"/>
                <a:cs typeface="Arial" panose="020B0604020202020204" pitchFamily="34" charset="0"/>
              </a:rPr>
              <a:t>(ML) ist ein Teilgebiet der </a:t>
            </a:r>
            <a:r>
              <a:rPr lang="de-DE" sz="1600" b="0" i="0" u="sng" dirty="0">
                <a:solidFill>
                  <a:srgbClr val="0067B8"/>
                </a:solidFill>
                <a:effectLst/>
                <a:latin typeface="Arial" panose="020B0604020202020204" pitchFamily="34" charset="0"/>
                <a:cs typeface="Arial" panose="020B0604020202020204" pitchFamily="34" charset="0"/>
                <a:hlinkClick r:id="rId4"/>
              </a:rPr>
              <a:t>künstlichen Intelligenz</a:t>
            </a:r>
            <a:r>
              <a:rPr lang="de-DE" sz="1600" b="0" i="0" dirty="0">
                <a:solidFill>
                  <a:srgbClr val="2F2F2F"/>
                </a:solidFill>
                <a:effectLst/>
                <a:latin typeface="Arial" panose="020B0604020202020204" pitchFamily="34" charset="0"/>
                <a:cs typeface="Arial" panose="020B0604020202020204" pitchFamily="34" charset="0"/>
              </a:rPr>
              <a:t> (KI). </a:t>
            </a:r>
            <a:r>
              <a:rPr lang="de-DE" sz="1600" b="1" i="0" dirty="0">
                <a:solidFill>
                  <a:srgbClr val="2F2F2F"/>
                </a:solidFill>
                <a:effectLst/>
                <a:latin typeface="Arial" panose="020B0604020202020204" pitchFamily="34" charset="0"/>
                <a:cs typeface="Arial" panose="020B0604020202020204" pitchFamily="34" charset="0"/>
              </a:rPr>
              <a:t>Algorithmen können Muster und Gesetzmäßigkeiten in </a:t>
            </a:r>
            <a:r>
              <a:rPr lang="de-DE" b="1" i="0" dirty="0">
                <a:solidFill>
                  <a:schemeClr val="accent2">
                    <a:lumMod val="75000"/>
                  </a:schemeClr>
                </a:solidFill>
                <a:effectLst/>
                <a:latin typeface="Arial" panose="020B0604020202020204" pitchFamily="34" charset="0"/>
                <a:cs typeface="Arial" panose="020B0604020202020204" pitchFamily="34" charset="0"/>
              </a:rPr>
              <a:t>Datensätzen</a:t>
            </a:r>
            <a:r>
              <a:rPr lang="de-DE" sz="1600" b="1" i="0" dirty="0">
                <a:solidFill>
                  <a:srgbClr val="2F2F2F"/>
                </a:solidFill>
                <a:effectLst/>
                <a:latin typeface="Arial" panose="020B0604020202020204" pitchFamily="34" charset="0"/>
                <a:cs typeface="Arial" panose="020B0604020202020204" pitchFamily="34" charset="0"/>
              </a:rPr>
              <a:t> erkennen und daraus Lösungen entwickeln. Einfach gesagt, wird Wissen aus Erfahrungen generiert.</a:t>
            </a:r>
            <a:endParaRPr lang="de-DE" sz="1600" dirty="0">
              <a:latin typeface="Arial" panose="020B0604020202020204" pitchFamily="34" charset="0"/>
              <a:cs typeface="Arial" panose="020B0604020202020204" pitchFamily="34" charset="0"/>
            </a:endParaRPr>
          </a:p>
        </p:txBody>
      </p:sp>
      <p:grpSp>
        <p:nvGrpSpPr>
          <p:cNvPr id="89" name="Gruppieren 88">
            <a:extLst>
              <a:ext uri="{FF2B5EF4-FFF2-40B4-BE49-F238E27FC236}">
                <a16:creationId xmlns:a16="http://schemas.microsoft.com/office/drawing/2014/main" id="{B54CDBE4-1DD0-4EF1-AA03-C43565561187}"/>
              </a:ext>
            </a:extLst>
          </p:cNvPr>
          <p:cNvGrpSpPr/>
          <p:nvPr/>
        </p:nvGrpSpPr>
        <p:grpSpPr>
          <a:xfrm>
            <a:off x="6950135" y="4007216"/>
            <a:ext cx="4094845" cy="2111088"/>
            <a:chOff x="6824793" y="3744786"/>
            <a:chExt cx="4921383" cy="2693047"/>
          </a:xfrm>
        </p:grpSpPr>
        <p:cxnSp>
          <p:nvCxnSpPr>
            <p:cNvPr id="61" name="Gerader Verbinder 60">
              <a:extLst>
                <a:ext uri="{FF2B5EF4-FFF2-40B4-BE49-F238E27FC236}">
                  <a16:creationId xmlns:a16="http://schemas.microsoft.com/office/drawing/2014/main" id="{59FE6B6F-7829-4B31-ABF9-990238C6404E}"/>
                </a:ext>
              </a:extLst>
            </p:cNvPr>
            <p:cNvCxnSpPr>
              <a:cxnSpLocks/>
            </p:cNvCxnSpPr>
            <p:nvPr/>
          </p:nvCxnSpPr>
          <p:spPr>
            <a:xfrm>
              <a:off x="7190034" y="4160383"/>
              <a:ext cx="0" cy="2186778"/>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A191FF2-F19C-4108-9050-AD745B8F4E77}"/>
                </a:ext>
              </a:extLst>
            </p:cNvPr>
            <p:cNvCxnSpPr>
              <a:cxnSpLocks/>
            </p:cNvCxnSpPr>
            <p:nvPr/>
          </p:nvCxnSpPr>
          <p:spPr>
            <a:xfrm flipH="1">
              <a:off x="7190034" y="6347160"/>
              <a:ext cx="3799643"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26F5F93-A815-4B9F-B62D-9558E74582DE}"/>
                </a:ext>
              </a:extLst>
            </p:cNvPr>
            <p:cNvCxnSpPr>
              <a:cxnSpLocks/>
            </p:cNvCxnSpPr>
            <p:nvPr/>
          </p:nvCxnSpPr>
          <p:spPr>
            <a:xfrm>
              <a:off x="7065746" y="5151622"/>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7BF0C957-C371-44E2-A541-6ACCF0BEF9E0}"/>
                </a:ext>
              </a:extLst>
            </p:cNvPr>
            <p:cNvCxnSpPr>
              <a:cxnSpLocks/>
            </p:cNvCxnSpPr>
            <p:nvPr/>
          </p:nvCxnSpPr>
          <p:spPr>
            <a:xfrm>
              <a:off x="7065746" y="4156608"/>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0BC7373E-360A-44ED-80FE-3DAD470DAD69}"/>
                </a:ext>
              </a:extLst>
            </p:cNvPr>
            <p:cNvCxnSpPr>
              <a:cxnSpLocks/>
            </p:cNvCxnSpPr>
            <p:nvPr/>
          </p:nvCxnSpPr>
          <p:spPr>
            <a:xfrm>
              <a:off x="7065746" y="5924021"/>
              <a:ext cx="248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5AA0C58A-9BF0-44A5-B3CB-4AACCAA14889}"/>
                </a:ext>
              </a:extLst>
            </p:cNvPr>
            <p:cNvCxnSpPr>
              <a:cxnSpLocks/>
            </p:cNvCxnSpPr>
            <p:nvPr/>
          </p:nvCxnSpPr>
          <p:spPr>
            <a:xfrm>
              <a:off x="7838103"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51A13B3-8B8C-40ED-B968-1BB097144E89}"/>
                </a:ext>
              </a:extLst>
            </p:cNvPr>
            <p:cNvCxnSpPr>
              <a:cxnSpLocks/>
            </p:cNvCxnSpPr>
            <p:nvPr/>
          </p:nvCxnSpPr>
          <p:spPr>
            <a:xfrm>
              <a:off x="8885669" y="6256488"/>
              <a:ext cx="0" cy="181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15C101-AAAD-4CD6-BCF8-287B2AC6114E}"/>
                </a:ext>
              </a:extLst>
            </p:cNvPr>
            <p:cNvCxnSpPr>
              <a:cxnSpLocks/>
            </p:cNvCxnSpPr>
            <p:nvPr/>
          </p:nvCxnSpPr>
          <p:spPr>
            <a:xfrm>
              <a:off x="10243952" y="6256488"/>
              <a:ext cx="0" cy="18134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5D7EDFA6-ED55-424F-916A-B2598D19CC60}"/>
                </a:ext>
              </a:extLst>
            </p:cNvPr>
            <p:cNvSpPr txBox="1"/>
            <p:nvPr/>
          </p:nvSpPr>
          <p:spPr>
            <a:xfrm>
              <a:off x="6824793" y="3744786"/>
              <a:ext cx="1595756" cy="369332"/>
            </a:xfrm>
            <a:prstGeom prst="rect">
              <a:avLst/>
            </a:prstGeom>
            <a:noFill/>
          </p:spPr>
          <p:txBody>
            <a:bodyPr wrap="square">
              <a:spAutoFit/>
            </a:bodyPr>
            <a:lstStyle/>
            <a:p>
              <a:r>
                <a:rPr lang="de-DE" b="1" dirty="0"/>
                <a:t>Abstand</a:t>
              </a:r>
            </a:p>
          </p:txBody>
        </p:sp>
        <mc:AlternateContent xmlns:mc="http://schemas.openxmlformats.org/markup-compatibility/2006" xmlns:p14="http://schemas.microsoft.com/office/powerpoint/2010/main">
          <mc:Choice Requires="p14">
            <p:contentPart p14:bwMode="auto" r:id="rId5">
              <p14:nvContentPartPr>
                <p14:cNvPr id="44" name="Freihand 43">
                  <a:extLst>
                    <a:ext uri="{FF2B5EF4-FFF2-40B4-BE49-F238E27FC236}">
                      <a16:creationId xmlns:a16="http://schemas.microsoft.com/office/drawing/2014/main" id="{5FE68181-523D-4AB8-BEA1-961799601372}"/>
                    </a:ext>
                  </a:extLst>
                </p14:cNvPr>
                <p14:cNvContentPartPr/>
                <p14:nvPr/>
              </p14:nvContentPartPr>
              <p14:xfrm>
                <a:off x="7656989" y="4191807"/>
                <a:ext cx="3198396" cy="1876509"/>
              </p14:xfrm>
            </p:contentPart>
          </mc:Choice>
          <mc:Fallback xmlns="">
            <p:pic>
              <p:nvPicPr>
                <p:cNvPr id="44" name="Freihand 43">
                  <a:extLst>
                    <a:ext uri="{FF2B5EF4-FFF2-40B4-BE49-F238E27FC236}">
                      <a16:creationId xmlns:a16="http://schemas.microsoft.com/office/drawing/2014/main" id="{5FE68181-523D-4AB8-BEA1-961799601372}"/>
                    </a:ext>
                  </a:extLst>
                </p:cNvPr>
                <p:cNvPicPr/>
                <p:nvPr/>
              </p:nvPicPr>
              <p:blipFill>
                <a:blip r:embed="rId6"/>
                <a:stretch>
                  <a:fillRect/>
                </a:stretch>
              </p:blipFill>
              <p:spPr>
                <a:xfrm>
                  <a:off x="7646172" y="4180326"/>
                  <a:ext cx="3219597" cy="1899012"/>
                </a:xfrm>
                <a:prstGeom prst="rect">
                  <a:avLst/>
                </a:prstGeom>
              </p:spPr>
            </p:pic>
          </mc:Fallback>
        </mc:AlternateContent>
        <p:sp>
          <p:nvSpPr>
            <p:cNvPr id="79" name="Flussdiagramm: Verbinder 78">
              <a:extLst>
                <a:ext uri="{FF2B5EF4-FFF2-40B4-BE49-F238E27FC236}">
                  <a16:creationId xmlns:a16="http://schemas.microsoft.com/office/drawing/2014/main" id="{B8CC348F-6CBE-4E70-AEBF-51E6EDF8BE44}"/>
                </a:ext>
              </a:extLst>
            </p:cNvPr>
            <p:cNvSpPr/>
            <p:nvPr/>
          </p:nvSpPr>
          <p:spPr>
            <a:xfrm>
              <a:off x="8821818" y="5992212"/>
              <a:ext cx="151359" cy="1380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Textfeld 82">
              <a:extLst>
                <a:ext uri="{FF2B5EF4-FFF2-40B4-BE49-F238E27FC236}">
                  <a16:creationId xmlns:a16="http://schemas.microsoft.com/office/drawing/2014/main" id="{6EE76ADA-33B6-4F9F-8697-9651F7610C50}"/>
                </a:ext>
              </a:extLst>
            </p:cNvPr>
            <p:cNvSpPr txBox="1"/>
            <p:nvPr/>
          </p:nvSpPr>
          <p:spPr>
            <a:xfrm>
              <a:off x="8654624" y="5595976"/>
              <a:ext cx="726854" cy="369333"/>
            </a:xfrm>
            <a:prstGeom prst="rect">
              <a:avLst/>
            </a:prstGeom>
            <a:noFill/>
          </p:spPr>
          <p:txBody>
            <a:bodyPr wrap="square">
              <a:spAutoFit/>
            </a:bodyPr>
            <a:lstStyle/>
            <a:p>
              <a:r>
                <a:rPr lang="de-DE" dirty="0"/>
                <a:t>1,7</a:t>
              </a:r>
            </a:p>
          </p:txBody>
        </p:sp>
        <p:sp>
          <p:nvSpPr>
            <p:cNvPr id="86" name="Textfeld 85">
              <a:extLst>
                <a:ext uri="{FF2B5EF4-FFF2-40B4-BE49-F238E27FC236}">
                  <a16:creationId xmlns:a16="http://schemas.microsoft.com/office/drawing/2014/main" id="{D4CA2E16-5115-471E-9A69-890320C4B2E3}"/>
                </a:ext>
              </a:extLst>
            </p:cNvPr>
            <p:cNvSpPr txBox="1"/>
            <p:nvPr/>
          </p:nvSpPr>
          <p:spPr>
            <a:xfrm>
              <a:off x="10197997" y="5955989"/>
              <a:ext cx="1548179" cy="471145"/>
            </a:xfrm>
            <a:prstGeom prst="rect">
              <a:avLst/>
            </a:prstGeom>
            <a:noFill/>
          </p:spPr>
          <p:txBody>
            <a:bodyPr wrap="square">
              <a:spAutoFit/>
            </a:bodyPr>
            <a:lstStyle/>
            <a:p>
              <a:r>
                <a:rPr lang="de-DE" dirty="0"/>
                <a:t>Wert</a:t>
              </a:r>
              <a:r>
                <a:rPr lang="de-DE" b="1" dirty="0"/>
                <a:t> </a:t>
              </a:r>
              <a:r>
                <a:rPr lang="de-DE" dirty="0"/>
                <a:t>von</a:t>
              </a:r>
              <a:r>
                <a:rPr lang="de-DE" b="1" dirty="0"/>
                <a:t> a</a:t>
              </a:r>
            </a:p>
          </p:txBody>
        </p:sp>
      </p:grpSp>
      <p:sp>
        <p:nvSpPr>
          <p:cNvPr id="91" name="Textfeld 90">
            <a:extLst>
              <a:ext uri="{FF2B5EF4-FFF2-40B4-BE49-F238E27FC236}">
                <a16:creationId xmlns:a16="http://schemas.microsoft.com/office/drawing/2014/main" id="{FFFE13AE-B138-49DC-AF1A-CBD1EB561111}"/>
              </a:ext>
            </a:extLst>
          </p:cNvPr>
          <p:cNvSpPr txBox="1"/>
          <p:nvPr/>
        </p:nvSpPr>
        <p:spPr>
          <a:xfrm>
            <a:off x="415858" y="3178990"/>
            <a:ext cx="2394582" cy="400110"/>
          </a:xfrm>
          <a:prstGeom prst="rect">
            <a:avLst/>
          </a:prstGeom>
          <a:solidFill>
            <a:srgbClr val="FFC000"/>
          </a:solidFill>
        </p:spPr>
        <p:txBody>
          <a:bodyPr wrap="square">
            <a:spAutoFit/>
          </a:bodyPr>
          <a:lstStyle/>
          <a:p>
            <a:r>
              <a:rPr lang="de-DE" sz="1800" b="1" dirty="0">
                <a:effectLst/>
                <a:latin typeface="Arial" panose="020B0604020202020204" pitchFamily="34" charset="0"/>
                <a:ea typeface="Calibri" panose="020F0502020204030204" pitchFamily="34" charset="0"/>
                <a:cs typeface="Times New Roman" panose="02020603050405020304" pitchFamily="18" charset="0"/>
              </a:rPr>
              <a:t>Model </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r>
              <a:rPr lang="de-DE" sz="2000" i="1" dirty="0">
                <a:effectLst/>
                <a:latin typeface="Arial" panose="020B0604020202020204" pitchFamily="34" charset="0"/>
                <a:ea typeface="Calibri" panose="020F0502020204030204" pitchFamily="34" charset="0"/>
                <a:cs typeface="Times New Roman" panose="02020603050405020304" pitchFamily="18" charset="0"/>
              </a:rPr>
              <a:t>f(x) = a x + b</a:t>
            </a:r>
            <a:endParaRPr lang="de-DE" i="1" dirty="0"/>
          </a:p>
        </p:txBody>
      </p:sp>
      <p:sp>
        <p:nvSpPr>
          <p:cNvPr id="46" name="Textfeld 45">
            <a:extLst>
              <a:ext uri="{FF2B5EF4-FFF2-40B4-BE49-F238E27FC236}">
                <a16:creationId xmlns:a16="http://schemas.microsoft.com/office/drawing/2014/main" id="{BD62DA4E-1281-4157-83A6-91737F172140}"/>
              </a:ext>
            </a:extLst>
          </p:cNvPr>
          <p:cNvSpPr txBox="1"/>
          <p:nvPr/>
        </p:nvSpPr>
        <p:spPr>
          <a:xfrm>
            <a:off x="7446422" y="6169200"/>
            <a:ext cx="2456619" cy="369332"/>
          </a:xfrm>
          <a:prstGeom prst="rect">
            <a:avLst/>
          </a:prstGeom>
          <a:noFill/>
        </p:spPr>
        <p:txBody>
          <a:bodyPr wrap="square">
            <a:spAutoFit/>
          </a:bodyPr>
          <a:lstStyle/>
          <a:p>
            <a:r>
              <a:rPr lang="de-DE" dirty="0"/>
              <a:t>Optimaler Wert von „a“</a:t>
            </a:r>
          </a:p>
        </p:txBody>
      </p:sp>
      <p:grpSp>
        <p:nvGrpSpPr>
          <p:cNvPr id="13" name="Gruppieren 12">
            <a:extLst>
              <a:ext uri="{FF2B5EF4-FFF2-40B4-BE49-F238E27FC236}">
                <a16:creationId xmlns:a16="http://schemas.microsoft.com/office/drawing/2014/main" id="{165813CD-7045-4C23-B10C-8167D6F3813C}"/>
              </a:ext>
            </a:extLst>
          </p:cNvPr>
          <p:cNvGrpSpPr/>
          <p:nvPr/>
        </p:nvGrpSpPr>
        <p:grpSpPr>
          <a:xfrm>
            <a:off x="4035713" y="4296737"/>
            <a:ext cx="2401675" cy="1967079"/>
            <a:chOff x="4035713" y="4296737"/>
            <a:chExt cx="2401675" cy="1967079"/>
          </a:xfrm>
        </p:grpSpPr>
        <p:sp>
          <p:nvSpPr>
            <p:cNvPr id="12" name="Rechteck 11">
              <a:extLst>
                <a:ext uri="{FF2B5EF4-FFF2-40B4-BE49-F238E27FC236}">
                  <a16:creationId xmlns:a16="http://schemas.microsoft.com/office/drawing/2014/main" id="{8BAFBF3D-C004-434C-9EEE-464B55533122}"/>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BB1ED524-4628-4837-A255-D12568FBBB59}"/>
                </a:ext>
              </a:extLst>
            </p:cNvPr>
            <p:cNvGrpSpPr/>
            <p:nvPr/>
          </p:nvGrpSpPr>
          <p:grpSpPr>
            <a:xfrm>
              <a:off x="4180606" y="4494244"/>
              <a:ext cx="2027102" cy="1572064"/>
              <a:chOff x="604131" y="3753059"/>
              <a:chExt cx="3788801" cy="2510757"/>
            </a:xfrm>
          </p:grpSpPr>
          <p:cxnSp>
            <p:nvCxnSpPr>
              <p:cNvPr id="25" name="Gerader Verbinder 24">
                <a:extLst>
                  <a:ext uri="{FF2B5EF4-FFF2-40B4-BE49-F238E27FC236}">
                    <a16:creationId xmlns:a16="http://schemas.microsoft.com/office/drawing/2014/main" id="{19EBC8CA-2E78-4D59-8A96-48B22E33E97F}"/>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uppieren 1">
                <a:extLst>
                  <a:ext uri="{FF2B5EF4-FFF2-40B4-BE49-F238E27FC236}">
                    <a16:creationId xmlns:a16="http://schemas.microsoft.com/office/drawing/2014/main" id="{95A4D04F-1FF0-4995-8890-9001BA29D85B}"/>
                  </a:ext>
                </a:extLst>
              </p:cNvPr>
              <p:cNvGrpSpPr/>
              <p:nvPr/>
            </p:nvGrpSpPr>
            <p:grpSpPr>
              <a:xfrm>
                <a:off x="604131" y="3778139"/>
                <a:ext cx="3472788" cy="2485677"/>
                <a:chOff x="612072" y="3786619"/>
                <a:chExt cx="3472788" cy="2485677"/>
              </a:xfrm>
            </p:grpSpPr>
            <p:cxnSp>
              <p:nvCxnSpPr>
                <p:cNvPr id="10" name="Gerader Verbinder 9">
                  <a:extLst>
                    <a:ext uri="{FF2B5EF4-FFF2-40B4-BE49-F238E27FC236}">
                      <a16:creationId xmlns:a16="http://schemas.microsoft.com/office/drawing/2014/main" id="{25ACD873-3749-4712-97A2-3C86DAF8855E}"/>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2C5036A-47F2-4F41-BAF3-90E6B5B2E9DB}"/>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E0EF4C3-B0CE-478A-90C9-23306C8025B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8385C693-A39D-4953-8059-EBAB1F95C995}"/>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297B379-642D-46CE-AB5A-74FA6A8BF009}"/>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12DAE52-CADE-46F9-BB21-A35BA9DD441D}"/>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CED0DE2-6059-48DE-8760-590EA090C35B}"/>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263FB4B2-5505-4633-A6A5-0407CF29D6CF}"/>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FFA72943-E9A3-4A11-826C-440D38DD2C62}"/>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45" name="Textfeld 44">
                  <a:extLst>
                    <a:ext uri="{FF2B5EF4-FFF2-40B4-BE49-F238E27FC236}">
                      <a16:creationId xmlns:a16="http://schemas.microsoft.com/office/drawing/2014/main" id="{5D12B165-DEF6-4466-BF67-A91F26073FD8}"/>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51" name="Flussdiagramm: Verbinder 50">
                <a:extLst>
                  <a:ext uri="{FF2B5EF4-FFF2-40B4-BE49-F238E27FC236}">
                    <a16:creationId xmlns:a16="http://schemas.microsoft.com/office/drawing/2014/main" id="{664B0540-F4F1-46F3-BE1F-FE5C6126B634}"/>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2" name="Gerader Verbinder 51">
                <a:extLst>
                  <a:ext uri="{FF2B5EF4-FFF2-40B4-BE49-F238E27FC236}">
                    <a16:creationId xmlns:a16="http://schemas.microsoft.com/office/drawing/2014/main" id="{AA5938A1-B95A-4326-8598-D2AE49D9370C}"/>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Flussdiagramm: Verbinder 54">
                <a:extLst>
                  <a:ext uri="{FF2B5EF4-FFF2-40B4-BE49-F238E27FC236}">
                    <a16:creationId xmlns:a16="http://schemas.microsoft.com/office/drawing/2014/main" id="{8B1F892B-3FC9-4960-89BA-1AD52E145205}"/>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6" name="Gerader Verbinder 55">
                <a:extLst>
                  <a:ext uri="{FF2B5EF4-FFF2-40B4-BE49-F238E27FC236}">
                    <a16:creationId xmlns:a16="http://schemas.microsoft.com/office/drawing/2014/main" id="{AD129DEB-91C9-4F53-9613-88EA93C87856}"/>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Flussdiagramm: Verbinder 57">
                <a:extLst>
                  <a:ext uri="{FF2B5EF4-FFF2-40B4-BE49-F238E27FC236}">
                    <a16:creationId xmlns:a16="http://schemas.microsoft.com/office/drawing/2014/main" id="{F2C9846D-A38C-435C-B8B2-E6C80244E085}"/>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r Verbinder 59">
                <a:extLst>
                  <a:ext uri="{FF2B5EF4-FFF2-40B4-BE49-F238E27FC236}">
                    <a16:creationId xmlns:a16="http://schemas.microsoft.com/office/drawing/2014/main" id="{CFDFA3BA-FBAD-420B-A3EC-DAB13860FA1E}"/>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33A6E409-028C-452C-9549-751363440857}"/>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Flussdiagramm: Verbinder 73">
                <a:extLst>
                  <a:ext uri="{FF2B5EF4-FFF2-40B4-BE49-F238E27FC236}">
                    <a16:creationId xmlns:a16="http://schemas.microsoft.com/office/drawing/2014/main" id="{71FBD866-ABF0-48FB-A012-ADD13A48D8FF}"/>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5" name="Gerader Verbinder 74">
                <a:extLst>
                  <a:ext uri="{FF2B5EF4-FFF2-40B4-BE49-F238E27FC236}">
                    <a16:creationId xmlns:a16="http://schemas.microsoft.com/office/drawing/2014/main" id="{AE8988B5-5CE8-48E2-82E4-F1F0949D6E9F}"/>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Flussdiagramm: Verbinder 76">
                <a:extLst>
                  <a:ext uri="{FF2B5EF4-FFF2-40B4-BE49-F238E27FC236}">
                    <a16:creationId xmlns:a16="http://schemas.microsoft.com/office/drawing/2014/main" id="{13567DC8-1EE6-42A5-BA5F-A4556FB2A2B8}"/>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8" name="Gerader Verbinder 77">
                <a:extLst>
                  <a:ext uri="{FF2B5EF4-FFF2-40B4-BE49-F238E27FC236}">
                    <a16:creationId xmlns:a16="http://schemas.microsoft.com/office/drawing/2014/main" id="{E9253FB2-B996-48F7-A851-DE23D7604BD2}"/>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Flussdiagramm: Verbinder 80">
                <a:extLst>
                  <a:ext uri="{FF2B5EF4-FFF2-40B4-BE49-F238E27FC236}">
                    <a16:creationId xmlns:a16="http://schemas.microsoft.com/office/drawing/2014/main" id="{DE854E15-5DEB-4D37-96BD-A7E867B01013}"/>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Flussdiagramm: Verbinder 81">
                <a:extLst>
                  <a:ext uri="{FF2B5EF4-FFF2-40B4-BE49-F238E27FC236}">
                    <a16:creationId xmlns:a16="http://schemas.microsoft.com/office/drawing/2014/main" id="{DF050B89-D129-4709-8514-AA72C7A6F34E}"/>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lussdiagramm: Verbinder 83">
                <a:extLst>
                  <a:ext uri="{FF2B5EF4-FFF2-40B4-BE49-F238E27FC236}">
                    <a16:creationId xmlns:a16="http://schemas.microsoft.com/office/drawing/2014/main" id="{8F42F5DF-06F9-404E-837E-C08A45AFC680}"/>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5" name="Gerader Verbinder 84">
                <a:extLst>
                  <a:ext uri="{FF2B5EF4-FFF2-40B4-BE49-F238E27FC236}">
                    <a16:creationId xmlns:a16="http://schemas.microsoft.com/office/drawing/2014/main" id="{28E2BE17-C6FC-4E7A-9FE6-BEC22999F82A}"/>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Flussdiagramm: Verbinder 86">
                <a:extLst>
                  <a:ext uri="{FF2B5EF4-FFF2-40B4-BE49-F238E27FC236}">
                    <a16:creationId xmlns:a16="http://schemas.microsoft.com/office/drawing/2014/main" id="{B3BA7490-F16A-4C38-8B86-648CC75BE426}"/>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35118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6" presetClass="entr" presetSubtype="16"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circle(in)">
                                      <p:cBhvr>
                                        <p:cTn id="9"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9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hteck 159">
            <a:extLst>
              <a:ext uri="{FF2B5EF4-FFF2-40B4-BE49-F238E27FC236}">
                <a16:creationId xmlns:a16="http://schemas.microsoft.com/office/drawing/2014/main" id="{5C46CA5C-9BDD-4BA3-ACA6-F68CA1E7F663}"/>
              </a:ext>
            </a:extLst>
          </p:cNvPr>
          <p:cNvSpPr/>
          <p:nvPr/>
        </p:nvSpPr>
        <p:spPr>
          <a:xfrm>
            <a:off x="0" y="1"/>
            <a:ext cx="12192000" cy="93153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0" b="1" dirty="0">
                <a:solidFill>
                  <a:srgbClr val="FFFF00"/>
                </a:solidFill>
              </a:rPr>
              <a:t>              </a:t>
            </a:r>
            <a:r>
              <a:rPr lang="de-DE" sz="4800" b="1" dirty="0">
                <a:solidFill>
                  <a:srgbClr val="FFFF00"/>
                </a:solidFill>
              </a:rPr>
              <a:t>Deep Learning </a:t>
            </a:r>
            <a:endParaRPr lang="de-DE" sz="6000" b="1" dirty="0">
              <a:solidFill>
                <a:srgbClr val="FFFF00"/>
              </a:solidFill>
            </a:endParaRPr>
          </a:p>
        </p:txBody>
      </p:sp>
      <p:sp>
        <p:nvSpPr>
          <p:cNvPr id="14" name="Flussdiagramm: Verbinder 13">
            <a:extLst>
              <a:ext uri="{FF2B5EF4-FFF2-40B4-BE49-F238E27FC236}">
                <a16:creationId xmlns:a16="http://schemas.microsoft.com/office/drawing/2014/main" id="{21368C4E-74EA-427A-922F-923BBA504CFF}"/>
              </a:ext>
            </a:extLst>
          </p:cNvPr>
          <p:cNvSpPr/>
          <p:nvPr/>
        </p:nvSpPr>
        <p:spPr>
          <a:xfrm>
            <a:off x="538107" y="1183600"/>
            <a:ext cx="5722229" cy="53613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9F41DC65-70C0-4E96-8A8E-688FFC57BDF1}"/>
              </a:ext>
            </a:extLst>
          </p:cNvPr>
          <p:cNvSpPr txBox="1"/>
          <p:nvPr/>
        </p:nvSpPr>
        <p:spPr>
          <a:xfrm>
            <a:off x="2242623" y="2120975"/>
            <a:ext cx="2345635" cy="369332"/>
          </a:xfrm>
          <a:prstGeom prst="rect">
            <a:avLst/>
          </a:prstGeom>
          <a:solidFill>
            <a:schemeClr val="accent6">
              <a:lumMod val="40000"/>
              <a:lumOff val="60000"/>
            </a:schemeClr>
          </a:solidFill>
        </p:spPr>
        <p:txBody>
          <a:bodyPr wrap="square">
            <a:spAutoFit/>
          </a:bodyPr>
          <a:lstStyle/>
          <a:p>
            <a:r>
              <a:rPr lang="de-DE" b="1" dirty="0"/>
              <a:t>Lineare Modelle </a:t>
            </a:r>
            <a:endParaRPr lang="de-DE" dirty="0"/>
          </a:p>
        </p:txBody>
      </p:sp>
      <p:sp>
        <p:nvSpPr>
          <p:cNvPr id="5" name="Textfeld 4">
            <a:extLst>
              <a:ext uri="{FF2B5EF4-FFF2-40B4-BE49-F238E27FC236}">
                <a16:creationId xmlns:a16="http://schemas.microsoft.com/office/drawing/2014/main" id="{B74489B3-8C01-4765-91D6-416A660EB56A}"/>
              </a:ext>
            </a:extLst>
          </p:cNvPr>
          <p:cNvSpPr txBox="1"/>
          <p:nvPr/>
        </p:nvSpPr>
        <p:spPr>
          <a:xfrm>
            <a:off x="4081670" y="2950553"/>
            <a:ext cx="1846858" cy="584775"/>
          </a:xfrm>
          <a:prstGeom prst="rect">
            <a:avLst/>
          </a:prstGeom>
          <a:solidFill>
            <a:schemeClr val="accent6">
              <a:lumMod val="40000"/>
              <a:lumOff val="60000"/>
            </a:schemeClr>
          </a:solidFill>
        </p:spPr>
        <p:txBody>
          <a:bodyPr wrap="square">
            <a:spAutoFit/>
          </a:bodyPr>
          <a:lstStyle/>
          <a:p>
            <a:r>
              <a:rPr lang="de-DE" sz="1600" b="1" i="0" dirty="0">
                <a:solidFill>
                  <a:srgbClr val="202124"/>
                </a:solidFill>
                <a:effectLst/>
                <a:latin typeface="arial" panose="020B0604020202020204" pitchFamily="34" charset="0"/>
              </a:rPr>
              <a:t>Entscheidungsbäume</a:t>
            </a:r>
            <a:endParaRPr lang="de-DE" sz="1600" b="1" dirty="0"/>
          </a:p>
        </p:txBody>
      </p:sp>
      <p:sp>
        <p:nvSpPr>
          <p:cNvPr id="7" name="Textfeld 6">
            <a:extLst>
              <a:ext uri="{FF2B5EF4-FFF2-40B4-BE49-F238E27FC236}">
                <a16:creationId xmlns:a16="http://schemas.microsoft.com/office/drawing/2014/main" id="{3B40A9A3-0824-47DC-82C0-F903FBA7B279}"/>
              </a:ext>
            </a:extLst>
          </p:cNvPr>
          <p:cNvSpPr txBox="1"/>
          <p:nvPr/>
        </p:nvSpPr>
        <p:spPr>
          <a:xfrm>
            <a:off x="748747" y="3013501"/>
            <a:ext cx="1746463" cy="584775"/>
          </a:xfrm>
          <a:prstGeom prst="rect">
            <a:avLst/>
          </a:prstGeom>
          <a:solidFill>
            <a:schemeClr val="accent6">
              <a:lumMod val="40000"/>
              <a:lumOff val="60000"/>
            </a:schemeClr>
          </a:solidFill>
        </p:spPr>
        <p:txBody>
          <a:bodyPr wrap="square">
            <a:spAutoFit/>
          </a:bodyPr>
          <a:lstStyle/>
          <a:p>
            <a:r>
              <a:rPr lang="de-DE" sz="1600" b="1" i="0" dirty="0">
                <a:solidFill>
                  <a:srgbClr val="202124"/>
                </a:solidFill>
                <a:effectLst/>
                <a:latin typeface="Google Sans"/>
              </a:rPr>
              <a:t>Support Vector Machine</a:t>
            </a:r>
            <a:endParaRPr lang="de-DE" sz="1600" dirty="0"/>
          </a:p>
        </p:txBody>
      </p:sp>
      <p:sp>
        <p:nvSpPr>
          <p:cNvPr id="9" name="Textfeld 8">
            <a:extLst>
              <a:ext uri="{FF2B5EF4-FFF2-40B4-BE49-F238E27FC236}">
                <a16:creationId xmlns:a16="http://schemas.microsoft.com/office/drawing/2014/main" id="{2832644B-6EFD-47F0-A884-23986A45F063}"/>
              </a:ext>
            </a:extLst>
          </p:cNvPr>
          <p:cNvSpPr txBox="1"/>
          <p:nvPr/>
        </p:nvSpPr>
        <p:spPr>
          <a:xfrm>
            <a:off x="2336679" y="2610539"/>
            <a:ext cx="2181826" cy="369332"/>
          </a:xfrm>
          <a:prstGeom prst="rect">
            <a:avLst/>
          </a:prstGeom>
          <a:noFill/>
        </p:spPr>
        <p:txBody>
          <a:bodyPr wrap="square">
            <a:spAutoFit/>
          </a:bodyPr>
          <a:lstStyle/>
          <a:p>
            <a:r>
              <a:rPr lang="de-DE" i="1" dirty="0">
                <a:solidFill>
                  <a:schemeClr val="bg1"/>
                </a:solidFill>
              </a:rPr>
              <a:t>Gradienten abstieg</a:t>
            </a:r>
          </a:p>
        </p:txBody>
      </p:sp>
      <p:sp>
        <p:nvSpPr>
          <p:cNvPr id="11" name="Textfeld 10">
            <a:extLst>
              <a:ext uri="{FF2B5EF4-FFF2-40B4-BE49-F238E27FC236}">
                <a16:creationId xmlns:a16="http://schemas.microsoft.com/office/drawing/2014/main" id="{774CFF3F-94EA-43EA-823C-7FFC4B99AEC1}"/>
              </a:ext>
            </a:extLst>
          </p:cNvPr>
          <p:cNvSpPr txBox="1"/>
          <p:nvPr/>
        </p:nvSpPr>
        <p:spPr>
          <a:xfrm>
            <a:off x="4091954" y="3632243"/>
            <a:ext cx="1900996" cy="369332"/>
          </a:xfrm>
          <a:prstGeom prst="rect">
            <a:avLst/>
          </a:prstGeom>
          <a:noFill/>
        </p:spPr>
        <p:txBody>
          <a:bodyPr wrap="square">
            <a:spAutoFit/>
          </a:bodyPr>
          <a:lstStyle/>
          <a:p>
            <a:r>
              <a:rPr lang="de-DE" i="1" dirty="0">
                <a:solidFill>
                  <a:schemeClr val="bg1"/>
                </a:solidFill>
              </a:rPr>
              <a:t>CART-Algorithmus</a:t>
            </a:r>
          </a:p>
        </p:txBody>
      </p:sp>
      <p:sp>
        <p:nvSpPr>
          <p:cNvPr id="13" name="Textfeld 12">
            <a:extLst>
              <a:ext uri="{FF2B5EF4-FFF2-40B4-BE49-F238E27FC236}">
                <a16:creationId xmlns:a16="http://schemas.microsoft.com/office/drawing/2014/main" id="{7DFB360D-5C29-417D-B8AD-2BF211FAF0BA}"/>
              </a:ext>
            </a:extLst>
          </p:cNvPr>
          <p:cNvSpPr txBox="1"/>
          <p:nvPr/>
        </p:nvSpPr>
        <p:spPr>
          <a:xfrm>
            <a:off x="748747" y="3830526"/>
            <a:ext cx="1816855" cy="646331"/>
          </a:xfrm>
          <a:prstGeom prst="rect">
            <a:avLst/>
          </a:prstGeom>
          <a:noFill/>
        </p:spPr>
        <p:txBody>
          <a:bodyPr wrap="square">
            <a:spAutoFit/>
          </a:bodyPr>
          <a:lstStyle/>
          <a:p>
            <a:r>
              <a:rPr lang="de-DE" i="1" dirty="0">
                <a:solidFill>
                  <a:schemeClr val="bg1"/>
                </a:solidFill>
              </a:rPr>
              <a:t>Maximale Gewinnspannen</a:t>
            </a:r>
          </a:p>
        </p:txBody>
      </p:sp>
      <p:sp>
        <p:nvSpPr>
          <p:cNvPr id="16" name="Textfeld 15">
            <a:extLst>
              <a:ext uri="{FF2B5EF4-FFF2-40B4-BE49-F238E27FC236}">
                <a16:creationId xmlns:a16="http://schemas.microsoft.com/office/drawing/2014/main" id="{31EF5D01-6132-4C30-BB00-67EEF8951A6A}"/>
              </a:ext>
            </a:extLst>
          </p:cNvPr>
          <p:cNvSpPr txBox="1"/>
          <p:nvPr/>
        </p:nvSpPr>
        <p:spPr>
          <a:xfrm>
            <a:off x="2226365" y="1429393"/>
            <a:ext cx="2816087" cy="461665"/>
          </a:xfrm>
          <a:prstGeom prst="rect">
            <a:avLst/>
          </a:prstGeom>
          <a:noFill/>
        </p:spPr>
        <p:txBody>
          <a:bodyPr wrap="square">
            <a:spAutoFit/>
          </a:bodyPr>
          <a:lstStyle/>
          <a:p>
            <a:r>
              <a:rPr lang="de-DE" sz="2400" b="1" i="0" u="sng" dirty="0">
                <a:solidFill>
                  <a:schemeClr val="bg1"/>
                </a:solidFill>
                <a:effectLst/>
                <a:latin typeface="Arial" panose="020B0604020202020204" pitchFamily="34" charset="0"/>
                <a:cs typeface="Arial" panose="020B0604020202020204" pitchFamily="34" charset="0"/>
              </a:rPr>
              <a:t>Machine Learning</a:t>
            </a:r>
            <a:endParaRPr lang="de-DE" sz="2400" u="sng" dirty="0">
              <a:solidFill>
                <a:schemeClr val="bg1"/>
              </a:solidFill>
            </a:endParaRPr>
          </a:p>
        </p:txBody>
      </p:sp>
      <p:grpSp>
        <p:nvGrpSpPr>
          <p:cNvPr id="26" name="Gruppieren 25">
            <a:extLst>
              <a:ext uri="{FF2B5EF4-FFF2-40B4-BE49-F238E27FC236}">
                <a16:creationId xmlns:a16="http://schemas.microsoft.com/office/drawing/2014/main" id="{14BC9999-A3E9-4206-B584-A66F290C12F6}"/>
              </a:ext>
            </a:extLst>
          </p:cNvPr>
          <p:cNvGrpSpPr/>
          <p:nvPr/>
        </p:nvGrpSpPr>
        <p:grpSpPr>
          <a:xfrm>
            <a:off x="2787702" y="4022015"/>
            <a:ext cx="2313992" cy="2393302"/>
            <a:chOff x="8050555" y="3013501"/>
            <a:chExt cx="2313992" cy="2393302"/>
          </a:xfrm>
        </p:grpSpPr>
        <p:sp>
          <p:nvSpPr>
            <p:cNvPr id="23" name="Flussdiagramm: Verbinder 22">
              <a:extLst>
                <a:ext uri="{FF2B5EF4-FFF2-40B4-BE49-F238E27FC236}">
                  <a16:creationId xmlns:a16="http://schemas.microsoft.com/office/drawing/2014/main" id="{B89CAB1F-3DCB-4C50-8B17-1F76E4BFFA09}"/>
                </a:ext>
              </a:extLst>
            </p:cNvPr>
            <p:cNvSpPr/>
            <p:nvPr/>
          </p:nvSpPr>
          <p:spPr>
            <a:xfrm>
              <a:off x="8050555" y="3013501"/>
              <a:ext cx="2313992" cy="2393302"/>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79ADA09E-D9A0-4628-9109-850A975196C0}"/>
                </a:ext>
              </a:extLst>
            </p:cNvPr>
            <p:cNvSpPr txBox="1"/>
            <p:nvPr/>
          </p:nvSpPr>
          <p:spPr>
            <a:xfrm>
              <a:off x="8356115" y="3407636"/>
              <a:ext cx="1868455" cy="400110"/>
            </a:xfrm>
            <a:prstGeom prst="rect">
              <a:avLst/>
            </a:prstGeom>
            <a:noFill/>
          </p:spPr>
          <p:txBody>
            <a:bodyPr wrap="square">
              <a:spAutoFit/>
            </a:bodyPr>
            <a:lstStyle/>
            <a:p>
              <a:r>
                <a:rPr lang="de-DE" sz="2000" b="1" dirty="0">
                  <a:solidFill>
                    <a:srgbClr val="FFFF00"/>
                  </a:solidFill>
                </a:rPr>
                <a:t>Deep Learning </a:t>
              </a:r>
            </a:p>
          </p:txBody>
        </p:sp>
        <p:sp>
          <p:nvSpPr>
            <p:cNvPr id="25" name="Textfeld 24">
              <a:extLst>
                <a:ext uri="{FF2B5EF4-FFF2-40B4-BE49-F238E27FC236}">
                  <a16:creationId xmlns:a16="http://schemas.microsoft.com/office/drawing/2014/main" id="{CD28AC4E-2E63-48EE-8029-060CF6816B50}"/>
                </a:ext>
              </a:extLst>
            </p:cNvPr>
            <p:cNvSpPr txBox="1"/>
            <p:nvPr/>
          </p:nvSpPr>
          <p:spPr>
            <a:xfrm>
              <a:off x="8527960" y="4051531"/>
              <a:ext cx="1542409" cy="923330"/>
            </a:xfrm>
            <a:prstGeom prst="rect">
              <a:avLst/>
            </a:prstGeom>
            <a:noFill/>
          </p:spPr>
          <p:txBody>
            <a:bodyPr wrap="square">
              <a:spAutoFit/>
            </a:bodyPr>
            <a:lstStyle/>
            <a:p>
              <a:pPr algn="ctr"/>
              <a:r>
                <a:rPr lang="de-DE" dirty="0">
                  <a:solidFill>
                    <a:schemeClr val="bg1"/>
                  </a:solidFill>
                </a:rPr>
                <a:t>Künstliche Neuronale Netze (KNN)</a:t>
              </a:r>
            </a:p>
          </p:txBody>
        </p:sp>
      </p:grpSp>
      <p:sp>
        <p:nvSpPr>
          <p:cNvPr id="28" name="Textfeld 27">
            <a:extLst>
              <a:ext uri="{FF2B5EF4-FFF2-40B4-BE49-F238E27FC236}">
                <a16:creationId xmlns:a16="http://schemas.microsoft.com/office/drawing/2014/main" id="{2C385BF3-7022-4C53-9D83-73BFADE64E35}"/>
              </a:ext>
            </a:extLst>
          </p:cNvPr>
          <p:cNvSpPr txBox="1"/>
          <p:nvPr/>
        </p:nvSpPr>
        <p:spPr>
          <a:xfrm>
            <a:off x="7817179" y="312506"/>
            <a:ext cx="2955236" cy="1200329"/>
          </a:xfrm>
          <a:prstGeom prst="rect">
            <a:avLst/>
          </a:prstGeom>
          <a:solidFill>
            <a:srgbClr val="002060"/>
          </a:solidFill>
          <a:ln>
            <a:solidFill>
              <a:schemeClr val="accent1">
                <a:lumMod val="60000"/>
                <a:lumOff val="40000"/>
              </a:schemeClr>
            </a:solidFill>
          </a:ln>
        </p:spPr>
        <p:txBody>
          <a:bodyPr wrap="square">
            <a:spAutoFit/>
          </a:bodyPr>
          <a:lstStyle/>
          <a:p>
            <a:pPr marL="285750" indent="-285750">
              <a:buFont typeface="Wingdings" panose="05000000000000000000" pitchFamily="2" charset="2"/>
              <a:buChar char="§"/>
            </a:pPr>
            <a:r>
              <a:rPr lang="de-DE" dirty="0">
                <a:solidFill>
                  <a:srgbClr val="00B0F0"/>
                </a:solidFill>
              </a:rPr>
              <a:t>Daten</a:t>
            </a:r>
          </a:p>
          <a:p>
            <a:pPr marL="285750" indent="-285750">
              <a:buFont typeface="Wingdings" panose="05000000000000000000" pitchFamily="2" charset="2"/>
              <a:buChar char="§"/>
            </a:pPr>
            <a:r>
              <a:rPr lang="de-DE" dirty="0">
                <a:solidFill>
                  <a:srgbClr val="00B0F0"/>
                </a:solidFill>
              </a:rPr>
              <a:t>Modell</a:t>
            </a:r>
          </a:p>
          <a:p>
            <a:pPr marL="285750" indent="-285750">
              <a:buFont typeface="Wingdings" panose="05000000000000000000" pitchFamily="2" charset="2"/>
              <a:buChar char="§"/>
            </a:pPr>
            <a:r>
              <a:rPr lang="de-DE" dirty="0">
                <a:solidFill>
                  <a:srgbClr val="00B0F0"/>
                </a:solidFill>
              </a:rPr>
              <a:t>Optimierungsalgorithmus</a:t>
            </a:r>
          </a:p>
          <a:p>
            <a:pPr marL="285750" indent="-285750">
              <a:buFont typeface="Wingdings" panose="05000000000000000000" pitchFamily="2" charset="2"/>
              <a:buChar char="§"/>
            </a:pPr>
            <a:r>
              <a:rPr lang="de-DE" dirty="0">
                <a:solidFill>
                  <a:srgbClr val="00B0F0"/>
                </a:solidFill>
              </a:rPr>
              <a:t>Fehlerminimierung</a:t>
            </a:r>
          </a:p>
        </p:txBody>
      </p:sp>
      <p:grpSp>
        <p:nvGrpSpPr>
          <p:cNvPr id="37" name="Gruppieren 36">
            <a:extLst>
              <a:ext uri="{FF2B5EF4-FFF2-40B4-BE49-F238E27FC236}">
                <a16:creationId xmlns:a16="http://schemas.microsoft.com/office/drawing/2014/main" id="{1BC3B45B-62B8-4B45-AEE4-894E2750008E}"/>
              </a:ext>
            </a:extLst>
          </p:cNvPr>
          <p:cNvGrpSpPr/>
          <p:nvPr/>
        </p:nvGrpSpPr>
        <p:grpSpPr>
          <a:xfrm>
            <a:off x="5042452" y="1073092"/>
            <a:ext cx="2774727" cy="3570194"/>
            <a:chOff x="5042452" y="1073092"/>
            <a:chExt cx="2774727" cy="3570194"/>
          </a:xfrm>
        </p:grpSpPr>
        <p:cxnSp>
          <p:nvCxnSpPr>
            <p:cNvPr id="30" name="Gerader Verbinder 29">
              <a:extLst>
                <a:ext uri="{FF2B5EF4-FFF2-40B4-BE49-F238E27FC236}">
                  <a16:creationId xmlns:a16="http://schemas.microsoft.com/office/drawing/2014/main" id="{E88B4B46-D720-4AC3-BE50-296B3E06E14A}"/>
                </a:ext>
              </a:extLst>
            </p:cNvPr>
            <p:cNvCxnSpPr>
              <a:cxnSpLocks/>
            </p:cNvCxnSpPr>
            <p:nvPr/>
          </p:nvCxnSpPr>
          <p:spPr>
            <a:xfrm>
              <a:off x="5042452" y="4634722"/>
              <a:ext cx="2293296" cy="8564"/>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03D97C7F-3416-40D0-BA81-789C38847FD3}"/>
                </a:ext>
              </a:extLst>
            </p:cNvPr>
            <p:cNvCxnSpPr>
              <a:cxnSpLocks/>
            </p:cNvCxnSpPr>
            <p:nvPr/>
          </p:nvCxnSpPr>
          <p:spPr>
            <a:xfrm flipV="1">
              <a:off x="7335748" y="1073092"/>
              <a:ext cx="0" cy="3543113"/>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D2E1783C-7F91-4637-85FE-2E30FC1084FC}"/>
                </a:ext>
              </a:extLst>
            </p:cNvPr>
            <p:cNvCxnSpPr>
              <a:cxnSpLocks/>
            </p:cNvCxnSpPr>
            <p:nvPr/>
          </p:nvCxnSpPr>
          <p:spPr>
            <a:xfrm>
              <a:off x="7335748" y="1073092"/>
              <a:ext cx="481431" cy="0"/>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feld 50">
            <a:extLst>
              <a:ext uri="{FF2B5EF4-FFF2-40B4-BE49-F238E27FC236}">
                <a16:creationId xmlns:a16="http://schemas.microsoft.com/office/drawing/2014/main" id="{BF348C94-AACC-4045-A8E4-B080FD79D8B4}"/>
              </a:ext>
            </a:extLst>
          </p:cNvPr>
          <p:cNvSpPr txBox="1"/>
          <p:nvPr/>
        </p:nvSpPr>
        <p:spPr>
          <a:xfrm>
            <a:off x="8596245" y="1984982"/>
            <a:ext cx="2394582" cy="400110"/>
          </a:xfrm>
          <a:prstGeom prst="rect">
            <a:avLst/>
          </a:prstGeom>
          <a:noFill/>
        </p:spPr>
        <p:txBody>
          <a:bodyPr wrap="square">
            <a:spAutoFit/>
          </a:bodyPr>
          <a:lstStyle/>
          <a:p>
            <a:r>
              <a:rPr lang="de-DE" sz="1800" b="1" dirty="0">
                <a:effectLst/>
                <a:latin typeface="Arial" panose="020B0604020202020204" pitchFamily="34" charset="0"/>
                <a:ea typeface="Calibri" panose="020F0502020204030204" pitchFamily="34" charset="0"/>
                <a:cs typeface="Times New Roman" panose="02020603050405020304" pitchFamily="18" charset="0"/>
              </a:rPr>
              <a:t>Model </a:t>
            </a:r>
            <a:r>
              <a:rPr lang="de-DE" sz="1800" dirty="0">
                <a:effectLst/>
                <a:latin typeface="Arial" panose="020B0604020202020204" pitchFamily="34" charset="0"/>
                <a:ea typeface="Calibri" panose="020F0502020204030204" pitchFamily="34" charset="0"/>
                <a:cs typeface="Times New Roman" panose="02020603050405020304" pitchFamily="18" charset="0"/>
              </a:rPr>
              <a:t>:</a:t>
            </a:r>
            <a:r>
              <a:rPr lang="de-DE" sz="2000" i="1" dirty="0">
                <a:effectLst/>
                <a:latin typeface="Arial" panose="020B0604020202020204" pitchFamily="34" charset="0"/>
                <a:ea typeface="Calibri" panose="020F0502020204030204" pitchFamily="34" charset="0"/>
                <a:cs typeface="Times New Roman" panose="02020603050405020304" pitchFamily="18" charset="0"/>
              </a:rPr>
              <a:t>f(x) = a x + b</a:t>
            </a:r>
            <a:endParaRPr lang="de-DE" i="1" dirty="0"/>
          </a:p>
        </p:txBody>
      </p:sp>
      <p:grpSp>
        <p:nvGrpSpPr>
          <p:cNvPr id="63" name="Gruppieren 62">
            <a:extLst>
              <a:ext uri="{FF2B5EF4-FFF2-40B4-BE49-F238E27FC236}">
                <a16:creationId xmlns:a16="http://schemas.microsoft.com/office/drawing/2014/main" id="{A572851B-5A57-4940-82B7-1259927FAA2B}"/>
              </a:ext>
            </a:extLst>
          </p:cNvPr>
          <p:cNvGrpSpPr/>
          <p:nvPr/>
        </p:nvGrpSpPr>
        <p:grpSpPr>
          <a:xfrm>
            <a:off x="10009592" y="2019553"/>
            <a:ext cx="560777" cy="327708"/>
            <a:chOff x="7960536" y="5005586"/>
            <a:chExt cx="560777" cy="327708"/>
          </a:xfrm>
        </p:grpSpPr>
        <p:cxnSp>
          <p:nvCxnSpPr>
            <p:cNvPr id="53" name="Gerader Verbinder 52">
              <a:extLst>
                <a:ext uri="{FF2B5EF4-FFF2-40B4-BE49-F238E27FC236}">
                  <a16:creationId xmlns:a16="http://schemas.microsoft.com/office/drawing/2014/main" id="{CC1830CC-AE6F-4533-BF8D-8B79D3073BCC}"/>
                </a:ext>
              </a:extLst>
            </p:cNvPr>
            <p:cNvCxnSpPr>
              <a:cxnSpLocks/>
            </p:cNvCxnSpPr>
            <p:nvPr/>
          </p:nvCxnSpPr>
          <p:spPr>
            <a:xfrm flipH="1">
              <a:off x="7960536" y="5005586"/>
              <a:ext cx="456452" cy="32770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268C08BA-536D-44CF-9EB5-6BB62FECC507}"/>
                </a:ext>
              </a:extLst>
            </p:cNvPr>
            <p:cNvCxnSpPr>
              <a:cxnSpLocks/>
            </p:cNvCxnSpPr>
            <p:nvPr/>
          </p:nvCxnSpPr>
          <p:spPr>
            <a:xfrm>
              <a:off x="7960537" y="5050525"/>
              <a:ext cx="560776" cy="282769"/>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a:extLst>
              <a:ext uri="{FF2B5EF4-FFF2-40B4-BE49-F238E27FC236}">
                <a16:creationId xmlns:a16="http://schemas.microsoft.com/office/drawing/2014/main" id="{3B4F49D5-BFBA-4CC3-A3B9-CCD65BF83CBD}"/>
              </a:ext>
            </a:extLst>
          </p:cNvPr>
          <p:cNvGrpSpPr/>
          <p:nvPr/>
        </p:nvGrpSpPr>
        <p:grpSpPr>
          <a:xfrm>
            <a:off x="7455159" y="4879464"/>
            <a:ext cx="3704908" cy="1457574"/>
            <a:chOff x="4944294" y="3016300"/>
            <a:chExt cx="4556219" cy="2725481"/>
          </a:xfrm>
        </p:grpSpPr>
        <p:sp>
          <p:nvSpPr>
            <p:cNvPr id="108" name="Flussdiagramm: Verbinder 107">
              <a:extLst>
                <a:ext uri="{FF2B5EF4-FFF2-40B4-BE49-F238E27FC236}">
                  <a16:creationId xmlns:a16="http://schemas.microsoft.com/office/drawing/2014/main" id="{5051BEC6-7730-4774-9C10-EFF09856F350}"/>
                </a:ext>
              </a:extLst>
            </p:cNvPr>
            <p:cNvSpPr/>
            <p:nvPr/>
          </p:nvSpPr>
          <p:spPr>
            <a:xfrm>
              <a:off x="4995756" y="436852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lussdiagramm: Verbinder 108">
              <a:extLst>
                <a:ext uri="{FF2B5EF4-FFF2-40B4-BE49-F238E27FC236}">
                  <a16:creationId xmlns:a16="http://schemas.microsoft.com/office/drawing/2014/main" id="{1C627360-1D9D-4FA1-A194-BADFCA3A72D1}"/>
                </a:ext>
              </a:extLst>
            </p:cNvPr>
            <p:cNvSpPr/>
            <p:nvPr/>
          </p:nvSpPr>
          <p:spPr>
            <a:xfrm>
              <a:off x="5096862" y="5106578"/>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Flussdiagramm: Verbinder 109">
              <a:extLst>
                <a:ext uri="{FF2B5EF4-FFF2-40B4-BE49-F238E27FC236}">
                  <a16:creationId xmlns:a16="http://schemas.microsoft.com/office/drawing/2014/main" id="{8F0C45F2-C20A-49CB-A69B-A83FD205FC6C}"/>
                </a:ext>
              </a:extLst>
            </p:cNvPr>
            <p:cNvSpPr/>
            <p:nvPr/>
          </p:nvSpPr>
          <p:spPr>
            <a:xfrm>
              <a:off x="4944294" y="362978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Flussdiagramm: Verbinder 110">
              <a:extLst>
                <a:ext uri="{FF2B5EF4-FFF2-40B4-BE49-F238E27FC236}">
                  <a16:creationId xmlns:a16="http://schemas.microsoft.com/office/drawing/2014/main" id="{29354D5E-A7ED-4496-ABDD-23CE1556CB95}"/>
                </a:ext>
              </a:extLst>
            </p:cNvPr>
            <p:cNvSpPr/>
            <p:nvPr/>
          </p:nvSpPr>
          <p:spPr>
            <a:xfrm>
              <a:off x="7564296" y="44085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lussdiagramm: Verbinder 111">
              <a:extLst>
                <a:ext uri="{FF2B5EF4-FFF2-40B4-BE49-F238E27FC236}">
                  <a16:creationId xmlns:a16="http://schemas.microsoft.com/office/drawing/2014/main" id="{6BDB3FBE-8E91-44BB-A9DE-E604F5B52191}"/>
                </a:ext>
              </a:extLst>
            </p:cNvPr>
            <p:cNvSpPr/>
            <p:nvPr/>
          </p:nvSpPr>
          <p:spPr>
            <a:xfrm>
              <a:off x="7648212" y="5337335"/>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Flussdiagramm: Verbinder 112">
              <a:extLst>
                <a:ext uri="{FF2B5EF4-FFF2-40B4-BE49-F238E27FC236}">
                  <a16:creationId xmlns:a16="http://schemas.microsoft.com/office/drawing/2014/main" id="{FB21A491-6AC7-4251-B1AF-87F202368675}"/>
                </a:ext>
              </a:extLst>
            </p:cNvPr>
            <p:cNvSpPr/>
            <p:nvPr/>
          </p:nvSpPr>
          <p:spPr>
            <a:xfrm>
              <a:off x="7554247" y="3585826"/>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Flussdiagramm: Verbinder 113">
              <a:extLst>
                <a:ext uri="{FF2B5EF4-FFF2-40B4-BE49-F238E27FC236}">
                  <a16:creationId xmlns:a16="http://schemas.microsoft.com/office/drawing/2014/main" id="{8A6DA6BC-99B9-4F27-88EE-223369CF936F}"/>
                </a:ext>
              </a:extLst>
            </p:cNvPr>
            <p:cNvSpPr/>
            <p:nvPr/>
          </p:nvSpPr>
          <p:spPr>
            <a:xfrm>
              <a:off x="7596159" y="301630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Flussdiagramm: Verbinder 114">
              <a:extLst>
                <a:ext uri="{FF2B5EF4-FFF2-40B4-BE49-F238E27FC236}">
                  <a16:creationId xmlns:a16="http://schemas.microsoft.com/office/drawing/2014/main" id="{5911D3C9-3104-46DB-AA96-B9B80117C152}"/>
                </a:ext>
              </a:extLst>
            </p:cNvPr>
            <p:cNvSpPr/>
            <p:nvPr/>
          </p:nvSpPr>
          <p:spPr>
            <a:xfrm>
              <a:off x="9128670" y="4118209"/>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Flussdiagramm: Verbinder 115">
              <a:extLst>
                <a:ext uri="{FF2B5EF4-FFF2-40B4-BE49-F238E27FC236}">
                  <a16:creationId xmlns:a16="http://schemas.microsoft.com/office/drawing/2014/main" id="{79AE12CC-0BA7-490A-AF76-D2B2217ED9D6}"/>
                </a:ext>
              </a:extLst>
            </p:cNvPr>
            <p:cNvSpPr/>
            <p:nvPr/>
          </p:nvSpPr>
          <p:spPr>
            <a:xfrm>
              <a:off x="9158869" y="4964933"/>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Flussdiagramm: Verbinder 116">
              <a:extLst>
                <a:ext uri="{FF2B5EF4-FFF2-40B4-BE49-F238E27FC236}">
                  <a16:creationId xmlns:a16="http://schemas.microsoft.com/office/drawing/2014/main" id="{48C9C273-C12B-4BB2-8588-EFDD1D16F348}"/>
                </a:ext>
              </a:extLst>
            </p:cNvPr>
            <p:cNvSpPr/>
            <p:nvPr/>
          </p:nvSpPr>
          <p:spPr>
            <a:xfrm>
              <a:off x="9135364" y="3420746"/>
              <a:ext cx="341644" cy="40444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Flussdiagramm: Verbinder 117">
              <a:extLst>
                <a:ext uri="{FF2B5EF4-FFF2-40B4-BE49-F238E27FC236}">
                  <a16:creationId xmlns:a16="http://schemas.microsoft.com/office/drawing/2014/main" id="{ACE103F0-4E5E-4638-BC10-C98F39434236}"/>
                </a:ext>
              </a:extLst>
            </p:cNvPr>
            <p:cNvSpPr/>
            <p:nvPr/>
          </p:nvSpPr>
          <p:spPr>
            <a:xfrm>
              <a:off x="6157790" y="4536472"/>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Flussdiagramm: Verbinder 118">
              <a:extLst>
                <a:ext uri="{FF2B5EF4-FFF2-40B4-BE49-F238E27FC236}">
                  <a16:creationId xmlns:a16="http://schemas.microsoft.com/office/drawing/2014/main" id="{76124BCF-C2A2-4D66-AF2A-5E0A8AC86DCE}"/>
                </a:ext>
              </a:extLst>
            </p:cNvPr>
            <p:cNvSpPr/>
            <p:nvPr/>
          </p:nvSpPr>
          <p:spPr>
            <a:xfrm>
              <a:off x="6167839" y="5219760"/>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lussdiagramm: Verbinder 119">
              <a:extLst>
                <a:ext uri="{FF2B5EF4-FFF2-40B4-BE49-F238E27FC236}">
                  <a16:creationId xmlns:a16="http://schemas.microsoft.com/office/drawing/2014/main" id="{AB50CEC0-3A36-406D-8914-6BF0E4447BE2}"/>
                </a:ext>
              </a:extLst>
            </p:cNvPr>
            <p:cNvSpPr/>
            <p:nvPr/>
          </p:nvSpPr>
          <p:spPr>
            <a:xfrm>
              <a:off x="6147741" y="3713763"/>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Flussdiagramm: Verbinder 120">
              <a:extLst>
                <a:ext uri="{FF2B5EF4-FFF2-40B4-BE49-F238E27FC236}">
                  <a16:creationId xmlns:a16="http://schemas.microsoft.com/office/drawing/2014/main" id="{2F5DDBBC-41A1-4C6E-BADB-EF1B97E1D141}"/>
                </a:ext>
              </a:extLst>
            </p:cNvPr>
            <p:cNvSpPr/>
            <p:nvPr/>
          </p:nvSpPr>
          <p:spPr>
            <a:xfrm>
              <a:off x="6137165" y="3093277"/>
              <a:ext cx="341644" cy="404446"/>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2" name="Gerade Verbindung mit Pfeil 121">
              <a:extLst>
                <a:ext uri="{FF2B5EF4-FFF2-40B4-BE49-F238E27FC236}">
                  <a16:creationId xmlns:a16="http://schemas.microsoft.com/office/drawing/2014/main" id="{2D6CE0D4-DE89-4E4B-AFF5-184ACD8CB28F}"/>
                </a:ext>
              </a:extLst>
            </p:cNvPr>
            <p:cNvCxnSpPr>
              <a:cxnSpLocks/>
              <a:stCxn id="112" idx="7"/>
              <a:endCxn id="115" idx="3"/>
            </p:cNvCxnSpPr>
            <p:nvPr/>
          </p:nvCxnSpPr>
          <p:spPr>
            <a:xfrm flipV="1">
              <a:off x="7939823" y="4463425"/>
              <a:ext cx="1238880" cy="9331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Gerade Verbindung mit Pfeil 122">
              <a:extLst>
                <a:ext uri="{FF2B5EF4-FFF2-40B4-BE49-F238E27FC236}">
                  <a16:creationId xmlns:a16="http://schemas.microsoft.com/office/drawing/2014/main" id="{22ABC3A2-64AC-4743-89BA-31E92A81B993}"/>
                </a:ext>
              </a:extLst>
            </p:cNvPr>
            <p:cNvCxnSpPr>
              <a:cxnSpLocks/>
              <a:stCxn id="112" idx="7"/>
              <a:endCxn id="116" idx="2"/>
            </p:cNvCxnSpPr>
            <p:nvPr/>
          </p:nvCxnSpPr>
          <p:spPr>
            <a:xfrm flipV="1">
              <a:off x="7939823" y="5167156"/>
              <a:ext cx="1219046" cy="2294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407487D2-093D-4A83-AA81-F85F7D24F75B}"/>
                </a:ext>
              </a:extLst>
            </p:cNvPr>
            <p:cNvCxnSpPr>
              <a:cxnSpLocks/>
              <a:stCxn id="118" idx="6"/>
            </p:cNvCxnSpPr>
            <p:nvPr/>
          </p:nvCxnSpPr>
          <p:spPr>
            <a:xfrm flipV="1">
              <a:off x="6499434" y="4665867"/>
              <a:ext cx="1087532" cy="7282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6307A2CA-A69E-4FC0-A020-3448A30EC11B}"/>
                </a:ext>
              </a:extLst>
            </p:cNvPr>
            <p:cNvCxnSpPr>
              <a:cxnSpLocks/>
              <a:stCxn id="120" idx="6"/>
              <a:endCxn id="114" idx="2"/>
            </p:cNvCxnSpPr>
            <p:nvPr/>
          </p:nvCxnSpPr>
          <p:spPr>
            <a:xfrm flipV="1">
              <a:off x="6489385" y="3218523"/>
              <a:ext cx="1106774" cy="6974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Gruppieren 125">
              <a:extLst>
                <a:ext uri="{FF2B5EF4-FFF2-40B4-BE49-F238E27FC236}">
                  <a16:creationId xmlns:a16="http://schemas.microsoft.com/office/drawing/2014/main" id="{03BEEB2A-4330-4A25-8265-36600BCA0C46}"/>
                </a:ext>
              </a:extLst>
            </p:cNvPr>
            <p:cNvGrpSpPr/>
            <p:nvPr/>
          </p:nvGrpSpPr>
          <p:grpSpPr>
            <a:xfrm>
              <a:off x="5250955" y="3295500"/>
              <a:ext cx="966917" cy="2126483"/>
              <a:chOff x="5250955" y="3295500"/>
              <a:chExt cx="966917" cy="2126483"/>
            </a:xfrm>
          </p:grpSpPr>
          <p:cxnSp>
            <p:nvCxnSpPr>
              <p:cNvPr id="148" name="Gerade Verbindung mit Pfeil 147">
                <a:extLst>
                  <a:ext uri="{FF2B5EF4-FFF2-40B4-BE49-F238E27FC236}">
                    <a16:creationId xmlns:a16="http://schemas.microsoft.com/office/drawing/2014/main" id="{AA2A4E64-CE36-4EFE-B435-E9966A1702A1}"/>
                  </a:ext>
                </a:extLst>
              </p:cNvPr>
              <p:cNvCxnSpPr>
                <a:cxnSpLocks/>
                <a:endCxn id="121" idx="2"/>
              </p:cNvCxnSpPr>
              <p:nvPr/>
            </p:nvCxnSpPr>
            <p:spPr>
              <a:xfrm flipV="1">
                <a:off x="5250955" y="3295500"/>
                <a:ext cx="886210" cy="55989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Gerade Verbindung mit Pfeil 148">
                <a:extLst>
                  <a:ext uri="{FF2B5EF4-FFF2-40B4-BE49-F238E27FC236}">
                    <a16:creationId xmlns:a16="http://schemas.microsoft.com/office/drawing/2014/main" id="{3705F1A4-C5B2-47F2-8BF8-4EBF0EEB889C}"/>
                  </a:ext>
                </a:extLst>
              </p:cNvPr>
              <p:cNvCxnSpPr>
                <a:cxnSpLocks/>
                <a:endCxn id="118" idx="1"/>
              </p:cNvCxnSpPr>
              <p:nvPr/>
            </p:nvCxnSpPr>
            <p:spPr>
              <a:xfrm>
                <a:off x="5250955" y="3793423"/>
                <a:ext cx="956868" cy="8022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EA0F72EB-E416-42DC-8D9F-F5CB33BADAFC}"/>
                  </a:ext>
                </a:extLst>
              </p:cNvPr>
              <p:cNvCxnSpPr>
                <a:cxnSpLocks/>
                <a:endCxn id="120" idx="2"/>
              </p:cNvCxnSpPr>
              <p:nvPr/>
            </p:nvCxnSpPr>
            <p:spPr>
              <a:xfrm>
                <a:off x="5303045" y="3842777"/>
                <a:ext cx="844696" cy="732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699E3301-DD64-4303-B435-CA5C04980083}"/>
                  </a:ext>
                </a:extLst>
              </p:cNvPr>
              <p:cNvCxnSpPr>
                <a:cxnSpLocks/>
                <a:endCxn id="119" idx="1"/>
              </p:cNvCxnSpPr>
              <p:nvPr/>
            </p:nvCxnSpPr>
            <p:spPr>
              <a:xfrm>
                <a:off x="5347027" y="3881497"/>
                <a:ext cx="870845" cy="139749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Gerade Verbindung mit Pfeil 151">
                <a:extLst>
                  <a:ext uri="{FF2B5EF4-FFF2-40B4-BE49-F238E27FC236}">
                    <a16:creationId xmlns:a16="http://schemas.microsoft.com/office/drawing/2014/main" id="{7F0E8AAA-EAF9-4D60-A9E9-D1AD33E8BBD0}"/>
                  </a:ext>
                </a:extLst>
              </p:cNvPr>
              <p:cNvCxnSpPr>
                <a:cxnSpLocks/>
                <a:endCxn id="121" idx="2"/>
              </p:cNvCxnSpPr>
              <p:nvPr/>
            </p:nvCxnSpPr>
            <p:spPr>
              <a:xfrm flipV="1">
                <a:off x="5313621" y="3295500"/>
                <a:ext cx="823544" cy="120377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A137FBF7-6601-46B1-962C-CFB7EE3DDFF4}"/>
                  </a:ext>
                </a:extLst>
              </p:cNvPr>
              <p:cNvCxnSpPr>
                <a:cxnSpLocks/>
                <a:endCxn id="120" idx="2"/>
              </p:cNvCxnSpPr>
              <p:nvPr/>
            </p:nvCxnSpPr>
            <p:spPr>
              <a:xfrm flipV="1">
                <a:off x="5292469" y="3915986"/>
                <a:ext cx="855272" cy="6403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Gerade Verbindung mit Pfeil 153">
                <a:extLst>
                  <a:ext uri="{FF2B5EF4-FFF2-40B4-BE49-F238E27FC236}">
                    <a16:creationId xmlns:a16="http://schemas.microsoft.com/office/drawing/2014/main" id="{856346A3-5BA8-4F3C-A0CF-A5AADCD6E8DB}"/>
                  </a:ext>
                </a:extLst>
              </p:cNvPr>
              <p:cNvCxnSpPr>
                <a:cxnSpLocks/>
                <a:endCxn id="118" idx="2"/>
              </p:cNvCxnSpPr>
              <p:nvPr/>
            </p:nvCxnSpPr>
            <p:spPr>
              <a:xfrm>
                <a:off x="5352625" y="4544300"/>
                <a:ext cx="805165" cy="19439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a:extLst>
                  <a:ext uri="{FF2B5EF4-FFF2-40B4-BE49-F238E27FC236}">
                    <a16:creationId xmlns:a16="http://schemas.microsoft.com/office/drawing/2014/main" id="{C8259CBA-D163-43CE-BFB1-DE881E55B3D8}"/>
                  </a:ext>
                </a:extLst>
              </p:cNvPr>
              <p:cNvCxnSpPr>
                <a:cxnSpLocks/>
                <a:endCxn id="119" idx="2"/>
              </p:cNvCxnSpPr>
              <p:nvPr/>
            </p:nvCxnSpPr>
            <p:spPr>
              <a:xfrm>
                <a:off x="5305942" y="4507884"/>
                <a:ext cx="861897" cy="9140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Gerade Verbindung mit Pfeil 155">
                <a:extLst>
                  <a:ext uri="{FF2B5EF4-FFF2-40B4-BE49-F238E27FC236}">
                    <a16:creationId xmlns:a16="http://schemas.microsoft.com/office/drawing/2014/main" id="{13F97850-B30A-4063-B780-A35560C5A42F}"/>
                  </a:ext>
                </a:extLst>
              </p:cNvPr>
              <p:cNvCxnSpPr>
                <a:cxnSpLocks/>
                <a:endCxn id="119" idx="2"/>
              </p:cNvCxnSpPr>
              <p:nvPr/>
            </p:nvCxnSpPr>
            <p:spPr>
              <a:xfrm>
                <a:off x="5398568" y="5354273"/>
                <a:ext cx="769271" cy="677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Gerade Verbindung mit Pfeil 156">
                <a:extLst>
                  <a:ext uri="{FF2B5EF4-FFF2-40B4-BE49-F238E27FC236}">
                    <a16:creationId xmlns:a16="http://schemas.microsoft.com/office/drawing/2014/main" id="{7D502C83-59F0-44D6-8A4D-C9BCC9F87C0E}"/>
                  </a:ext>
                </a:extLst>
              </p:cNvPr>
              <p:cNvCxnSpPr>
                <a:cxnSpLocks/>
              </p:cNvCxnSpPr>
              <p:nvPr/>
            </p:nvCxnSpPr>
            <p:spPr>
              <a:xfrm flipV="1">
                <a:off x="5393908" y="4743930"/>
                <a:ext cx="658905" cy="5866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Gerade Verbindung mit Pfeil 157">
                <a:extLst>
                  <a:ext uri="{FF2B5EF4-FFF2-40B4-BE49-F238E27FC236}">
                    <a16:creationId xmlns:a16="http://schemas.microsoft.com/office/drawing/2014/main" id="{DAF4DB1A-5EC2-4D66-81FA-6F152FAAD17B}"/>
                  </a:ext>
                </a:extLst>
              </p:cNvPr>
              <p:cNvCxnSpPr>
                <a:cxnSpLocks/>
                <a:endCxn id="120" idx="2"/>
              </p:cNvCxnSpPr>
              <p:nvPr/>
            </p:nvCxnSpPr>
            <p:spPr>
              <a:xfrm flipV="1">
                <a:off x="5372171" y="3915986"/>
                <a:ext cx="775570" cy="140830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Gerade Verbindung mit Pfeil 158">
                <a:extLst>
                  <a:ext uri="{FF2B5EF4-FFF2-40B4-BE49-F238E27FC236}">
                    <a16:creationId xmlns:a16="http://schemas.microsoft.com/office/drawing/2014/main" id="{F95D2C7C-CB7A-4CD2-8C06-1677652A0F3F}"/>
                  </a:ext>
                </a:extLst>
              </p:cNvPr>
              <p:cNvCxnSpPr>
                <a:cxnSpLocks/>
                <a:endCxn id="121" idx="2"/>
              </p:cNvCxnSpPr>
              <p:nvPr/>
            </p:nvCxnSpPr>
            <p:spPr>
              <a:xfrm flipV="1">
                <a:off x="5378806" y="3295500"/>
                <a:ext cx="758359" cy="19366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7" name="Gerade Verbindung mit Pfeil 126">
              <a:extLst>
                <a:ext uri="{FF2B5EF4-FFF2-40B4-BE49-F238E27FC236}">
                  <a16:creationId xmlns:a16="http://schemas.microsoft.com/office/drawing/2014/main" id="{4FDBBC95-601C-42A6-97A0-90D94E289490}"/>
                </a:ext>
              </a:extLst>
            </p:cNvPr>
            <p:cNvCxnSpPr>
              <a:cxnSpLocks/>
              <a:stCxn id="118" idx="6"/>
              <a:endCxn id="112" idx="2"/>
            </p:cNvCxnSpPr>
            <p:nvPr/>
          </p:nvCxnSpPr>
          <p:spPr>
            <a:xfrm>
              <a:off x="6499434" y="4738695"/>
              <a:ext cx="1148778" cy="8008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387A642-8168-4DDC-9908-1E5F4FB9BD3A}"/>
                </a:ext>
              </a:extLst>
            </p:cNvPr>
            <p:cNvCxnSpPr>
              <a:cxnSpLocks/>
              <a:endCxn id="113" idx="2"/>
            </p:cNvCxnSpPr>
            <p:nvPr/>
          </p:nvCxnSpPr>
          <p:spPr>
            <a:xfrm flipV="1">
              <a:off x="6507894" y="3788049"/>
              <a:ext cx="1046353" cy="8910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65ECA92B-45AE-4443-AF48-7DD80E0D8F7E}"/>
                </a:ext>
              </a:extLst>
            </p:cNvPr>
            <p:cNvCxnSpPr>
              <a:cxnSpLocks/>
              <a:stCxn id="119" idx="6"/>
              <a:endCxn id="114" idx="2"/>
            </p:cNvCxnSpPr>
            <p:nvPr/>
          </p:nvCxnSpPr>
          <p:spPr>
            <a:xfrm flipV="1">
              <a:off x="6509483" y="3218523"/>
              <a:ext cx="1086676" cy="22034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1E746467-8E38-496A-ADE3-924C971C7005}"/>
                </a:ext>
              </a:extLst>
            </p:cNvPr>
            <p:cNvCxnSpPr>
              <a:cxnSpLocks/>
              <a:stCxn id="113" idx="6"/>
              <a:endCxn id="117" idx="2"/>
            </p:cNvCxnSpPr>
            <p:nvPr/>
          </p:nvCxnSpPr>
          <p:spPr>
            <a:xfrm flipV="1">
              <a:off x="7895891" y="3622969"/>
              <a:ext cx="1239473" cy="1650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A1DE0E26-57DF-4D06-96E8-C0B69CEF180C}"/>
                </a:ext>
              </a:extLst>
            </p:cNvPr>
            <p:cNvCxnSpPr>
              <a:cxnSpLocks/>
              <a:endCxn id="111" idx="2"/>
            </p:cNvCxnSpPr>
            <p:nvPr/>
          </p:nvCxnSpPr>
          <p:spPr>
            <a:xfrm>
              <a:off x="6509483" y="3931042"/>
              <a:ext cx="1054813" cy="6797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BF97A521-7CF1-4A7A-96A6-97FD901E239A}"/>
                </a:ext>
              </a:extLst>
            </p:cNvPr>
            <p:cNvCxnSpPr>
              <a:cxnSpLocks/>
              <a:stCxn id="114" idx="6"/>
              <a:endCxn id="117" idx="2"/>
            </p:cNvCxnSpPr>
            <p:nvPr/>
          </p:nvCxnSpPr>
          <p:spPr>
            <a:xfrm>
              <a:off x="7937803" y="3218523"/>
              <a:ext cx="1197561" cy="4044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E4CBBEC8-7A2E-4C87-B0FD-2435FC4ABE21}"/>
                </a:ext>
              </a:extLst>
            </p:cNvPr>
            <p:cNvCxnSpPr>
              <a:cxnSpLocks/>
              <a:stCxn id="121" idx="6"/>
              <a:endCxn id="111" idx="2"/>
            </p:cNvCxnSpPr>
            <p:nvPr/>
          </p:nvCxnSpPr>
          <p:spPr>
            <a:xfrm>
              <a:off x="6478809" y="3295500"/>
              <a:ext cx="1085487" cy="131525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7E3CFC83-98BA-4136-BBA1-C1D6C01DFA77}"/>
                </a:ext>
              </a:extLst>
            </p:cNvPr>
            <p:cNvCxnSpPr>
              <a:cxnSpLocks/>
              <a:endCxn id="114" idx="2"/>
            </p:cNvCxnSpPr>
            <p:nvPr/>
          </p:nvCxnSpPr>
          <p:spPr>
            <a:xfrm flipV="1">
              <a:off x="6520721" y="3218523"/>
              <a:ext cx="1075438" cy="884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2CE307AE-0DEF-416D-8239-A3C58EBFB0B2}"/>
                </a:ext>
              </a:extLst>
            </p:cNvPr>
            <p:cNvCxnSpPr>
              <a:cxnSpLocks/>
              <a:stCxn id="120" idx="6"/>
              <a:endCxn id="113" idx="2"/>
            </p:cNvCxnSpPr>
            <p:nvPr/>
          </p:nvCxnSpPr>
          <p:spPr>
            <a:xfrm flipV="1">
              <a:off x="6489385" y="3788049"/>
              <a:ext cx="1064862" cy="1279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B6ABDF43-DE02-4E5E-B98D-8206F28D6C09}"/>
                </a:ext>
              </a:extLst>
            </p:cNvPr>
            <p:cNvCxnSpPr>
              <a:cxnSpLocks/>
              <a:stCxn id="119" idx="6"/>
              <a:endCxn id="112" idx="2"/>
            </p:cNvCxnSpPr>
            <p:nvPr/>
          </p:nvCxnSpPr>
          <p:spPr>
            <a:xfrm>
              <a:off x="6509483" y="5421983"/>
              <a:ext cx="1138729" cy="1175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 Verbindung mit Pfeil 136">
              <a:extLst>
                <a:ext uri="{FF2B5EF4-FFF2-40B4-BE49-F238E27FC236}">
                  <a16:creationId xmlns:a16="http://schemas.microsoft.com/office/drawing/2014/main" id="{EE5EFB75-E64C-403F-8064-D9620804F2D7}"/>
                </a:ext>
              </a:extLst>
            </p:cNvPr>
            <p:cNvCxnSpPr>
              <a:cxnSpLocks/>
              <a:stCxn id="119" idx="6"/>
              <a:endCxn id="113" idx="3"/>
            </p:cNvCxnSpPr>
            <p:nvPr/>
          </p:nvCxnSpPr>
          <p:spPr>
            <a:xfrm flipV="1">
              <a:off x="6509483" y="3931042"/>
              <a:ext cx="1094797" cy="149094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EB309B13-262F-478E-8530-21CB26EBE912}"/>
                </a:ext>
              </a:extLst>
            </p:cNvPr>
            <p:cNvCxnSpPr>
              <a:cxnSpLocks/>
              <a:stCxn id="121" idx="6"/>
              <a:endCxn id="113" idx="1"/>
            </p:cNvCxnSpPr>
            <p:nvPr/>
          </p:nvCxnSpPr>
          <p:spPr>
            <a:xfrm>
              <a:off x="6478809" y="3295500"/>
              <a:ext cx="1125471" cy="3495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DC667B78-286D-4CE6-8003-9E2B7E2A9AD7}"/>
                </a:ext>
              </a:extLst>
            </p:cNvPr>
            <p:cNvCxnSpPr>
              <a:cxnSpLocks/>
              <a:endCxn id="116" idx="2"/>
            </p:cNvCxnSpPr>
            <p:nvPr/>
          </p:nvCxnSpPr>
          <p:spPr>
            <a:xfrm>
              <a:off x="7926464" y="4623859"/>
              <a:ext cx="1232405" cy="543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 Verbindung mit Pfeil 139">
              <a:extLst>
                <a:ext uri="{FF2B5EF4-FFF2-40B4-BE49-F238E27FC236}">
                  <a16:creationId xmlns:a16="http://schemas.microsoft.com/office/drawing/2014/main" id="{3548472C-990F-4AE2-937B-138CB55CAB6E}"/>
                </a:ext>
              </a:extLst>
            </p:cNvPr>
            <p:cNvCxnSpPr>
              <a:cxnSpLocks/>
              <a:endCxn id="115" idx="2"/>
            </p:cNvCxnSpPr>
            <p:nvPr/>
          </p:nvCxnSpPr>
          <p:spPr>
            <a:xfrm>
              <a:off x="7902585" y="3847416"/>
              <a:ext cx="1226085" cy="473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Gerade Verbindung mit Pfeil 140">
              <a:extLst>
                <a:ext uri="{FF2B5EF4-FFF2-40B4-BE49-F238E27FC236}">
                  <a16:creationId xmlns:a16="http://schemas.microsoft.com/office/drawing/2014/main" id="{042AE0EA-76B0-4CAC-AFD1-D9EF154CE5F4}"/>
                </a:ext>
              </a:extLst>
            </p:cNvPr>
            <p:cNvCxnSpPr>
              <a:cxnSpLocks/>
              <a:stCxn id="114" idx="6"/>
              <a:endCxn id="115" idx="2"/>
            </p:cNvCxnSpPr>
            <p:nvPr/>
          </p:nvCxnSpPr>
          <p:spPr>
            <a:xfrm>
              <a:off x="7937803" y="3218523"/>
              <a:ext cx="1190867" cy="11019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Gerade Verbindung mit Pfeil 141">
              <a:extLst>
                <a:ext uri="{FF2B5EF4-FFF2-40B4-BE49-F238E27FC236}">
                  <a16:creationId xmlns:a16="http://schemas.microsoft.com/office/drawing/2014/main" id="{AC15D9D2-D191-4E09-BF37-51E4DDB3FD9E}"/>
                </a:ext>
              </a:extLst>
            </p:cNvPr>
            <p:cNvCxnSpPr>
              <a:cxnSpLocks/>
              <a:endCxn id="112" idx="1"/>
            </p:cNvCxnSpPr>
            <p:nvPr/>
          </p:nvCxnSpPr>
          <p:spPr>
            <a:xfrm>
              <a:off x="6493868" y="3953129"/>
              <a:ext cx="1204377" cy="144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0828117F-1990-4E76-BCD6-5043BA27F4F3}"/>
                </a:ext>
              </a:extLst>
            </p:cNvPr>
            <p:cNvCxnSpPr>
              <a:cxnSpLocks/>
              <a:stCxn id="119" idx="6"/>
              <a:endCxn id="111" idx="3"/>
            </p:cNvCxnSpPr>
            <p:nvPr/>
          </p:nvCxnSpPr>
          <p:spPr>
            <a:xfrm flipV="1">
              <a:off x="6509483" y="4753751"/>
              <a:ext cx="1104846" cy="6682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1C8F4F3D-B6D8-4F56-949A-5B92447543BF}"/>
                </a:ext>
              </a:extLst>
            </p:cNvPr>
            <p:cNvCxnSpPr>
              <a:cxnSpLocks/>
              <a:stCxn id="111" idx="6"/>
            </p:cNvCxnSpPr>
            <p:nvPr/>
          </p:nvCxnSpPr>
          <p:spPr>
            <a:xfrm flipV="1">
              <a:off x="7905940" y="4382815"/>
              <a:ext cx="1190867" cy="2279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680A3925-DD85-4C9E-B18F-9A52CDA08327}"/>
                </a:ext>
              </a:extLst>
            </p:cNvPr>
            <p:cNvCxnSpPr>
              <a:cxnSpLocks/>
            </p:cNvCxnSpPr>
            <p:nvPr/>
          </p:nvCxnSpPr>
          <p:spPr>
            <a:xfrm>
              <a:off x="7937803" y="3284509"/>
              <a:ext cx="1280858" cy="191162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14FB372A-B436-4EEA-BBF6-9E1C799A109B}"/>
                </a:ext>
              </a:extLst>
            </p:cNvPr>
            <p:cNvCxnSpPr>
              <a:cxnSpLocks/>
              <a:stCxn id="111" idx="6"/>
              <a:endCxn id="117" idx="2"/>
            </p:cNvCxnSpPr>
            <p:nvPr/>
          </p:nvCxnSpPr>
          <p:spPr>
            <a:xfrm flipV="1">
              <a:off x="7905940" y="3622969"/>
              <a:ext cx="1229424" cy="98778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9F5FA55D-5FA2-4DD1-BDA5-7BC3C14CFA0A}"/>
                </a:ext>
              </a:extLst>
            </p:cNvPr>
            <p:cNvCxnSpPr>
              <a:cxnSpLocks/>
              <a:stCxn id="112" idx="7"/>
              <a:endCxn id="117" idx="2"/>
            </p:cNvCxnSpPr>
            <p:nvPr/>
          </p:nvCxnSpPr>
          <p:spPr>
            <a:xfrm flipV="1">
              <a:off x="7939823" y="3622969"/>
              <a:ext cx="1195541" cy="177359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uppieren 87">
            <a:extLst>
              <a:ext uri="{FF2B5EF4-FFF2-40B4-BE49-F238E27FC236}">
                <a16:creationId xmlns:a16="http://schemas.microsoft.com/office/drawing/2014/main" id="{CA2D4219-6E89-463E-A3F6-AE066E444888}"/>
              </a:ext>
            </a:extLst>
          </p:cNvPr>
          <p:cNvGrpSpPr/>
          <p:nvPr/>
        </p:nvGrpSpPr>
        <p:grpSpPr>
          <a:xfrm>
            <a:off x="8589152" y="2394278"/>
            <a:ext cx="2401675" cy="1967079"/>
            <a:chOff x="4035713" y="4296737"/>
            <a:chExt cx="2401675" cy="1967079"/>
          </a:xfrm>
        </p:grpSpPr>
        <p:sp>
          <p:nvSpPr>
            <p:cNvPr id="89" name="Rechteck 88">
              <a:extLst>
                <a:ext uri="{FF2B5EF4-FFF2-40B4-BE49-F238E27FC236}">
                  <a16:creationId xmlns:a16="http://schemas.microsoft.com/office/drawing/2014/main" id="{034785E2-DFEC-441B-B7A5-08E785D9C247}"/>
                </a:ext>
              </a:extLst>
            </p:cNvPr>
            <p:cNvSpPr/>
            <p:nvPr/>
          </p:nvSpPr>
          <p:spPr>
            <a:xfrm>
              <a:off x="4035713" y="4296737"/>
              <a:ext cx="2401675" cy="1967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0" name="Gruppieren 89">
              <a:extLst>
                <a:ext uri="{FF2B5EF4-FFF2-40B4-BE49-F238E27FC236}">
                  <a16:creationId xmlns:a16="http://schemas.microsoft.com/office/drawing/2014/main" id="{016F1A28-377B-4188-94ED-B220FFAD844A}"/>
                </a:ext>
              </a:extLst>
            </p:cNvPr>
            <p:cNvGrpSpPr/>
            <p:nvPr/>
          </p:nvGrpSpPr>
          <p:grpSpPr>
            <a:xfrm>
              <a:off x="4180606" y="4494244"/>
              <a:ext cx="2027102" cy="1572064"/>
              <a:chOff x="604131" y="3753059"/>
              <a:chExt cx="3788801" cy="2510757"/>
            </a:xfrm>
          </p:grpSpPr>
          <p:cxnSp>
            <p:nvCxnSpPr>
              <p:cNvPr id="91" name="Gerader Verbinder 90">
                <a:extLst>
                  <a:ext uri="{FF2B5EF4-FFF2-40B4-BE49-F238E27FC236}">
                    <a16:creationId xmlns:a16="http://schemas.microsoft.com/office/drawing/2014/main" id="{3474E310-9730-4180-8315-249A891F8441}"/>
                  </a:ext>
                </a:extLst>
              </p:cNvPr>
              <p:cNvCxnSpPr>
                <a:cxnSpLocks/>
              </p:cNvCxnSpPr>
              <p:nvPr/>
            </p:nvCxnSpPr>
            <p:spPr>
              <a:xfrm flipH="1">
                <a:off x="735767" y="4032389"/>
                <a:ext cx="3657165" cy="212291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2" name="Gruppieren 91">
                <a:extLst>
                  <a:ext uri="{FF2B5EF4-FFF2-40B4-BE49-F238E27FC236}">
                    <a16:creationId xmlns:a16="http://schemas.microsoft.com/office/drawing/2014/main" id="{77EB6B1C-17AF-45A4-B174-6144DAAC5D2F}"/>
                  </a:ext>
                </a:extLst>
              </p:cNvPr>
              <p:cNvGrpSpPr/>
              <p:nvPr/>
            </p:nvGrpSpPr>
            <p:grpSpPr>
              <a:xfrm>
                <a:off x="604131" y="3778139"/>
                <a:ext cx="3472788" cy="2485677"/>
                <a:chOff x="612072" y="3786619"/>
                <a:chExt cx="3472788" cy="2485677"/>
              </a:xfrm>
            </p:grpSpPr>
            <p:cxnSp>
              <p:nvCxnSpPr>
                <p:cNvPr id="163" name="Gerader Verbinder 162">
                  <a:extLst>
                    <a:ext uri="{FF2B5EF4-FFF2-40B4-BE49-F238E27FC236}">
                      <a16:creationId xmlns:a16="http://schemas.microsoft.com/office/drawing/2014/main" id="{FEDDEB76-588D-4F22-88AA-48004FCA2C8C}"/>
                    </a:ext>
                  </a:extLst>
                </p:cNvPr>
                <p:cNvCxnSpPr>
                  <a:cxnSpLocks/>
                </p:cNvCxnSpPr>
                <p:nvPr/>
              </p:nvCxnSpPr>
              <p:spPr>
                <a:xfrm>
                  <a:off x="715710" y="4129722"/>
                  <a:ext cx="0" cy="2057271"/>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a:extLst>
                    <a:ext uri="{FF2B5EF4-FFF2-40B4-BE49-F238E27FC236}">
                      <a16:creationId xmlns:a16="http://schemas.microsoft.com/office/drawing/2014/main" id="{8004AA37-F649-4313-A46F-30182D33FCA6}"/>
                    </a:ext>
                  </a:extLst>
                </p:cNvPr>
                <p:cNvCxnSpPr>
                  <a:cxnSpLocks/>
                </p:cNvCxnSpPr>
                <p:nvPr/>
              </p:nvCxnSpPr>
              <p:spPr>
                <a:xfrm flipH="1">
                  <a:off x="715710" y="6186993"/>
                  <a:ext cx="3168339"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a:extLst>
                    <a:ext uri="{FF2B5EF4-FFF2-40B4-BE49-F238E27FC236}">
                      <a16:creationId xmlns:a16="http://schemas.microsoft.com/office/drawing/2014/main" id="{1904B9E9-3F8F-47A3-92EF-EB7A608CA384}"/>
                    </a:ext>
                  </a:extLst>
                </p:cNvPr>
                <p:cNvCxnSpPr>
                  <a:cxnSpLocks/>
                </p:cNvCxnSpPr>
                <p:nvPr/>
              </p:nvCxnSpPr>
              <p:spPr>
                <a:xfrm>
                  <a:off x="612072" y="5062258"/>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Gerader Verbinder 165">
                  <a:extLst>
                    <a:ext uri="{FF2B5EF4-FFF2-40B4-BE49-F238E27FC236}">
                      <a16:creationId xmlns:a16="http://schemas.microsoft.com/office/drawing/2014/main" id="{A1734931-FDA6-454D-B13A-F387BCF30F4D}"/>
                    </a:ext>
                  </a:extLst>
                </p:cNvPr>
                <p:cNvCxnSpPr>
                  <a:cxnSpLocks/>
                </p:cNvCxnSpPr>
                <p:nvPr/>
              </p:nvCxnSpPr>
              <p:spPr>
                <a:xfrm>
                  <a:off x="612072" y="4126171"/>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Gerader Verbinder 166">
                  <a:extLst>
                    <a:ext uri="{FF2B5EF4-FFF2-40B4-BE49-F238E27FC236}">
                      <a16:creationId xmlns:a16="http://schemas.microsoft.com/office/drawing/2014/main" id="{C0C2653F-80C2-4220-86DB-40377DEF140C}"/>
                    </a:ext>
                  </a:extLst>
                </p:cNvPr>
                <p:cNvCxnSpPr>
                  <a:cxnSpLocks/>
                </p:cNvCxnSpPr>
                <p:nvPr/>
              </p:nvCxnSpPr>
              <p:spPr>
                <a:xfrm>
                  <a:off x="612072" y="5788913"/>
                  <a:ext cx="2072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Gerader Verbinder 167">
                  <a:extLst>
                    <a:ext uri="{FF2B5EF4-FFF2-40B4-BE49-F238E27FC236}">
                      <a16:creationId xmlns:a16="http://schemas.microsoft.com/office/drawing/2014/main" id="{18DB3C25-C1E2-486D-9E00-E5967BA534D2}"/>
                    </a:ext>
                  </a:extLst>
                </p:cNvPr>
                <p:cNvCxnSpPr>
                  <a:cxnSpLocks/>
                </p:cNvCxnSpPr>
                <p:nvPr/>
              </p:nvCxnSpPr>
              <p:spPr>
                <a:xfrm>
                  <a:off x="1256103"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Gerader Verbinder 168">
                  <a:extLst>
                    <a:ext uri="{FF2B5EF4-FFF2-40B4-BE49-F238E27FC236}">
                      <a16:creationId xmlns:a16="http://schemas.microsoft.com/office/drawing/2014/main" id="{7EA79C36-645B-462B-A9FB-F7703736ADB8}"/>
                    </a:ext>
                  </a:extLst>
                </p:cNvPr>
                <p:cNvCxnSpPr>
                  <a:cxnSpLocks/>
                </p:cNvCxnSpPr>
                <p:nvPr/>
              </p:nvCxnSpPr>
              <p:spPr>
                <a:xfrm>
                  <a:off x="2129618" y="6101691"/>
                  <a:ext cx="0" cy="170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Gerader Verbinder 169">
                  <a:extLst>
                    <a:ext uri="{FF2B5EF4-FFF2-40B4-BE49-F238E27FC236}">
                      <a16:creationId xmlns:a16="http://schemas.microsoft.com/office/drawing/2014/main" id="{3A275F9D-DEC9-47E7-9A52-0C1C35353350}"/>
                    </a:ext>
                  </a:extLst>
                </p:cNvPr>
                <p:cNvCxnSpPr>
                  <a:cxnSpLocks/>
                </p:cNvCxnSpPr>
                <p:nvPr/>
              </p:nvCxnSpPr>
              <p:spPr>
                <a:xfrm>
                  <a:off x="3262224" y="6101691"/>
                  <a:ext cx="0" cy="170605"/>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feld 170">
                  <a:extLst>
                    <a:ext uri="{FF2B5EF4-FFF2-40B4-BE49-F238E27FC236}">
                      <a16:creationId xmlns:a16="http://schemas.microsoft.com/office/drawing/2014/main" id="{C45FC4E3-1D97-4DCF-ABA3-B5F15447E288}"/>
                    </a:ext>
                  </a:extLst>
                </p:cNvPr>
                <p:cNvSpPr txBox="1"/>
                <p:nvPr/>
              </p:nvSpPr>
              <p:spPr>
                <a:xfrm>
                  <a:off x="3816512" y="5781324"/>
                  <a:ext cx="268348" cy="328593"/>
                </a:xfrm>
                <a:prstGeom prst="rect">
                  <a:avLst/>
                </a:prstGeom>
                <a:noFill/>
              </p:spPr>
              <p:txBody>
                <a:bodyPr wrap="square">
                  <a:spAutoFit/>
                </a:bodyPr>
                <a:lstStyle/>
                <a:p>
                  <a:r>
                    <a:rPr lang="de-DE" sz="2400" b="1" dirty="0"/>
                    <a:t>x</a:t>
                  </a:r>
                </a:p>
              </p:txBody>
            </p:sp>
            <p:sp>
              <p:nvSpPr>
                <p:cNvPr id="172" name="Textfeld 171">
                  <a:extLst>
                    <a:ext uri="{FF2B5EF4-FFF2-40B4-BE49-F238E27FC236}">
                      <a16:creationId xmlns:a16="http://schemas.microsoft.com/office/drawing/2014/main" id="{C6B31E11-4CED-4BB6-84B1-47C202775FE1}"/>
                    </a:ext>
                  </a:extLst>
                </p:cNvPr>
                <p:cNvSpPr txBox="1"/>
                <p:nvPr/>
              </p:nvSpPr>
              <p:spPr>
                <a:xfrm>
                  <a:off x="622331" y="3786619"/>
                  <a:ext cx="268348" cy="284781"/>
                </a:xfrm>
                <a:prstGeom prst="rect">
                  <a:avLst/>
                </a:prstGeom>
                <a:noFill/>
              </p:spPr>
              <p:txBody>
                <a:bodyPr wrap="square">
                  <a:spAutoFit/>
                </a:bodyPr>
                <a:lstStyle/>
                <a:p>
                  <a:r>
                    <a:rPr lang="de-DE" sz="2000" b="1" dirty="0"/>
                    <a:t>y</a:t>
                  </a:r>
                </a:p>
              </p:txBody>
            </p:sp>
          </p:grpSp>
          <p:sp>
            <p:nvSpPr>
              <p:cNvPr id="93" name="Flussdiagramm: Verbinder 92">
                <a:extLst>
                  <a:ext uri="{FF2B5EF4-FFF2-40B4-BE49-F238E27FC236}">
                    <a16:creationId xmlns:a16="http://schemas.microsoft.com/office/drawing/2014/main" id="{333B3B88-77FF-42C1-BBC6-142141461FCB}"/>
                  </a:ext>
                </a:extLst>
              </p:cNvPr>
              <p:cNvSpPr/>
              <p:nvPr/>
            </p:nvSpPr>
            <p:spPr>
              <a:xfrm>
                <a:off x="2779283" y="52080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4" name="Gerader Verbinder 93">
                <a:extLst>
                  <a:ext uri="{FF2B5EF4-FFF2-40B4-BE49-F238E27FC236}">
                    <a16:creationId xmlns:a16="http://schemas.microsoft.com/office/drawing/2014/main" id="{5409D7E3-7414-4392-BD12-9DFDED4567C2}"/>
                  </a:ext>
                </a:extLst>
              </p:cNvPr>
              <p:cNvCxnSpPr>
                <a:cxnSpLocks/>
              </p:cNvCxnSpPr>
              <p:nvPr/>
            </p:nvCxnSpPr>
            <p:spPr>
              <a:xfrm>
                <a:off x="2673440" y="5034323"/>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Flussdiagramm: Verbinder 94">
                <a:extLst>
                  <a:ext uri="{FF2B5EF4-FFF2-40B4-BE49-F238E27FC236}">
                    <a16:creationId xmlns:a16="http://schemas.microsoft.com/office/drawing/2014/main" id="{31A688E6-5B02-42AF-B10B-3E2EDCFA74CF}"/>
                  </a:ext>
                </a:extLst>
              </p:cNvPr>
              <p:cNvSpPr/>
              <p:nvPr/>
            </p:nvSpPr>
            <p:spPr>
              <a:xfrm>
                <a:off x="3590842" y="4759168"/>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6" name="Gerader Verbinder 95">
                <a:extLst>
                  <a:ext uri="{FF2B5EF4-FFF2-40B4-BE49-F238E27FC236}">
                    <a16:creationId xmlns:a16="http://schemas.microsoft.com/office/drawing/2014/main" id="{E8BBD766-A4E4-44AA-84F1-14238E3FD23D}"/>
                  </a:ext>
                </a:extLst>
              </p:cNvPr>
              <p:cNvCxnSpPr>
                <a:cxnSpLocks/>
              </p:cNvCxnSpPr>
              <p:nvPr/>
            </p:nvCxnSpPr>
            <p:spPr>
              <a:xfrm>
                <a:off x="3484999" y="458548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Flussdiagramm: Verbinder 96">
                <a:extLst>
                  <a:ext uri="{FF2B5EF4-FFF2-40B4-BE49-F238E27FC236}">
                    <a16:creationId xmlns:a16="http://schemas.microsoft.com/office/drawing/2014/main" id="{177873A6-DC7E-4F18-B0BD-FEEE969B16A2}"/>
                  </a:ext>
                </a:extLst>
              </p:cNvPr>
              <p:cNvSpPr/>
              <p:nvPr/>
            </p:nvSpPr>
            <p:spPr>
              <a:xfrm rot="12585688">
                <a:off x="4144680" y="375305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8" name="Gerader Verbinder 97">
                <a:extLst>
                  <a:ext uri="{FF2B5EF4-FFF2-40B4-BE49-F238E27FC236}">
                    <a16:creationId xmlns:a16="http://schemas.microsoft.com/office/drawing/2014/main" id="{F09A7E2B-2A10-47F3-9CCE-EE78CB3B0384}"/>
                  </a:ext>
                </a:extLst>
              </p:cNvPr>
              <p:cNvCxnSpPr>
                <a:cxnSpLocks/>
              </p:cNvCxnSpPr>
              <p:nvPr/>
            </p:nvCxnSpPr>
            <p:spPr>
              <a:xfrm rot="10578509">
                <a:off x="4239776" y="3849391"/>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F522A533-CA47-49A3-A37D-0F9B1A99C845}"/>
                  </a:ext>
                </a:extLst>
              </p:cNvPr>
              <p:cNvCxnSpPr>
                <a:cxnSpLocks/>
              </p:cNvCxnSpPr>
              <p:nvPr/>
            </p:nvCxnSpPr>
            <p:spPr>
              <a:xfrm rot="10578509">
                <a:off x="3737386" y="4144352"/>
                <a:ext cx="117319" cy="2206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Flussdiagramm: Verbinder 99">
                <a:extLst>
                  <a:ext uri="{FF2B5EF4-FFF2-40B4-BE49-F238E27FC236}">
                    <a16:creationId xmlns:a16="http://schemas.microsoft.com/office/drawing/2014/main" id="{6C29A1C5-D827-406A-84CF-70B811F609AA}"/>
                  </a:ext>
                </a:extLst>
              </p:cNvPr>
              <p:cNvSpPr/>
              <p:nvPr/>
            </p:nvSpPr>
            <p:spPr>
              <a:xfrm rot="10578509">
                <a:off x="2659722" y="4571215"/>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1" name="Gerader Verbinder 100">
                <a:extLst>
                  <a:ext uri="{FF2B5EF4-FFF2-40B4-BE49-F238E27FC236}">
                    <a16:creationId xmlns:a16="http://schemas.microsoft.com/office/drawing/2014/main" id="{9A1F5142-EA62-473D-B874-C4E246785D5A}"/>
                  </a:ext>
                </a:extLst>
              </p:cNvPr>
              <p:cNvCxnSpPr>
                <a:cxnSpLocks/>
              </p:cNvCxnSpPr>
              <p:nvPr/>
            </p:nvCxnSpPr>
            <p:spPr>
              <a:xfrm rot="10578509">
                <a:off x="2754818" y="4667547"/>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2" name="Flussdiagramm: Verbinder 101">
                <a:extLst>
                  <a:ext uri="{FF2B5EF4-FFF2-40B4-BE49-F238E27FC236}">
                    <a16:creationId xmlns:a16="http://schemas.microsoft.com/office/drawing/2014/main" id="{B2480628-BA99-480F-AE9A-05E228B730CF}"/>
                  </a:ext>
                </a:extLst>
              </p:cNvPr>
              <p:cNvSpPr/>
              <p:nvPr/>
            </p:nvSpPr>
            <p:spPr>
              <a:xfrm rot="11176109">
                <a:off x="1722775" y="5080998"/>
                <a:ext cx="137415" cy="1539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3" name="Gerader Verbinder 102">
                <a:extLst>
                  <a:ext uri="{FF2B5EF4-FFF2-40B4-BE49-F238E27FC236}">
                    <a16:creationId xmlns:a16="http://schemas.microsoft.com/office/drawing/2014/main" id="{E838C1C7-6C70-41FF-821B-FB89EAB27A67}"/>
                  </a:ext>
                </a:extLst>
              </p:cNvPr>
              <p:cNvCxnSpPr>
                <a:cxnSpLocks/>
              </p:cNvCxnSpPr>
              <p:nvPr/>
            </p:nvCxnSpPr>
            <p:spPr>
              <a:xfrm rot="11176109">
                <a:off x="1798680" y="5206194"/>
                <a:ext cx="158436" cy="2330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Flussdiagramm: Verbinder 103">
                <a:extLst>
                  <a:ext uri="{FF2B5EF4-FFF2-40B4-BE49-F238E27FC236}">
                    <a16:creationId xmlns:a16="http://schemas.microsoft.com/office/drawing/2014/main" id="{6EE5161B-79FF-42E2-A071-5335F72DF3EE}"/>
                  </a:ext>
                </a:extLst>
              </p:cNvPr>
              <p:cNvSpPr/>
              <p:nvPr/>
            </p:nvSpPr>
            <p:spPr>
              <a:xfrm rot="12585688">
                <a:off x="3628928" y="402967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A4C097BA-8AE0-4AAD-9A57-A2E6ACA3A0FF}"/>
                  </a:ext>
                </a:extLst>
              </p:cNvPr>
              <p:cNvSpPr/>
              <p:nvPr/>
            </p:nvSpPr>
            <p:spPr>
              <a:xfrm rot="12585688">
                <a:off x="3590842" y="4338279"/>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FEAD2D41-9D04-4FB2-81C8-6D71AD57023A}"/>
                  </a:ext>
                </a:extLst>
              </p:cNvPr>
              <p:cNvSpPr/>
              <p:nvPr/>
            </p:nvSpPr>
            <p:spPr>
              <a:xfrm rot="12585688">
                <a:off x="1574637" y="5639110"/>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1" name="Gerader Verbinder 160">
                <a:extLst>
                  <a:ext uri="{FF2B5EF4-FFF2-40B4-BE49-F238E27FC236}">
                    <a16:creationId xmlns:a16="http://schemas.microsoft.com/office/drawing/2014/main" id="{D0AADCFA-27FC-4453-A3F9-19C1B0C50606}"/>
                  </a:ext>
                </a:extLst>
              </p:cNvPr>
              <p:cNvCxnSpPr>
                <a:cxnSpLocks/>
              </p:cNvCxnSpPr>
              <p:nvPr/>
            </p:nvCxnSpPr>
            <p:spPr>
              <a:xfrm>
                <a:off x="1313341" y="5790675"/>
                <a:ext cx="146586" cy="208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2" name="Flussdiagramm: Verbinder 161">
                <a:extLst>
                  <a:ext uri="{FF2B5EF4-FFF2-40B4-BE49-F238E27FC236}">
                    <a16:creationId xmlns:a16="http://schemas.microsoft.com/office/drawing/2014/main" id="{BB27C2DD-22D2-4E1C-A65F-28F32C9EE90C}"/>
                  </a:ext>
                </a:extLst>
              </p:cNvPr>
              <p:cNvSpPr/>
              <p:nvPr/>
            </p:nvSpPr>
            <p:spPr>
              <a:xfrm>
                <a:off x="1396359" y="5913357"/>
                <a:ext cx="127137" cy="1378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20949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heel(1)">
                                      <p:cBhvr>
                                        <p:cTn id="66" dur="2000"/>
                                        <p:tgtEl>
                                          <p:spTgt spid="51"/>
                                        </p:tgtEl>
                                      </p:cBhvr>
                                    </p:animEffect>
                                  </p:childTnLst>
                                </p:cTn>
                              </p:par>
                              <p:par>
                                <p:cTn id="67" presetID="21" presetClass="entr" presetSubtype="1"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wheel(1)">
                                      <p:cBhvr>
                                        <p:cTn id="69" dur="2000"/>
                                        <p:tgtEl>
                                          <p:spTgt spid="88"/>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circle(in)">
                                      <p:cBhvr>
                                        <p:cTn id="74" dur="20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circle(in)">
                                      <p:cBhvr>
                                        <p:cTn id="79"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 grpId="0" animBg="1"/>
      <p:bldP spid="7" grpId="0" animBg="1"/>
      <p:bldP spid="9" grpId="0"/>
      <p:bldP spid="11" grpId="0"/>
      <p:bldP spid="13" grpId="0"/>
      <p:bldP spid="16" grpId="0"/>
      <p:bldP spid="28"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6A42CB3D-1C09-47E2-B825-8B85CE797FE8}"/>
              </a:ext>
            </a:extLst>
          </p:cNvPr>
          <p:cNvPicPr>
            <a:picLocks noChangeAspect="1"/>
          </p:cNvPicPr>
          <p:nvPr/>
        </p:nvPicPr>
        <p:blipFill>
          <a:blip r:embed="rId3"/>
          <a:stretch>
            <a:fillRect/>
          </a:stretch>
        </p:blipFill>
        <p:spPr>
          <a:xfrm>
            <a:off x="331567" y="2775221"/>
            <a:ext cx="5455917" cy="3300830"/>
          </a:xfrm>
          <a:prstGeom prst="rect">
            <a:avLst/>
          </a:prstGeom>
        </p:spPr>
      </p:pic>
      <p:pic>
        <p:nvPicPr>
          <p:cNvPr id="5" name="Grafik 4" descr="Ein Bild, das Text, Zeitung enthält.&#10;&#10;Automatisch generierte Beschreibung">
            <a:extLst>
              <a:ext uri="{FF2B5EF4-FFF2-40B4-BE49-F238E27FC236}">
                <a16:creationId xmlns:a16="http://schemas.microsoft.com/office/drawing/2014/main" id="{E098CFFA-CF80-49E0-AB1B-94FD9CC8C33E}"/>
              </a:ext>
            </a:extLst>
          </p:cNvPr>
          <p:cNvPicPr>
            <a:picLocks noChangeAspect="1"/>
          </p:cNvPicPr>
          <p:nvPr/>
        </p:nvPicPr>
        <p:blipFill>
          <a:blip r:embed="rId4"/>
          <a:stretch>
            <a:fillRect/>
          </a:stretch>
        </p:blipFill>
        <p:spPr>
          <a:xfrm>
            <a:off x="6258642" y="2775221"/>
            <a:ext cx="5455917" cy="220964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Freihand 14">
                <a:extLst>
                  <a:ext uri="{FF2B5EF4-FFF2-40B4-BE49-F238E27FC236}">
                    <a16:creationId xmlns:a16="http://schemas.microsoft.com/office/drawing/2014/main" id="{18586728-8D75-42F8-8190-2A3AB9CB1CFA}"/>
                  </a:ext>
                </a:extLst>
              </p14:cNvPr>
              <p14:cNvContentPartPr/>
              <p14:nvPr/>
            </p14:nvContentPartPr>
            <p14:xfrm>
              <a:off x="701070" y="5086108"/>
              <a:ext cx="4947840" cy="187560"/>
            </p14:xfrm>
          </p:contentPart>
        </mc:Choice>
        <mc:Fallback xmlns="">
          <p:pic>
            <p:nvPicPr>
              <p:cNvPr id="15" name="Freihand 14">
                <a:extLst>
                  <a:ext uri="{FF2B5EF4-FFF2-40B4-BE49-F238E27FC236}">
                    <a16:creationId xmlns:a16="http://schemas.microsoft.com/office/drawing/2014/main" id="{18586728-8D75-42F8-8190-2A3AB9CB1CFA}"/>
                  </a:ext>
                </a:extLst>
              </p:cNvPr>
              <p:cNvPicPr/>
              <p:nvPr/>
            </p:nvPicPr>
            <p:blipFill>
              <a:blip r:embed="rId6"/>
              <a:stretch>
                <a:fillRect/>
              </a:stretch>
            </p:blipFill>
            <p:spPr>
              <a:xfrm>
                <a:off x="611070" y="4906108"/>
                <a:ext cx="5127480" cy="547200"/>
              </a:xfrm>
              <a:prstGeom prst="rect">
                <a:avLst/>
              </a:prstGeom>
            </p:spPr>
          </p:pic>
        </mc:Fallback>
      </mc:AlternateContent>
      <p:sp>
        <p:nvSpPr>
          <p:cNvPr id="17" name="Rechteck: abgerundete Ecken 16">
            <a:extLst>
              <a:ext uri="{FF2B5EF4-FFF2-40B4-BE49-F238E27FC236}">
                <a16:creationId xmlns:a16="http://schemas.microsoft.com/office/drawing/2014/main" id="{75D37973-089A-4320-B7B1-02E73A4C53EF}"/>
              </a:ext>
            </a:extLst>
          </p:cNvPr>
          <p:cNvSpPr/>
          <p:nvPr/>
        </p:nvSpPr>
        <p:spPr>
          <a:xfrm>
            <a:off x="967666" y="3693111"/>
            <a:ext cx="4819817" cy="452761"/>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230F18B1-B672-4860-8749-3CA4117E0AC2}"/>
              </a:ext>
            </a:extLst>
          </p:cNvPr>
          <p:cNvSpPr/>
          <p:nvPr/>
        </p:nvSpPr>
        <p:spPr>
          <a:xfrm>
            <a:off x="0" y="0"/>
            <a:ext cx="12192000" cy="183498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600" b="1" kern="0" dirty="0">
                <a:effectLst/>
                <a:latin typeface="Arial" panose="020B0604020202020204" pitchFamily="34" charset="0"/>
                <a:ea typeface="Times New Roman" panose="02020603050405020304" pitchFamily="18" charset="0"/>
                <a:cs typeface="Arial" panose="020B0604020202020204" pitchFamily="34" charset="0"/>
              </a:rPr>
              <a:t>1943 Erfindung der ersten künstlichen Neuronen</a:t>
            </a:r>
            <a:endParaRPr lang="de-DE" sz="6000" b="1"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190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15"/>
                                        </p:tgtEl>
                                      </p:cBhvr>
                                    </p:animEffect>
                                    <p:animScale>
                                      <p:cBhvr>
                                        <p:cTn id="18"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p26">
            <a:extLst>
              <a:ext uri="{FF2B5EF4-FFF2-40B4-BE49-F238E27FC236}">
                <a16:creationId xmlns:a16="http://schemas.microsoft.com/office/drawing/2014/main" id="{1A8BEE44-F9AD-4B45-9404-4742FC774CFA}"/>
              </a:ext>
            </a:extLst>
          </p:cNvPr>
          <p:cNvSpPr/>
          <p:nvPr/>
        </p:nvSpPr>
        <p:spPr>
          <a:xfrm>
            <a:off x="1699490" y="1795557"/>
            <a:ext cx="3923756" cy="2837839"/>
          </a:xfrm>
          <a:custGeom>
            <a:avLst/>
            <a:gdLst/>
            <a:ahLst/>
            <a:cxnLst/>
            <a:rect l="l" t="t" r="r" b="b"/>
            <a:pathLst>
              <a:path w="281023" h="93377" extrusionOk="0">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w="76200" cap="flat" cmpd="sng">
            <a:solidFill>
              <a:srgbClr val="A64D79"/>
            </a:solidFill>
            <a:prstDash val="solid"/>
            <a:round/>
            <a:headEnd type="none" w="med" len="med"/>
            <a:tailEnd type="none" w="med" len="med"/>
          </a:ln>
        </p:spPr>
      </p:sp>
      <p:sp>
        <p:nvSpPr>
          <p:cNvPr id="4" name="Google Shape;139;p26">
            <a:extLst>
              <a:ext uri="{FF2B5EF4-FFF2-40B4-BE49-F238E27FC236}">
                <a16:creationId xmlns:a16="http://schemas.microsoft.com/office/drawing/2014/main" id="{37C0613B-EE7F-4D8C-8246-F84862DC7AF5}"/>
              </a:ext>
            </a:extLst>
          </p:cNvPr>
          <p:cNvSpPr/>
          <p:nvPr/>
        </p:nvSpPr>
        <p:spPr>
          <a:xfrm>
            <a:off x="3087380" y="2494368"/>
            <a:ext cx="324893" cy="337158"/>
          </a:xfrm>
          <a:prstGeom prst="ellipse">
            <a:avLst/>
          </a:prstGeom>
          <a:solidFill>
            <a:srgbClr val="EAD1DC"/>
          </a:solidFill>
          <a:ln w="76200"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Foliennummernplatzhalter 4">
            <a:extLst>
              <a:ext uri="{FF2B5EF4-FFF2-40B4-BE49-F238E27FC236}">
                <a16:creationId xmlns:a16="http://schemas.microsoft.com/office/drawing/2014/main" id="{D6D4ECC8-A025-49AC-A4C7-C02C9D336B43}"/>
              </a:ext>
            </a:extLst>
          </p:cNvPr>
          <p:cNvSpPr>
            <a:spLocks noGrp="1"/>
          </p:cNvSpPr>
          <p:nvPr>
            <p:ph type="sldNum" idx="12"/>
          </p:nvPr>
        </p:nvSpPr>
        <p:spPr/>
        <p:txBody>
          <a:bodyPr/>
          <a:lstStyle/>
          <a:p>
            <a:fld id="{00000000-1234-1234-1234-123412341234}" type="slidenum">
              <a:rPr lang="de-DE" smtClean="0"/>
              <a:pPr/>
              <a:t>9</a:t>
            </a:fld>
            <a:endParaRPr lang="de-DE"/>
          </a:p>
        </p:txBody>
      </p:sp>
      <p:sp>
        <p:nvSpPr>
          <p:cNvPr id="25" name="Textfeld 24">
            <a:extLst>
              <a:ext uri="{FF2B5EF4-FFF2-40B4-BE49-F238E27FC236}">
                <a16:creationId xmlns:a16="http://schemas.microsoft.com/office/drawing/2014/main" id="{CB80CC47-E445-4426-B01D-21FAFB3B508D}"/>
              </a:ext>
            </a:extLst>
          </p:cNvPr>
          <p:cNvSpPr txBox="1"/>
          <p:nvPr/>
        </p:nvSpPr>
        <p:spPr>
          <a:xfrm>
            <a:off x="232711" y="1928320"/>
            <a:ext cx="1509269" cy="369332"/>
          </a:xfrm>
          <a:prstGeom prst="rect">
            <a:avLst/>
          </a:prstGeom>
          <a:solidFill>
            <a:srgbClr val="FFFF00"/>
          </a:solidFill>
        </p:spPr>
        <p:txBody>
          <a:bodyPr wrap="square">
            <a:spAutoFit/>
          </a:bodyPr>
          <a:lstStyle/>
          <a:p>
            <a:r>
              <a:rPr lang="de-DE" dirty="0"/>
              <a:t>Aufreger  + 1</a:t>
            </a:r>
          </a:p>
        </p:txBody>
      </p:sp>
      <p:sp>
        <p:nvSpPr>
          <p:cNvPr id="27" name="Textfeld 26">
            <a:extLst>
              <a:ext uri="{FF2B5EF4-FFF2-40B4-BE49-F238E27FC236}">
                <a16:creationId xmlns:a16="http://schemas.microsoft.com/office/drawing/2014/main" id="{0D5D4953-BC22-4369-AEC5-D60A21AD9FF7}"/>
              </a:ext>
            </a:extLst>
          </p:cNvPr>
          <p:cNvSpPr txBox="1"/>
          <p:nvPr/>
        </p:nvSpPr>
        <p:spPr>
          <a:xfrm>
            <a:off x="254979" y="2368031"/>
            <a:ext cx="1509269" cy="369332"/>
          </a:xfrm>
          <a:prstGeom prst="rect">
            <a:avLst/>
          </a:prstGeom>
          <a:solidFill>
            <a:srgbClr val="FF0000"/>
          </a:solidFill>
        </p:spPr>
        <p:txBody>
          <a:bodyPr wrap="square">
            <a:spAutoFit/>
          </a:bodyPr>
          <a:lstStyle/>
          <a:p>
            <a:r>
              <a:rPr lang="de-DE" dirty="0"/>
              <a:t>Inhibitoren -1</a:t>
            </a:r>
          </a:p>
        </p:txBody>
      </p:sp>
      <p:sp>
        <p:nvSpPr>
          <p:cNvPr id="44" name="Textfeld 43">
            <a:extLst>
              <a:ext uri="{FF2B5EF4-FFF2-40B4-BE49-F238E27FC236}">
                <a16:creationId xmlns:a16="http://schemas.microsoft.com/office/drawing/2014/main" id="{DF86A5F6-0E9F-4CB7-A3E0-3CE68D79F0A5}"/>
              </a:ext>
            </a:extLst>
          </p:cNvPr>
          <p:cNvSpPr txBox="1"/>
          <p:nvPr/>
        </p:nvSpPr>
        <p:spPr>
          <a:xfrm>
            <a:off x="4693541" y="3394852"/>
            <a:ext cx="1787959" cy="461665"/>
          </a:xfrm>
          <a:prstGeom prst="rect">
            <a:avLst/>
          </a:prstGeom>
          <a:noFill/>
        </p:spPr>
        <p:txBody>
          <a:bodyPr wrap="square">
            <a:spAutoFit/>
          </a:bodyPr>
          <a:lstStyle/>
          <a:p>
            <a:r>
              <a:rPr lang="de-DE" sz="2400" b="1" dirty="0">
                <a:solidFill>
                  <a:srgbClr val="0070C0"/>
                </a:solidFill>
              </a:rPr>
              <a:t>Aktivation</a:t>
            </a:r>
            <a:endParaRPr lang="de-DE" b="1" dirty="0">
              <a:solidFill>
                <a:srgbClr val="0070C0"/>
              </a:solidFill>
            </a:endParaRPr>
          </a:p>
        </p:txBody>
      </p:sp>
      <p:grpSp>
        <p:nvGrpSpPr>
          <p:cNvPr id="88" name="Gruppieren 87">
            <a:extLst>
              <a:ext uri="{FF2B5EF4-FFF2-40B4-BE49-F238E27FC236}">
                <a16:creationId xmlns:a16="http://schemas.microsoft.com/office/drawing/2014/main" id="{88029E1E-B806-4445-B819-482C60B3FB70}"/>
              </a:ext>
            </a:extLst>
          </p:cNvPr>
          <p:cNvGrpSpPr/>
          <p:nvPr/>
        </p:nvGrpSpPr>
        <p:grpSpPr>
          <a:xfrm>
            <a:off x="4552093" y="3846163"/>
            <a:ext cx="1899401" cy="864745"/>
            <a:chOff x="7965613" y="4395975"/>
            <a:chExt cx="1899401" cy="864745"/>
          </a:xfrm>
        </p:grpSpPr>
        <p:grpSp>
          <p:nvGrpSpPr>
            <p:cNvPr id="24" name="Gruppieren 23">
              <a:extLst>
                <a:ext uri="{FF2B5EF4-FFF2-40B4-BE49-F238E27FC236}">
                  <a16:creationId xmlns:a16="http://schemas.microsoft.com/office/drawing/2014/main" id="{A00219F4-016F-4DDE-9CD6-AB1540FA52D5}"/>
                </a:ext>
              </a:extLst>
            </p:cNvPr>
            <p:cNvGrpSpPr/>
            <p:nvPr/>
          </p:nvGrpSpPr>
          <p:grpSpPr>
            <a:xfrm>
              <a:off x="8247028" y="4457234"/>
              <a:ext cx="1272612" cy="670307"/>
              <a:chOff x="8247028" y="4457234"/>
              <a:chExt cx="1272612" cy="670307"/>
            </a:xfrm>
          </p:grpSpPr>
          <p:sp>
            <p:nvSpPr>
              <p:cNvPr id="30" name="Flussdiagramm: Verbinder 29">
                <a:extLst>
                  <a:ext uri="{FF2B5EF4-FFF2-40B4-BE49-F238E27FC236}">
                    <a16:creationId xmlns:a16="http://schemas.microsoft.com/office/drawing/2014/main" id="{50730401-6C48-4187-BE04-5B8FFD69878B}"/>
                  </a:ext>
                </a:extLst>
              </p:cNvPr>
              <p:cNvSpPr/>
              <p:nvPr/>
            </p:nvSpPr>
            <p:spPr>
              <a:xfrm>
                <a:off x="8247028" y="4551449"/>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Flussdiagramm: Verbinder 30">
                <a:extLst>
                  <a:ext uri="{FF2B5EF4-FFF2-40B4-BE49-F238E27FC236}">
                    <a16:creationId xmlns:a16="http://schemas.microsoft.com/office/drawing/2014/main" id="{6BCEB186-C992-4A89-8D15-66DE8A811B16}"/>
                  </a:ext>
                </a:extLst>
              </p:cNvPr>
              <p:cNvSpPr/>
              <p:nvPr/>
            </p:nvSpPr>
            <p:spPr>
              <a:xfrm>
                <a:off x="8256591" y="4750463"/>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lussdiagramm: Verbinder 31">
                <a:extLst>
                  <a:ext uri="{FF2B5EF4-FFF2-40B4-BE49-F238E27FC236}">
                    <a16:creationId xmlns:a16="http://schemas.microsoft.com/office/drawing/2014/main" id="{47DDE12A-89B3-4543-AF83-F202F513FF15}"/>
                  </a:ext>
                </a:extLst>
              </p:cNvPr>
              <p:cNvSpPr/>
              <p:nvPr/>
            </p:nvSpPr>
            <p:spPr>
              <a:xfrm>
                <a:off x="8247028" y="493954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lussdiagramm: Verbinder 32">
                <a:extLst>
                  <a:ext uri="{FF2B5EF4-FFF2-40B4-BE49-F238E27FC236}">
                    <a16:creationId xmlns:a16="http://schemas.microsoft.com/office/drawing/2014/main" id="{4DEEFB2B-1B3D-4EC6-885A-D2042ED0D34A}"/>
                  </a:ext>
                </a:extLst>
              </p:cNvPr>
              <p:cNvSpPr/>
              <p:nvPr/>
            </p:nvSpPr>
            <p:spPr>
              <a:xfrm>
                <a:off x="8468914" y="456236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lussdiagramm: Verbinder 33">
                <a:extLst>
                  <a:ext uri="{FF2B5EF4-FFF2-40B4-BE49-F238E27FC236}">
                    <a16:creationId xmlns:a16="http://schemas.microsoft.com/office/drawing/2014/main" id="{5DEDF9F7-DEF5-4B6A-BCAE-B5B8D7DEF251}"/>
                  </a:ext>
                </a:extLst>
              </p:cNvPr>
              <p:cNvSpPr/>
              <p:nvPr/>
            </p:nvSpPr>
            <p:spPr>
              <a:xfrm>
                <a:off x="8468914" y="4760848"/>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lussdiagramm: Verbinder 34">
                <a:extLst>
                  <a:ext uri="{FF2B5EF4-FFF2-40B4-BE49-F238E27FC236}">
                    <a16:creationId xmlns:a16="http://schemas.microsoft.com/office/drawing/2014/main" id="{BD73A005-A59A-4283-9BE9-BD48156EC70E}"/>
                  </a:ext>
                </a:extLst>
              </p:cNvPr>
              <p:cNvSpPr/>
              <p:nvPr/>
            </p:nvSpPr>
            <p:spPr>
              <a:xfrm>
                <a:off x="8468914" y="4954604"/>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lussdiagramm: Verbinder 35">
                <a:extLst>
                  <a:ext uri="{FF2B5EF4-FFF2-40B4-BE49-F238E27FC236}">
                    <a16:creationId xmlns:a16="http://schemas.microsoft.com/office/drawing/2014/main" id="{FBBBFC45-146A-4EA1-8A5D-8ACCD391CFFA}"/>
                  </a:ext>
                </a:extLst>
              </p:cNvPr>
              <p:cNvSpPr/>
              <p:nvPr/>
            </p:nvSpPr>
            <p:spPr>
              <a:xfrm>
                <a:off x="9110085" y="4607464"/>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Verbinder 36">
                <a:extLst>
                  <a:ext uri="{FF2B5EF4-FFF2-40B4-BE49-F238E27FC236}">
                    <a16:creationId xmlns:a16="http://schemas.microsoft.com/office/drawing/2014/main" id="{CC29A72B-A2CE-4EB0-AA4C-149247767112}"/>
                  </a:ext>
                </a:extLst>
              </p:cNvPr>
              <p:cNvSpPr/>
              <p:nvPr/>
            </p:nvSpPr>
            <p:spPr>
              <a:xfrm>
                <a:off x="9097440" y="4828348"/>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Verbinder 37">
                <a:extLst>
                  <a:ext uri="{FF2B5EF4-FFF2-40B4-BE49-F238E27FC236}">
                    <a16:creationId xmlns:a16="http://schemas.microsoft.com/office/drawing/2014/main" id="{E4728F8C-08E4-4D78-9F4C-C26F7F63FC86}"/>
                  </a:ext>
                </a:extLst>
              </p:cNvPr>
              <p:cNvSpPr/>
              <p:nvPr/>
            </p:nvSpPr>
            <p:spPr>
              <a:xfrm>
                <a:off x="9333767" y="4607463"/>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Verbinder 38">
                <a:extLst>
                  <a:ext uri="{FF2B5EF4-FFF2-40B4-BE49-F238E27FC236}">
                    <a16:creationId xmlns:a16="http://schemas.microsoft.com/office/drawing/2014/main" id="{15E092D7-7830-4E99-91F3-7D1125920684}"/>
                  </a:ext>
                </a:extLst>
              </p:cNvPr>
              <p:cNvSpPr/>
              <p:nvPr/>
            </p:nvSpPr>
            <p:spPr>
              <a:xfrm>
                <a:off x="9340640" y="4836932"/>
                <a:ext cx="179000" cy="172937"/>
              </a:xfrm>
              <a:prstGeom prst="flowChartConnector">
                <a:avLst/>
              </a:prstGeom>
              <a:solidFill>
                <a:srgbClr val="FF00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84ED6952-CEAF-480F-BE2F-F446E5E9386B}"/>
                  </a:ext>
                </a:extLst>
              </p:cNvPr>
              <p:cNvSpPr txBox="1"/>
              <p:nvPr/>
            </p:nvSpPr>
            <p:spPr>
              <a:xfrm>
                <a:off x="8690800" y="4457234"/>
                <a:ext cx="375786" cy="646331"/>
              </a:xfrm>
              <a:prstGeom prst="rect">
                <a:avLst/>
              </a:prstGeom>
              <a:noFill/>
              <a:ln>
                <a:noFill/>
              </a:ln>
            </p:spPr>
            <p:txBody>
              <a:bodyPr wrap="square">
                <a:spAutoFit/>
              </a:bodyPr>
              <a:lstStyle/>
              <a:p>
                <a:r>
                  <a:rPr lang="de-DE" sz="3600" b="1" dirty="0"/>
                  <a:t>&gt;</a:t>
                </a:r>
                <a:endParaRPr lang="de-DE" b="1" dirty="0"/>
              </a:p>
            </p:txBody>
          </p:sp>
        </p:grpSp>
        <p:sp>
          <p:nvSpPr>
            <p:cNvPr id="28" name="Rechteck: abgerundete Ecken 27">
              <a:extLst>
                <a:ext uri="{FF2B5EF4-FFF2-40B4-BE49-F238E27FC236}">
                  <a16:creationId xmlns:a16="http://schemas.microsoft.com/office/drawing/2014/main" id="{B4068B66-B02D-4764-A4D9-D0CAD58248CC}"/>
                </a:ext>
              </a:extLst>
            </p:cNvPr>
            <p:cNvSpPr/>
            <p:nvPr/>
          </p:nvSpPr>
          <p:spPr>
            <a:xfrm>
              <a:off x="7965613" y="4395975"/>
              <a:ext cx="1899401" cy="864745"/>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4" name="Gruppieren 63">
            <a:extLst>
              <a:ext uri="{FF2B5EF4-FFF2-40B4-BE49-F238E27FC236}">
                <a16:creationId xmlns:a16="http://schemas.microsoft.com/office/drawing/2014/main" id="{9C8E8D1C-B257-4B10-B876-A00F144F6125}"/>
              </a:ext>
            </a:extLst>
          </p:cNvPr>
          <p:cNvGrpSpPr/>
          <p:nvPr/>
        </p:nvGrpSpPr>
        <p:grpSpPr>
          <a:xfrm rot="20655545">
            <a:off x="3574914" y="1967547"/>
            <a:ext cx="2029966" cy="416013"/>
            <a:chOff x="2531327" y="5253587"/>
            <a:chExt cx="3315171" cy="478140"/>
          </a:xfrm>
        </p:grpSpPr>
        <p:cxnSp>
          <p:nvCxnSpPr>
            <p:cNvPr id="56" name="Gerader Verbinder 55">
              <a:extLst>
                <a:ext uri="{FF2B5EF4-FFF2-40B4-BE49-F238E27FC236}">
                  <a16:creationId xmlns:a16="http://schemas.microsoft.com/office/drawing/2014/main" id="{3A6A90C9-FA1B-4871-BEE7-562F8C1AA63F}"/>
                </a:ext>
              </a:extLst>
            </p:cNvPr>
            <p:cNvCxnSpPr>
              <a:cxnSpLocks/>
            </p:cNvCxnSpPr>
            <p:nvPr/>
          </p:nvCxnSpPr>
          <p:spPr>
            <a:xfrm flipV="1">
              <a:off x="2955073" y="5253587"/>
              <a:ext cx="135662" cy="4781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F6717EE4-F36F-445C-BFB2-FB8D7A740FAC}"/>
                </a:ext>
              </a:extLst>
            </p:cNvPr>
            <p:cNvCxnSpPr>
              <a:cxnSpLocks/>
            </p:cNvCxnSpPr>
            <p:nvPr/>
          </p:nvCxnSpPr>
          <p:spPr>
            <a:xfrm>
              <a:off x="3090735" y="5731726"/>
              <a:ext cx="275576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31757ED-077D-4B3F-9284-C507DAB41BAB}"/>
                </a:ext>
              </a:extLst>
            </p:cNvPr>
            <p:cNvCxnSpPr>
              <a:cxnSpLocks/>
            </p:cNvCxnSpPr>
            <p:nvPr/>
          </p:nvCxnSpPr>
          <p:spPr>
            <a:xfrm flipV="1">
              <a:off x="3090735" y="5280037"/>
              <a:ext cx="0" cy="45168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BD0523C-5EBF-4846-99D5-83917A4E4CA0}"/>
                </a:ext>
              </a:extLst>
            </p:cNvPr>
            <p:cNvCxnSpPr/>
            <p:nvPr/>
          </p:nvCxnSpPr>
          <p:spPr>
            <a:xfrm>
              <a:off x="2531327" y="5731727"/>
              <a:ext cx="42374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32986B55-5050-4DA9-82D1-116F7E7AA353}"/>
              </a:ext>
            </a:extLst>
          </p:cNvPr>
          <p:cNvGrpSpPr/>
          <p:nvPr/>
        </p:nvGrpSpPr>
        <p:grpSpPr>
          <a:xfrm>
            <a:off x="1844570" y="1930126"/>
            <a:ext cx="1068067" cy="2425278"/>
            <a:chOff x="3908112" y="1449781"/>
            <a:chExt cx="883508" cy="3875933"/>
          </a:xfrm>
        </p:grpSpPr>
        <p:grpSp>
          <p:nvGrpSpPr>
            <p:cNvPr id="67" name="Gruppieren 66">
              <a:extLst>
                <a:ext uri="{FF2B5EF4-FFF2-40B4-BE49-F238E27FC236}">
                  <a16:creationId xmlns:a16="http://schemas.microsoft.com/office/drawing/2014/main" id="{1AB67BD4-A65E-40C6-8B66-DA0809890528}"/>
                </a:ext>
              </a:extLst>
            </p:cNvPr>
            <p:cNvGrpSpPr/>
            <p:nvPr/>
          </p:nvGrpSpPr>
          <p:grpSpPr>
            <a:xfrm>
              <a:off x="4122745" y="1449781"/>
              <a:ext cx="668875" cy="763892"/>
              <a:chOff x="4122745" y="1449781"/>
              <a:chExt cx="668875" cy="763892"/>
            </a:xfrm>
          </p:grpSpPr>
          <p:sp>
            <p:nvSpPr>
              <p:cNvPr id="89" name="Flussdiagramm: Verbinder 88">
                <a:extLst>
                  <a:ext uri="{FF2B5EF4-FFF2-40B4-BE49-F238E27FC236}">
                    <a16:creationId xmlns:a16="http://schemas.microsoft.com/office/drawing/2014/main" id="{625C51A4-1CE5-4E10-A464-5B159C679289}"/>
                  </a:ext>
                </a:extLst>
              </p:cNvPr>
              <p:cNvSpPr/>
              <p:nvPr/>
            </p:nvSpPr>
            <p:spPr>
              <a:xfrm>
                <a:off x="4122745" y="1449781"/>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Flussdiagramm: Verbinder 89">
                <a:extLst>
                  <a:ext uri="{FF2B5EF4-FFF2-40B4-BE49-F238E27FC236}">
                    <a16:creationId xmlns:a16="http://schemas.microsoft.com/office/drawing/2014/main" id="{F380040F-FE85-40A3-8991-F53BA665DE92}"/>
                  </a:ext>
                </a:extLst>
              </p:cNvPr>
              <p:cNvSpPr/>
              <p:nvPr/>
            </p:nvSpPr>
            <p:spPr>
              <a:xfrm>
                <a:off x="4363583" y="1734469"/>
                <a:ext cx="158266" cy="172936"/>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Flussdiagramm: Verbinder 91">
                <a:extLst>
                  <a:ext uri="{FF2B5EF4-FFF2-40B4-BE49-F238E27FC236}">
                    <a16:creationId xmlns:a16="http://schemas.microsoft.com/office/drawing/2014/main" id="{8A4DEC98-DFF3-44CC-879A-3497C9D7BB6F}"/>
                  </a:ext>
                </a:extLst>
              </p:cNvPr>
              <p:cNvSpPr/>
              <p:nvPr/>
            </p:nvSpPr>
            <p:spPr>
              <a:xfrm rot="584947">
                <a:off x="4633355" y="2067315"/>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68" name="Gruppieren 67">
              <a:extLst>
                <a:ext uri="{FF2B5EF4-FFF2-40B4-BE49-F238E27FC236}">
                  <a16:creationId xmlns:a16="http://schemas.microsoft.com/office/drawing/2014/main" id="{67565F38-1846-4264-B987-73235FD6CE83}"/>
                </a:ext>
              </a:extLst>
            </p:cNvPr>
            <p:cNvGrpSpPr/>
            <p:nvPr/>
          </p:nvGrpSpPr>
          <p:grpSpPr>
            <a:xfrm rot="19510108">
              <a:off x="3908112" y="2976206"/>
              <a:ext cx="714387" cy="428258"/>
              <a:chOff x="2689838" y="4086826"/>
              <a:chExt cx="714387" cy="428258"/>
            </a:xfrm>
          </p:grpSpPr>
          <p:sp>
            <p:nvSpPr>
              <p:cNvPr id="76" name="Flussdiagramm: Verbinder 75">
                <a:extLst>
                  <a:ext uri="{FF2B5EF4-FFF2-40B4-BE49-F238E27FC236}">
                    <a16:creationId xmlns:a16="http://schemas.microsoft.com/office/drawing/2014/main" id="{71B945A2-A92F-4DDE-8FC4-7D952B3022DC}"/>
                  </a:ext>
                </a:extLst>
              </p:cNvPr>
              <p:cNvSpPr/>
              <p:nvPr/>
            </p:nvSpPr>
            <p:spPr>
              <a:xfrm rot="12625913">
                <a:off x="2991862" y="4195187"/>
                <a:ext cx="158266" cy="17293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Flussdiagramm: Verbinder 76">
                <a:extLst>
                  <a:ext uri="{FF2B5EF4-FFF2-40B4-BE49-F238E27FC236}">
                    <a16:creationId xmlns:a16="http://schemas.microsoft.com/office/drawing/2014/main" id="{8C1E0C6E-0F1C-4E3E-8371-C75C5FD9B52B}"/>
                  </a:ext>
                </a:extLst>
              </p:cNvPr>
              <p:cNvSpPr/>
              <p:nvPr/>
            </p:nvSpPr>
            <p:spPr>
              <a:xfrm rot="12625913">
                <a:off x="3245959" y="4342146"/>
                <a:ext cx="158266" cy="172938"/>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Flussdiagramm: Verbinder 78">
                <a:extLst>
                  <a:ext uri="{FF2B5EF4-FFF2-40B4-BE49-F238E27FC236}">
                    <a16:creationId xmlns:a16="http://schemas.microsoft.com/office/drawing/2014/main" id="{3ACDACA1-6138-4517-BAB3-ED7DB4A448DB}"/>
                  </a:ext>
                </a:extLst>
              </p:cNvPr>
              <p:cNvSpPr/>
              <p:nvPr/>
            </p:nvSpPr>
            <p:spPr>
              <a:xfrm rot="12625913">
                <a:off x="2689838" y="4086826"/>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9" name="Gruppieren 68">
              <a:extLst>
                <a:ext uri="{FF2B5EF4-FFF2-40B4-BE49-F238E27FC236}">
                  <a16:creationId xmlns:a16="http://schemas.microsoft.com/office/drawing/2014/main" id="{70A4FF5F-C217-49A0-B718-51DD6A0110BC}"/>
                </a:ext>
              </a:extLst>
            </p:cNvPr>
            <p:cNvGrpSpPr/>
            <p:nvPr/>
          </p:nvGrpSpPr>
          <p:grpSpPr>
            <a:xfrm rot="17662945">
              <a:off x="3757908" y="4511761"/>
              <a:ext cx="1480121" cy="147785"/>
              <a:chOff x="1531304" y="4384904"/>
              <a:chExt cx="1480121" cy="147785"/>
            </a:xfrm>
          </p:grpSpPr>
          <p:sp>
            <p:nvSpPr>
              <p:cNvPr id="70" name="Flussdiagramm: Verbinder 69">
                <a:extLst>
                  <a:ext uri="{FF2B5EF4-FFF2-40B4-BE49-F238E27FC236}">
                    <a16:creationId xmlns:a16="http://schemas.microsoft.com/office/drawing/2014/main" id="{8A0A992E-2316-4E40-825E-76E82104DFF7}"/>
                  </a:ext>
                </a:extLst>
              </p:cNvPr>
              <p:cNvSpPr/>
              <p:nvPr/>
            </p:nvSpPr>
            <p:spPr>
              <a:xfrm rot="12260529">
                <a:off x="2854339" y="4419617"/>
                <a:ext cx="157086" cy="105387"/>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4" name="Flussdiagramm: Verbinder 93">
                <a:extLst>
                  <a:ext uri="{FF2B5EF4-FFF2-40B4-BE49-F238E27FC236}">
                    <a16:creationId xmlns:a16="http://schemas.microsoft.com/office/drawing/2014/main" id="{15A51306-F910-4435-A3D4-1532815B8453}"/>
                  </a:ext>
                </a:extLst>
              </p:cNvPr>
              <p:cNvSpPr/>
              <p:nvPr/>
            </p:nvSpPr>
            <p:spPr>
              <a:xfrm rot="13210860" flipV="1">
                <a:off x="2062746" y="4395190"/>
                <a:ext cx="197653" cy="11067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lussdiagramm: Verbinder 94">
                <a:extLst>
                  <a:ext uri="{FF2B5EF4-FFF2-40B4-BE49-F238E27FC236}">
                    <a16:creationId xmlns:a16="http://schemas.microsoft.com/office/drawing/2014/main" id="{2ECDB885-3198-42E4-99E6-ECA457FC1EDA}"/>
                  </a:ext>
                </a:extLst>
              </p:cNvPr>
              <p:cNvSpPr/>
              <p:nvPr/>
            </p:nvSpPr>
            <p:spPr>
              <a:xfrm rot="12625913">
                <a:off x="2433511" y="4384904"/>
                <a:ext cx="158265" cy="146358"/>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Flussdiagramm: Verbinder 95">
                <a:extLst>
                  <a:ext uri="{FF2B5EF4-FFF2-40B4-BE49-F238E27FC236}">
                    <a16:creationId xmlns:a16="http://schemas.microsoft.com/office/drawing/2014/main" id="{D5053FC8-BA42-4A69-B37E-CE433B573BE3}"/>
                  </a:ext>
                </a:extLst>
              </p:cNvPr>
              <p:cNvSpPr/>
              <p:nvPr/>
            </p:nvSpPr>
            <p:spPr>
              <a:xfrm rot="12625913">
                <a:off x="1531304" y="4395944"/>
                <a:ext cx="181207" cy="136745"/>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87" name="Gruppieren 86">
            <a:extLst>
              <a:ext uri="{FF2B5EF4-FFF2-40B4-BE49-F238E27FC236}">
                <a16:creationId xmlns:a16="http://schemas.microsoft.com/office/drawing/2014/main" id="{14B5CD5A-DF13-4772-A7C8-4B0583C67028}"/>
              </a:ext>
            </a:extLst>
          </p:cNvPr>
          <p:cNvGrpSpPr/>
          <p:nvPr/>
        </p:nvGrpSpPr>
        <p:grpSpPr>
          <a:xfrm>
            <a:off x="3221041" y="2653357"/>
            <a:ext cx="1340276" cy="1270318"/>
            <a:chOff x="4741228" y="4586251"/>
            <a:chExt cx="1340276" cy="1270318"/>
          </a:xfrm>
        </p:grpSpPr>
        <p:sp>
          <p:nvSpPr>
            <p:cNvPr id="46" name="Flussdiagramm: Verbinder 45">
              <a:extLst>
                <a:ext uri="{FF2B5EF4-FFF2-40B4-BE49-F238E27FC236}">
                  <a16:creationId xmlns:a16="http://schemas.microsoft.com/office/drawing/2014/main" id="{B9444BEA-1210-497F-84BE-E33E9BC34DE8}"/>
                </a:ext>
              </a:extLst>
            </p:cNvPr>
            <p:cNvSpPr/>
            <p:nvPr/>
          </p:nvSpPr>
          <p:spPr>
            <a:xfrm>
              <a:off x="4741228" y="4586251"/>
              <a:ext cx="158266" cy="172937"/>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3" name="Gerader Verbinder 52">
              <a:extLst>
                <a:ext uri="{FF2B5EF4-FFF2-40B4-BE49-F238E27FC236}">
                  <a16:creationId xmlns:a16="http://schemas.microsoft.com/office/drawing/2014/main" id="{CC49FDA7-35B9-44CA-AE16-9DE5582C1F45}"/>
                </a:ext>
              </a:extLst>
            </p:cNvPr>
            <p:cNvCxnSpPr>
              <a:cxnSpLocks/>
            </p:cNvCxnSpPr>
            <p:nvPr/>
          </p:nvCxnSpPr>
          <p:spPr>
            <a:xfrm>
              <a:off x="4848211" y="4724719"/>
              <a:ext cx="58326" cy="661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1E260E6F-C1FB-480E-A383-3FDFC8B84271}"/>
                </a:ext>
              </a:extLst>
            </p:cNvPr>
            <p:cNvCxnSpPr>
              <a:cxnSpLocks/>
            </p:cNvCxnSpPr>
            <p:nvPr/>
          </p:nvCxnSpPr>
          <p:spPr>
            <a:xfrm>
              <a:off x="4877374" y="5361894"/>
              <a:ext cx="1204130" cy="494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1" name="Gerader Verbinder 100">
            <a:extLst>
              <a:ext uri="{FF2B5EF4-FFF2-40B4-BE49-F238E27FC236}">
                <a16:creationId xmlns:a16="http://schemas.microsoft.com/office/drawing/2014/main" id="{D149E1F9-1ED7-4A9C-8228-D9BFD0D69FC0}"/>
              </a:ext>
            </a:extLst>
          </p:cNvPr>
          <p:cNvCxnSpPr>
            <a:cxnSpLocks/>
          </p:cNvCxnSpPr>
          <p:nvPr/>
        </p:nvCxnSpPr>
        <p:spPr>
          <a:xfrm>
            <a:off x="6647986" y="1323975"/>
            <a:ext cx="0" cy="553402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8EEF8F6D-B751-40D4-B42D-E39593052A5C}"/>
              </a:ext>
            </a:extLst>
          </p:cNvPr>
          <p:cNvSpPr/>
          <p:nvPr/>
        </p:nvSpPr>
        <p:spPr>
          <a:xfrm>
            <a:off x="0" y="-1"/>
            <a:ext cx="12192000" cy="13932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200" b="1" dirty="0">
                <a:solidFill>
                  <a:schemeClr val="bg1">
                    <a:lumMod val="95000"/>
                  </a:schemeClr>
                </a:solidFill>
              </a:rPr>
              <a:t>                          Modell eines biologischen Neurons</a:t>
            </a:r>
            <a:endParaRPr lang="de-DE" sz="3200" dirty="0">
              <a:solidFill>
                <a:schemeClr val="bg1">
                  <a:lumMod val="95000"/>
                </a:schemeClr>
              </a:solidFill>
              <a:latin typeface="Arial" panose="020B0604020202020204" pitchFamily="34" charset="0"/>
              <a:cs typeface="Arial" panose="020B0604020202020204" pitchFamily="34" charset="0"/>
            </a:endParaRPr>
          </a:p>
        </p:txBody>
      </p:sp>
      <p:sp>
        <p:nvSpPr>
          <p:cNvPr id="86" name="Flussdiagramm: Verbinder 85">
            <a:extLst>
              <a:ext uri="{FF2B5EF4-FFF2-40B4-BE49-F238E27FC236}">
                <a16:creationId xmlns:a16="http://schemas.microsoft.com/office/drawing/2014/main" id="{67E095D1-9A84-4F3E-8297-3EDD93996462}"/>
              </a:ext>
            </a:extLst>
          </p:cNvPr>
          <p:cNvSpPr/>
          <p:nvPr/>
        </p:nvSpPr>
        <p:spPr>
          <a:xfrm>
            <a:off x="7651730" y="326650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8" name="Grafik 97">
            <a:extLst>
              <a:ext uri="{FF2B5EF4-FFF2-40B4-BE49-F238E27FC236}">
                <a16:creationId xmlns:a16="http://schemas.microsoft.com/office/drawing/2014/main" id="{61FE0C25-A936-4976-94A9-3F0CA3558F80}"/>
              </a:ext>
            </a:extLst>
          </p:cNvPr>
          <p:cNvPicPr>
            <a:picLocks noChangeAspect="1"/>
          </p:cNvPicPr>
          <p:nvPr/>
        </p:nvPicPr>
        <p:blipFill>
          <a:blip r:embed="rId3"/>
          <a:stretch>
            <a:fillRect/>
          </a:stretch>
        </p:blipFill>
        <p:spPr>
          <a:xfrm>
            <a:off x="6930437" y="1975916"/>
            <a:ext cx="4830948" cy="3502100"/>
          </a:xfrm>
          <a:prstGeom prst="rect">
            <a:avLst/>
          </a:prstGeom>
        </p:spPr>
      </p:pic>
      <p:grpSp>
        <p:nvGrpSpPr>
          <p:cNvPr id="6" name="Gruppieren 5">
            <a:extLst>
              <a:ext uri="{FF2B5EF4-FFF2-40B4-BE49-F238E27FC236}">
                <a16:creationId xmlns:a16="http://schemas.microsoft.com/office/drawing/2014/main" id="{FB70B4FD-CE17-4ACB-88E1-6E4BEE8A0B1D}"/>
              </a:ext>
            </a:extLst>
          </p:cNvPr>
          <p:cNvGrpSpPr/>
          <p:nvPr/>
        </p:nvGrpSpPr>
        <p:grpSpPr>
          <a:xfrm>
            <a:off x="7139821" y="2730025"/>
            <a:ext cx="3031054" cy="2676615"/>
            <a:chOff x="7139821" y="2730025"/>
            <a:chExt cx="3031054" cy="2676615"/>
          </a:xfrm>
        </p:grpSpPr>
        <p:sp>
          <p:nvSpPr>
            <p:cNvPr id="72" name="Flussdiagramm: Verbinder 71">
              <a:extLst>
                <a:ext uri="{FF2B5EF4-FFF2-40B4-BE49-F238E27FC236}">
                  <a16:creationId xmlns:a16="http://schemas.microsoft.com/office/drawing/2014/main" id="{0DDC9A6F-85E0-4DE2-B8A7-C68581D49FFD}"/>
                </a:ext>
              </a:extLst>
            </p:cNvPr>
            <p:cNvSpPr/>
            <p:nvPr/>
          </p:nvSpPr>
          <p:spPr>
            <a:xfrm>
              <a:off x="10067670" y="3979474"/>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Flussdiagramm: Verbinder 77">
              <a:extLst>
                <a:ext uri="{FF2B5EF4-FFF2-40B4-BE49-F238E27FC236}">
                  <a16:creationId xmlns:a16="http://schemas.microsoft.com/office/drawing/2014/main" id="{F29E07C4-ACF9-45AA-9383-2530149B0578}"/>
                </a:ext>
              </a:extLst>
            </p:cNvPr>
            <p:cNvSpPr/>
            <p:nvPr/>
          </p:nvSpPr>
          <p:spPr>
            <a:xfrm>
              <a:off x="7864525" y="4234548"/>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lussdiagramm: Verbinder 79">
              <a:extLst>
                <a:ext uri="{FF2B5EF4-FFF2-40B4-BE49-F238E27FC236}">
                  <a16:creationId xmlns:a16="http://schemas.microsoft.com/office/drawing/2014/main" id="{2A2493FA-CB91-4090-83F6-77DFB67675CC}"/>
                </a:ext>
              </a:extLst>
            </p:cNvPr>
            <p:cNvSpPr/>
            <p:nvPr/>
          </p:nvSpPr>
          <p:spPr>
            <a:xfrm>
              <a:off x="7910214" y="4448119"/>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Flussdiagramm: Verbinder 80">
              <a:extLst>
                <a:ext uri="{FF2B5EF4-FFF2-40B4-BE49-F238E27FC236}">
                  <a16:creationId xmlns:a16="http://schemas.microsoft.com/office/drawing/2014/main" id="{45415283-39E6-487E-A385-4E88C25F4A17}"/>
                </a:ext>
              </a:extLst>
            </p:cNvPr>
            <p:cNvSpPr/>
            <p:nvPr/>
          </p:nvSpPr>
          <p:spPr>
            <a:xfrm>
              <a:off x="8045097" y="4822030"/>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Flussdiagramm: Verbinder 81">
              <a:extLst>
                <a:ext uri="{FF2B5EF4-FFF2-40B4-BE49-F238E27FC236}">
                  <a16:creationId xmlns:a16="http://schemas.microsoft.com/office/drawing/2014/main" id="{C09D932B-7C6E-43D7-97A1-7EF83019A95B}"/>
                </a:ext>
              </a:extLst>
            </p:cNvPr>
            <p:cNvSpPr/>
            <p:nvPr/>
          </p:nvSpPr>
          <p:spPr>
            <a:xfrm>
              <a:off x="7329726" y="379478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Flussdiagramm: Verbinder 82">
              <a:extLst>
                <a:ext uri="{FF2B5EF4-FFF2-40B4-BE49-F238E27FC236}">
                  <a16:creationId xmlns:a16="http://schemas.microsoft.com/office/drawing/2014/main" id="{2237177D-D627-425E-BB32-3DEF6D79496B}"/>
                </a:ext>
              </a:extLst>
            </p:cNvPr>
            <p:cNvSpPr/>
            <p:nvPr/>
          </p:nvSpPr>
          <p:spPr>
            <a:xfrm>
              <a:off x="7584187" y="3744606"/>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lussdiagramm: Verbinder 83">
              <a:extLst>
                <a:ext uri="{FF2B5EF4-FFF2-40B4-BE49-F238E27FC236}">
                  <a16:creationId xmlns:a16="http://schemas.microsoft.com/office/drawing/2014/main" id="{5C95EA28-3581-423F-8372-913A6165D4D5}"/>
                </a:ext>
              </a:extLst>
            </p:cNvPr>
            <p:cNvSpPr/>
            <p:nvPr/>
          </p:nvSpPr>
          <p:spPr>
            <a:xfrm>
              <a:off x="7537594" y="2942001"/>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Flussdiagramm: Verbinder 90">
              <a:extLst>
                <a:ext uri="{FF2B5EF4-FFF2-40B4-BE49-F238E27FC236}">
                  <a16:creationId xmlns:a16="http://schemas.microsoft.com/office/drawing/2014/main" id="{2D3C7AE6-8045-4FA7-9A60-4D057120AA23}"/>
                </a:ext>
              </a:extLst>
            </p:cNvPr>
            <p:cNvSpPr/>
            <p:nvPr/>
          </p:nvSpPr>
          <p:spPr>
            <a:xfrm>
              <a:off x="9539500" y="3953464"/>
              <a:ext cx="103205" cy="122573"/>
            </a:xfrm>
            <a:prstGeom prst="flowChartConnector">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Flussdiagramm: Verbinder 92">
              <a:extLst>
                <a:ext uri="{FF2B5EF4-FFF2-40B4-BE49-F238E27FC236}">
                  <a16:creationId xmlns:a16="http://schemas.microsoft.com/office/drawing/2014/main" id="{EE3E8F40-EE5C-44B2-952E-D6B3829EAC78}"/>
                </a:ext>
              </a:extLst>
            </p:cNvPr>
            <p:cNvSpPr/>
            <p:nvPr/>
          </p:nvSpPr>
          <p:spPr>
            <a:xfrm>
              <a:off x="9906773" y="4011106"/>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Flussdiagramm: Verbinder 96">
              <a:extLst>
                <a:ext uri="{FF2B5EF4-FFF2-40B4-BE49-F238E27FC236}">
                  <a16:creationId xmlns:a16="http://schemas.microsoft.com/office/drawing/2014/main" id="{CFBFB522-2064-42F2-B082-B9C92685AA49}"/>
                </a:ext>
              </a:extLst>
            </p:cNvPr>
            <p:cNvSpPr/>
            <p:nvPr/>
          </p:nvSpPr>
          <p:spPr>
            <a:xfrm>
              <a:off x="7139821" y="3953464"/>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Flussdiagramm: Verbinder 98">
              <a:extLst>
                <a:ext uri="{FF2B5EF4-FFF2-40B4-BE49-F238E27FC236}">
                  <a16:creationId xmlns:a16="http://schemas.microsoft.com/office/drawing/2014/main" id="{64DF2CD7-E5F7-4DA5-9835-38BBC1A34ABE}"/>
                </a:ext>
              </a:extLst>
            </p:cNvPr>
            <p:cNvSpPr/>
            <p:nvPr/>
          </p:nvSpPr>
          <p:spPr>
            <a:xfrm>
              <a:off x="7219183" y="3483159"/>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Flussdiagramm: Verbinder 99">
              <a:extLst>
                <a:ext uri="{FF2B5EF4-FFF2-40B4-BE49-F238E27FC236}">
                  <a16:creationId xmlns:a16="http://schemas.microsoft.com/office/drawing/2014/main" id="{86B16331-708B-43DC-B045-8A3A48F479D9}"/>
                </a:ext>
              </a:extLst>
            </p:cNvPr>
            <p:cNvSpPr/>
            <p:nvPr/>
          </p:nvSpPr>
          <p:spPr>
            <a:xfrm>
              <a:off x="7455404" y="2730025"/>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Flussdiagramm: Verbinder 101">
              <a:extLst>
                <a:ext uri="{FF2B5EF4-FFF2-40B4-BE49-F238E27FC236}">
                  <a16:creationId xmlns:a16="http://schemas.microsoft.com/office/drawing/2014/main" id="{260D0318-5F96-40C8-B35D-712276C67EF7}"/>
                </a:ext>
              </a:extLst>
            </p:cNvPr>
            <p:cNvSpPr/>
            <p:nvPr/>
          </p:nvSpPr>
          <p:spPr>
            <a:xfrm>
              <a:off x="7680956" y="3354144"/>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Flussdiagramm: Verbinder 102">
              <a:extLst>
                <a:ext uri="{FF2B5EF4-FFF2-40B4-BE49-F238E27FC236}">
                  <a16:creationId xmlns:a16="http://schemas.microsoft.com/office/drawing/2014/main" id="{D24C5E72-E5EE-4329-84E3-70835058E2CE}"/>
                </a:ext>
              </a:extLst>
            </p:cNvPr>
            <p:cNvSpPr/>
            <p:nvPr/>
          </p:nvSpPr>
          <p:spPr>
            <a:xfrm>
              <a:off x="7449303" y="3756949"/>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Flussdiagramm: Verbinder 103">
              <a:extLst>
                <a:ext uri="{FF2B5EF4-FFF2-40B4-BE49-F238E27FC236}">
                  <a16:creationId xmlns:a16="http://schemas.microsoft.com/office/drawing/2014/main" id="{5B359547-003A-453F-A752-F497B3E669AF}"/>
                </a:ext>
              </a:extLst>
            </p:cNvPr>
            <p:cNvSpPr/>
            <p:nvPr/>
          </p:nvSpPr>
          <p:spPr>
            <a:xfrm>
              <a:off x="7955381" y="4658333"/>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lussdiagramm: Verbinder 104">
              <a:extLst>
                <a:ext uri="{FF2B5EF4-FFF2-40B4-BE49-F238E27FC236}">
                  <a16:creationId xmlns:a16="http://schemas.microsoft.com/office/drawing/2014/main" id="{8174105C-EE3C-42F5-AE23-F0AEE36B9588}"/>
                </a:ext>
              </a:extLst>
            </p:cNvPr>
            <p:cNvSpPr/>
            <p:nvPr/>
          </p:nvSpPr>
          <p:spPr>
            <a:xfrm>
              <a:off x="8111062" y="5042227"/>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Flussdiagramm: Verbinder 105">
              <a:extLst>
                <a:ext uri="{FF2B5EF4-FFF2-40B4-BE49-F238E27FC236}">
                  <a16:creationId xmlns:a16="http://schemas.microsoft.com/office/drawing/2014/main" id="{E536BCBA-1442-46A6-93D4-7652B1C7D2B4}"/>
                </a:ext>
              </a:extLst>
            </p:cNvPr>
            <p:cNvSpPr/>
            <p:nvPr/>
          </p:nvSpPr>
          <p:spPr>
            <a:xfrm>
              <a:off x="7903778" y="5284067"/>
              <a:ext cx="116075" cy="12257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8137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circle(in)">
                                      <p:cBhvr>
                                        <p:cTn id="25" dur="20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circle(in)">
                                      <p:cBhvr>
                                        <p:cTn id="30" dur="2000"/>
                                        <p:tgtEl>
                                          <p:spTgt spid="87"/>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circle(in)">
                                      <p:cBhvr>
                                        <p:cTn id="33" dur="20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circle(in)">
                                      <p:cBhvr>
                                        <p:cTn id="38"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4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7488</Words>
  <Application>Microsoft Office PowerPoint</Application>
  <PresentationFormat>Breitbild</PresentationFormat>
  <Paragraphs>862</Paragraphs>
  <Slides>44</Slides>
  <Notes>30</Notes>
  <HiddenSlides>7</HiddenSlides>
  <MMClips>0</MMClips>
  <ScaleCrop>false</ScaleCrop>
  <HeadingPairs>
    <vt:vector size="6" baseType="variant">
      <vt:variant>
        <vt:lpstr>Verwendete Schriftarten</vt:lpstr>
      </vt:variant>
      <vt:variant>
        <vt:i4>21</vt:i4>
      </vt:variant>
      <vt:variant>
        <vt:lpstr>Design</vt:lpstr>
      </vt:variant>
      <vt:variant>
        <vt:i4>1</vt:i4>
      </vt:variant>
      <vt:variant>
        <vt:lpstr>Folientitel</vt:lpstr>
      </vt:variant>
      <vt:variant>
        <vt:i4>44</vt:i4>
      </vt:variant>
    </vt:vector>
  </HeadingPairs>
  <TitlesOfParts>
    <vt:vector size="66" baseType="lpstr">
      <vt:lpstr>Amasis MT Pro</vt:lpstr>
      <vt:lpstr>Arial</vt:lpstr>
      <vt:lpstr>Arial</vt:lpstr>
      <vt:lpstr>Arial Nova</vt:lpstr>
      <vt:lpstr>Arial Nova Light</vt:lpstr>
      <vt:lpstr>ArialMT</vt:lpstr>
      <vt:lpstr>Calibri</vt:lpstr>
      <vt:lpstr>Calibri Light</vt:lpstr>
      <vt:lpstr>Cambria Math</vt:lpstr>
      <vt:lpstr>charter</vt:lpstr>
      <vt:lpstr>Google Sans</vt:lpstr>
      <vt:lpstr>Lato</vt:lpstr>
      <vt:lpstr>Lora</vt:lpstr>
      <vt:lpstr>NimbusRomNo9L-Regu</vt:lpstr>
      <vt:lpstr>open sans</vt:lpstr>
      <vt:lpstr>open sans</vt:lpstr>
      <vt:lpstr>Roboto</vt:lpstr>
      <vt:lpstr>Segoe UI</vt:lpstr>
      <vt:lpstr>sohne</vt:lpstr>
      <vt:lpstr>Symbol</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Convolutional Neural Networks (CNN / ConvNets)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You Only Look Once (YOLO)</vt:lpstr>
      <vt:lpstr>PowerPoint-Präsentation</vt:lpstr>
      <vt:lpstr>PowerPoint-Präsentation</vt:lpstr>
      <vt:lpstr>YOLO Training</vt:lpstr>
      <vt:lpstr>PowerPoint-Präsentation</vt:lpstr>
      <vt:lpstr>YOLOv3</vt:lpstr>
      <vt:lpstr>PowerPoint-Präsentation</vt:lpstr>
      <vt:lpstr>PowerPoint-Präsentation</vt:lpstr>
      <vt:lpstr>PowerPoint-Präsentation</vt:lpstr>
      <vt:lpstr>PowerPoint-Präsentation</vt:lpstr>
      <vt:lpstr>PowerPoint-Präsentation</vt:lpstr>
      <vt:lpstr>Selbst modifizierter YOLO-Ansatz</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Aboudou K. Kounalesse</dc:creator>
  <cp:lastModifiedBy>Koffitse Aboudou</cp:lastModifiedBy>
  <cp:revision>49</cp:revision>
  <dcterms:created xsi:type="dcterms:W3CDTF">2021-09-05T05:37:29Z</dcterms:created>
  <dcterms:modified xsi:type="dcterms:W3CDTF">2022-04-24T15:40:05Z</dcterms:modified>
</cp:coreProperties>
</file>